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71" r:id="rId6"/>
    <p:sldId id="282" r:id="rId7"/>
    <p:sldId id="278" r:id="rId8"/>
    <p:sldId id="266" r:id="rId9"/>
    <p:sldId id="267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90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883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ACE93-2481-4DDF-9B08-6928747D91D7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4ABB1-8371-4B14-AFD3-18C847ABAA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4ABB1-8371-4B14-AFD3-18C847ABAA4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95251" y="1785926"/>
            <a:ext cx="5753498" cy="9900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平原示范区区情推介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9" descr="C:\Documents and Settings\Administrator\桌面\2017生物论坛PPT制作素材\平原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7" y="71414"/>
            <a:ext cx="1447414" cy="2571768"/>
          </a:xfrm>
          <a:prstGeom prst="rect">
            <a:avLst/>
          </a:prstGeom>
          <a:noFill/>
        </p:spPr>
      </p:pic>
      <p:pic>
        <p:nvPicPr>
          <p:cNvPr id="1039" name="Picture 15" descr="C:\Documents and Settings\Administrator\桌面\2017生物论坛PPT制作素材\推介PPT制作素材\素描定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8"/>
            <a:ext cx="9144000" cy="34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C:\Documents and Settings\Administrator\桌面\2017生物论坛PPT制作素材\平原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000992" y="0"/>
            <a:ext cx="1143008" cy="20308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7554" y="333375"/>
            <a:ext cx="3383593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99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平原示范区基本情况</a:t>
            </a:r>
            <a:endParaRPr lang="en-US" altLang="zh-CN" sz="2799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4348" y="1285860"/>
            <a:ext cx="7724229" cy="1438632"/>
          </a:xfrm>
          <a:prstGeom prst="snip2Same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平原示范区位于新乡市南端，成立于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月，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年被列入</a:t>
            </a:r>
            <a:r>
              <a:rPr lang="en-US" altLang="zh-CN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河南省主体功能区规划</a:t>
            </a:r>
            <a:r>
              <a:rPr lang="en-US" altLang="zh-CN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国家级重点开发区域，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年被批复为郑洛新国家自主创新示范区重要组成部分，是河南省首批确立的科学发展示范区之一，郑州大都市区新兴增长中心，郑新融合发展的桥头堡。现辖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个乡镇、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个办事处、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sz="160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农场，区域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面积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353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平方公里，总人口约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万人，其中城市人口约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万人。</a:t>
            </a:r>
            <a:endParaRPr lang="zh-CN" altLang="en-US" sz="1600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71472" y="1357298"/>
            <a:ext cx="45719" cy="2286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714348" y="2882863"/>
            <a:ext cx="7724229" cy="903327"/>
          </a:xfrm>
          <a:prstGeom prst="snip2Same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平原示范区始终坚持一二三产业复合发展和经济、生态、人居复合发展的理念，坚持高起点规划、高标准建设、高效率推进，力争到</a:t>
            </a:r>
            <a:r>
              <a:rPr lang="en-US" altLang="en-US" sz="1600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2020</a:t>
            </a:r>
            <a:r>
              <a:rPr lang="zh-CN" altLang="en-US" sz="1600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年建成科技新城、产业基地、田园水乡、农业硅谷，到</a:t>
            </a:r>
            <a:r>
              <a:rPr lang="en-US" altLang="en-US" sz="1600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2030</a:t>
            </a:r>
            <a:r>
              <a:rPr lang="zh-CN" altLang="en-US" sz="1600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年基本实现城乡一体。 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785786" y="2786058"/>
            <a:ext cx="757242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>
            <a:off x="500034" y="4092689"/>
            <a:ext cx="8038986" cy="2693897"/>
            <a:chOff x="500034" y="3929066"/>
            <a:chExt cx="8038986" cy="2693897"/>
          </a:xfrm>
        </p:grpSpPr>
        <p:pic>
          <p:nvPicPr>
            <p:cNvPr id="14337" name="Picture 1" descr="E:\黑色片状U盘\2015宣传册相关\_S6A311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34" y="3929066"/>
              <a:ext cx="4040846" cy="2693897"/>
            </a:xfrm>
            <a:prstGeom prst="rect">
              <a:avLst/>
            </a:prstGeom>
            <a:noFill/>
          </p:spPr>
        </p:pic>
        <p:pic>
          <p:nvPicPr>
            <p:cNvPr id="14338" name="Picture 2" descr="E:\2017年工作\手册制作\画册图片\灵韵水乡\凤湖航拍图1_副本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4876" y="4000504"/>
              <a:ext cx="3824144" cy="254942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0" grpId="0" animBg="1"/>
      <p:bldP spid="61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Documents and Settings\Administrator\桌面\2017生物论坛PPT制作素材\平原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000992" y="0"/>
            <a:ext cx="1143008" cy="20308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7554" y="333375"/>
            <a:ext cx="664046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2799" dirty="0" smtClean="0"/>
              <a:t>平原示范区发展优势</a:t>
            </a:r>
            <a:endParaRPr lang="en-US" altLang="zh-CN" sz="2799" dirty="0" smtClean="0"/>
          </a:p>
          <a:p>
            <a:pPr>
              <a:lnSpc>
                <a:spcPts val="4000"/>
              </a:lnSpc>
            </a:pPr>
            <a:r>
              <a:rPr lang="en-US" altLang="zh-CN" sz="2000" dirty="0" smtClean="0"/>
              <a:t>——</a:t>
            </a:r>
            <a:r>
              <a:rPr lang="zh-CN" altLang="en-US" sz="2000" dirty="0" smtClean="0"/>
              <a:t>区位交通便利</a:t>
            </a:r>
            <a:endParaRPr lang="zh-CN" altLang="en-US" sz="2000" dirty="0"/>
          </a:p>
        </p:txBody>
      </p:sp>
      <p:pic>
        <p:nvPicPr>
          <p:cNvPr id="2051" name="Picture 3" descr="C:\Documents and Settings\Administrator\桌面\2017生物论坛PPT制作素材\推介PPT制作素材\1234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00430" y="1643050"/>
            <a:ext cx="5286412" cy="4830318"/>
          </a:xfrm>
          <a:prstGeom prst="rect">
            <a:avLst/>
          </a:prstGeom>
          <a:noFill/>
        </p:spPr>
      </p:pic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71407" y="1828278"/>
            <a:ext cx="3143272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zh-CN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微软雅黑" pitchFamily="34" charset="-122"/>
                <a:ea typeface="微软雅黑" pitchFamily="34" charset="-122"/>
              </a:rPr>
              <a:t>平原示范区位于新乡市南端，与省会郑州一河相望、五桥相连。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微软雅黑" pitchFamily="34" charset="-122"/>
                <a:ea typeface="微软雅黑" pitchFamily="34" charset="-122"/>
              </a:rPr>
              <a:t>分钟可达郑州、新乡市中心，郑州高铁站，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微软雅黑" pitchFamily="34" charset="-122"/>
                <a:ea typeface="微软雅黑" pitchFamily="34" charset="-122"/>
              </a:rPr>
              <a:t>分钟可达新郑国际机场、郑州航空港、郑欧班列货运站。京港澳高速、郑焦晋高速、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微软雅黑" pitchFamily="34" charset="-122"/>
                <a:ea typeface="微软雅黑" pitchFamily="34" charset="-122"/>
              </a:rPr>
              <a:t>107</a:t>
            </a:r>
            <a:r>
              <a:rPr lang="zh-CN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微软雅黑" pitchFamily="34" charset="-122"/>
                <a:ea typeface="微软雅黑" pitchFamily="34" charset="-122"/>
              </a:rPr>
              <a:t>国道、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微软雅黑" pitchFamily="34" charset="-122"/>
                <a:ea typeface="微软雅黑" pitchFamily="34" charset="-122"/>
              </a:rPr>
              <a:t>327</a:t>
            </a:r>
            <a:r>
              <a:rPr lang="zh-CN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微软雅黑" pitchFamily="34" charset="-122"/>
                <a:ea typeface="微软雅黑" pitchFamily="34" charset="-122"/>
              </a:rPr>
              <a:t>国道、京广高铁、郑济高铁以及规划中的郑新城市轻轨等穿境而过。豫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微软雅黑" pitchFamily="34" charset="-122"/>
                <a:ea typeface="微软雅黑" pitchFamily="34" charset="-122"/>
              </a:rPr>
              <a:t>牌照小客车免费通行郑新黄河大桥。依托便利交通，立足平原示范区，可以布局中原、走向世界。</a:t>
            </a:r>
            <a:endParaRPr lang="zh-CN" altLang="en-US" dirty="0">
              <a:ln>
                <a:solidFill>
                  <a:schemeClr val="accent1">
                    <a:lumMod val="75000"/>
                  </a:schemeClr>
                </a:solidFill>
              </a:ln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554" y="333375"/>
            <a:ext cx="642614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2799" dirty="0" smtClean="0"/>
              <a:t>平原示范区产业发展资源与优势</a:t>
            </a:r>
            <a:endParaRPr lang="en-US" altLang="zh-CN" sz="2799" dirty="0" smtClean="0"/>
          </a:p>
          <a:p>
            <a:pPr>
              <a:lnSpc>
                <a:spcPts val="4000"/>
              </a:lnSpc>
            </a:pPr>
            <a:r>
              <a:rPr lang="en-US" altLang="zh-CN" sz="2000" dirty="0" smtClean="0"/>
              <a:t>——</a:t>
            </a:r>
            <a:r>
              <a:rPr lang="zh-CN" altLang="en-US" sz="2000" dirty="0" smtClean="0"/>
              <a:t>科技资源丰富</a:t>
            </a:r>
            <a:endParaRPr lang="zh-CN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857364"/>
            <a:ext cx="7634181" cy="57150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571868" y="2855908"/>
            <a:ext cx="5572132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571868" y="4357694"/>
            <a:ext cx="5572132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0431" y="1857365"/>
            <a:ext cx="5643570" cy="89252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新乡市及示范区周边拥有高等院校</a:t>
            </a: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余所，拥有国家级研发中心</a:t>
            </a: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32</a:t>
            </a:r>
            <a:r>
              <a:rPr lang="zh-CN" altLang="en-US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家，各类省级研发中心</a:t>
            </a: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211</a:t>
            </a:r>
            <a:r>
              <a:rPr lang="zh-CN" altLang="en-US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家，其中重点实验室、实验中心</a:t>
            </a: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余家。</a:t>
            </a:r>
            <a:endParaRPr lang="zh-CN" altLang="en-US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137256"/>
            <a:ext cx="5500694" cy="1149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平原示范区拥有各级工程技术研究中心、重点实验室等研发平台</a:t>
            </a: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余家，其中国家级研发中心</a:t>
            </a: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家，省级研发中心</a:t>
            </a: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家，可为产业发展提供充足的人力和智力支撑。</a:t>
            </a:r>
            <a:endParaRPr lang="zh-CN" altLang="en-US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 descr="C:\Documents and Settings\Administrator\桌面\2017生物论坛PPT制作素材\推介PPT制作素材\河师大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429134"/>
            <a:ext cx="5429255" cy="2344133"/>
          </a:xfrm>
          <a:prstGeom prst="rect">
            <a:avLst/>
          </a:prstGeom>
          <a:noFill/>
        </p:spPr>
      </p:pic>
      <p:pic>
        <p:nvPicPr>
          <p:cNvPr id="12" name="Picture 9" descr="C:\Documents and Settings\Administrator\桌面\2017生物论坛PPT制作素材\平原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000992" y="0"/>
            <a:ext cx="1143008" cy="2030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554" y="333375"/>
            <a:ext cx="642614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2799" dirty="0" smtClean="0"/>
              <a:t>平原示范区产业发展资源与优势</a:t>
            </a:r>
            <a:endParaRPr lang="en-US" altLang="zh-CN" sz="2799" dirty="0" smtClean="0"/>
          </a:p>
          <a:p>
            <a:pPr>
              <a:lnSpc>
                <a:spcPts val="4000"/>
              </a:lnSpc>
            </a:pPr>
            <a:r>
              <a:rPr lang="en-US" altLang="zh-CN" sz="2000" dirty="0" smtClean="0"/>
              <a:t>——</a:t>
            </a:r>
            <a:r>
              <a:rPr lang="zh-CN" altLang="en-US" sz="2000" dirty="0" smtClean="0"/>
              <a:t>城市功能完善</a:t>
            </a:r>
            <a:endParaRPr lang="zh-CN" altLang="en-US" sz="2000" dirty="0"/>
          </a:p>
        </p:txBody>
      </p: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71407" y="5286388"/>
            <a:ext cx="9000000" cy="0"/>
          </a:xfrm>
          <a:prstGeom prst="line">
            <a:avLst/>
          </a:prstGeom>
          <a:noFill/>
          <a:ln w="19050" algn="ctr">
            <a:solidFill>
              <a:schemeClr val="tx2">
                <a:lumMod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圆角矩形 7"/>
          <p:cNvSpPr/>
          <p:nvPr/>
        </p:nvSpPr>
        <p:spPr>
          <a:xfrm>
            <a:off x="107141" y="5429264"/>
            <a:ext cx="8929718" cy="1285884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 lIns="121889" tIns="60945" rIns="121889" bIns="60945">
            <a:noAutofit/>
          </a:bodyPr>
          <a:lstStyle/>
          <a:p>
            <a:pPr algn="just"/>
            <a:r>
              <a:rPr lang="zh-CN" altLang="en-US" sz="1600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原示范区始终坚持“先规划后建设、先环境后招商、先地下后地上”发展理念，不断完善城市功能，着力打造田园水乡、豫北明珠。区域内水、路、电、气、污水处理、学校、医院等基础配套设施逐步完善。此外，示范区拥有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1840</a:t>
            </a:r>
            <a:r>
              <a:rPr lang="zh-CN" altLang="en-US" sz="1600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亩凤湖等七大湖泊，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78</a:t>
            </a:r>
            <a:r>
              <a:rPr lang="zh-CN" altLang="en-US" sz="1600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公里水系景观，万亩黄河生态湿地、千亩槐林、万亩桃林，构成了天朗气清、生态优美的绿色氧吧。</a:t>
            </a:r>
            <a:endParaRPr lang="zh-CN" altLang="en-US" sz="1600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 descr="C:\Documents and Settings\Administrator\桌面\2017生物论坛PPT制作素材\推介PPT制作素材\1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2"/>
            <a:ext cx="8429684" cy="2143138"/>
          </a:xfrm>
          <a:prstGeom prst="rect">
            <a:avLst/>
          </a:prstGeom>
          <a:noFill/>
        </p:spPr>
      </p:pic>
      <p:grpSp>
        <p:nvGrpSpPr>
          <p:cNvPr id="2" name="组合 13"/>
          <p:cNvGrpSpPr/>
          <p:nvPr/>
        </p:nvGrpSpPr>
        <p:grpSpPr>
          <a:xfrm>
            <a:off x="428596" y="1500176"/>
            <a:ext cx="8286807" cy="1714511"/>
            <a:chOff x="428596" y="1500174"/>
            <a:chExt cx="8286807" cy="1524607"/>
          </a:xfrm>
        </p:grpSpPr>
        <p:pic>
          <p:nvPicPr>
            <p:cNvPr id="4099" name="Picture 3" descr="I:\新建文件夹\新建文件夹\_S6A1600_副本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1500174"/>
              <a:ext cx="2357454" cy="1524607"/>
            </a:xfrm>
            <a:prstGeom prst="rect">
              <a:avLst/>
            </a:prstGeom>
            <a:noFill/>
          </p:spPr>
        </p:pic>
        <p:pic>
          <p:nvPicPr>
            <p:cNvPr id="4100" name="Picture 4" descr="I:\新建文件夹\新建文件夹\_S6A8532_副本.jp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143689" y="1500174"/>
              <a:ext cx="2571766" cy="1524607"/>
            </a:xfrm>
            <a:prstGeom prst="rect">
              <a:avLst/>
            </a:prstGeom>
            <a:noFill/>
          </p:spPr>
        </p:pic>
        <p:pic>
          <p:nvPicPr>
            <p:cNvPr id="4101" name="Picture 5" descr="E:\2017年工作\手册制作\画册图片\科技新城\郑州外国语\平原外国语学习.jp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143637" y="1500174"/>
              <a:ext cx="2571766" cy="1524607"/>
            </a:xfrm>
            <a:prstGeom prst="rect">
              <a:avLst/>
            </a:prstGeom>
            <a:noFill/>
          </p:spPr>
        </p:pic>
      </p:grpSp>
      <p:pic>
        <p:nvPicPr>
          <p:cNvPr id="13" name="Picture 9" descr="C:\Documents and Settings\Administrator\桌面\2017生物论坛PPT制作素材\平原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000992" y="0"/>
            <a:ext cx="1143008" cy="2030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554" y="333375"/>
            <a:ext cx="642614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2799" dirty="0" smtClean="0"/>
              <a:t>平原示范区产业发展资源与优势</a:t>
            </a:r>
            <a:endParaRPr lang="en-US" altLang="zh-CN" sz="2799" dirty="0" smtClean="0"/>
          </a:p>
          <a:p>
            <a:pPr>
              <a:lnSpc>
                <a:spcPts val="4000"/>
              </a:lnSpc>
            </a:pPr>
            <a:r>
              <a:rPr lang="en-US" altLang="zh-CN" sz="2000" dirty="0" smtClean="0"/>
              <a:t>——</a:t>
            </a:r>
            <a:r>
              <a:rPr lang="zh-CN" altLang="en-US" sz="2000" dirty="0" smtClean="0"/>
              <a:t>产业基础雄厚</a:t>
            </a:r>
            <a:endParaRPr lang="zh-CN" altLang="en-US" sz="2000" dirty="0"/>
          </a:p>
        </p:txBody>
      </p:sp>
      <p:pic>
        <p:nvPicPr>
          <p:cNvPr id="12" name="Picture 9" descr="C:\Documents and Settings\Administrator\桌面\2017生物论坛PPT制作素材\平原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000992" y="0"/>
            <a:ext cx="1143008" cy="2030899"/>
          </a:xfrm>
          <a:prstGeom prst="rect">
            <a:avLst/>
          </a:prstGeom>
          <a:noFill/>
        </p:spPr>
      </p:pic>
      <p:cxnSp>
        <p:nvCxnSpPr>
          <p:cNvPr id="14" name="直接连接符 13"/>
          <p:cNvCxnSpPr/>
          <p:nvPr/>
        </p:nvCxnSpPr>
        <p:spPr>
          <a:xfrm>
            <a:off x="0" y="3786190"/>
            <a:ext cx="9144000" cy="15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5400000">
            <a:off x="963995" y="3750086"/>
            <a:ext cx="5214950" cy="79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-357222" y="1000108"/>
            <a:ext cx="9358378" cy="5286412"/>
            <a:chOff x="-357222" y="1000108"/>
            <a:chExt cx="9358378" cy="5286412"/>
          </a:xfrm>
        </p:grpSpPr>
        <p:sp>
          <p:nvSpPr>
            <p:cNvPr id="11" name="TextBox 10"/>
            <p:cNvSpPr txBox="1"/>
            <p:nvPr/>
          </p:nvSpPr>
          <p:spPr>
            <a:xfrm>
              <a:off x="3714744" y="1357298"/>
              <a:ext cx="5286412" cy="214314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just"/>
              <a:r>
                <a:rPr lang="zh-CN" altLang="en-US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新乡市是国家重要的电子产品生产中心，</a:t>
              </a:r>
              <a:r>
                <a:rPr lang="en-US" altLang="en-US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2013</a:t>
              </a:r>
              <a:r>
                <a:rPr lang="zh-CN" altLang="en-US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年被列入河南省智能终端产业基地“一区多点”布局中。全市电子信息产业企业</a:t>
              </a:r>
              <a:r>
                <a:rPr lang="en-US" altLang="en-US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14</a:t>
              </a:r>
              <a:r>
                <a:rPr lang="zh-CN" altLang="en-US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家，其中规模以上企业</a:t>
              </a:r>
              <a:r>
                <a:rPr lang="en-US" altLang="en-US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家，科研院所</a:t>
              </a:r>
              <a:r>
                <a:rPr lang="en-US" altLang="en-US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家。重点产品涉及通信设备、智能终端、北斗导航、应用电子、电子元器件、光伏等</a:t>
              </a:r>
              <a:r>
                <a:rPr lang="en-US" altLang="en-US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6</a:t>
              </a:r>
              <a:r>
                <a:rPr lang="zh-CN" altLang="en-US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大领域，其中通信设备和电子元器件产品在全国具有较强竞争优势。新乡市、平原示范区已将电子信息、装备制造等先进制造业作为主导产业，将进一步加快产业集聚集群发展。</a:t>
              </a:r>
              <a:endParaRPr lang="zh-CN" altLang="en-US" dirty="0"/>
            </a:p>
          </p:txBody>
        </p:sp>
        <p:pic>
          <p:nvPicPr>
            <p:cNvPr id="10" name="图片 9" descr="63268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9058" y="4000504"/>
              <a:ext cx="4786346" cy="2286016"/>
            </a:xfrm>
            <a:prstGeom prst="rect">
              <a:avLst/>
            </a:prstGeom>
          </p:spPr>
        </p:pic>
        <p:pic>
          <p:nvPicPr>
            <p:cNvPr id="16" name="图片 15" descr="tim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57222" y="1000108"/>
              <a:ext cx="4149441" cy="2930174"/>
            </a:xfrm>
            <a:prstGeom prst="rect">
              <a:avLst/>
            </a:prstGeom>
          </p:spPr>
        </p:pic>
        <p:pic>
          <p:nvPicPr>
            <p:cNvPr id="17" name="图片 16" descr="timg (1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000504"/>
              <a:ext cx="3377996" cy="22860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9" descr="C:\Documents and Settings\Administrator\桌面\2017生物论坛PPT制作素材\平原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000992" y="0"/>
            <a:ext cx="1143008" cy="2030899"/>
          </a:xfrm>
          <a:prstGeom prst="rect">
            <a:avLst/>
          </a:prstGeom>
          <a:noFill/>
        </p:spPr>
      </p:pic>
      <p:cxnSp>
        <p:nvCxnSpPr>
          <p:cNvPr id="14" name="直接连接符 13"/>
          <p:cNvCxnSpPr/>
          <p:nvPr/>
        </p:nvCxnSpPr>
        <p:spPr>
          <a:xfrm>
            <a:off x="500034" y="1785926"/>
            <a:ext cx="428628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" name="组合 35"/>
          <p:cNvGrpSpPr/>
          <p:nvPr/>
        </p:nvGrpSpPr>
        <p:grpSpPr>
          <a:xfrm>
            <a:off x="428596" y="1928802"/>
            <a:ext cx="8001024" cy="2357454"/>
            <a:chOff x="714348" y="1928802"/>
            <a:chExt cx="8001024" cy="2357454"/>
          </a:xfrm>
        </p:grpSpPr>
        <p:sp>
          <p:nvSpPr>
            <p:cNvPr id="19" name="TextBox 18"/>
            <p:cNvSpPr txBox="1"/>
            <p:nvPr/>
          </p:nvSpPr>
          <p:spPr>
            <a:xfrm>
              <a:off x="714348" y="1928802"/>
              <a:ext cx="214314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600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新乡市着力打造良好的经济发展环境，积极谋划五大国家级平台建设，为新乡市产业发展获得更多优惠的政策、开放的市场、发展的机遇。</a:t>
              </a:r>
            </a:p>
            <a:p>
              <a:endParaRPr lang="zh-CN" altLang="en-US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29124" y="1928802"/>
              <a:ext cx="30718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accent3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郑洛新国家自主创新示范区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9124" y="2447504"/>
              <a:ext cx="4286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accent4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全国产业集聚集群创新发展综合改革试点城市</a:t>
              </a:r>
              <a:endParaRPr lang="zh-CN" altLang="en-US" sz="1600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29124" y="2928934"/>
              <a:ext cx="30718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中国制造</a:t>
              </a:r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2025</a:t>
              </a:r>
              <a:r>
                <a:rPr lang="zh-CN" altLang="en-US" sz="1600" dirty="0" smtClean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”试点示范城市</a:t>
              </a:r>
              <a:endParaRPr lang="zh-CN" altLang="en-US" sz="1600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29124" y="3519074"/>
              <a:ext cx="30718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新乡平原综合保税区</a:t>
              </a:r>
              <a:endPara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00562" y="3947702"/>
              <a:ext cx="30718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河南自贸区拓展区</a:t>
              </a:r>
              <a:endParaRPr lang="zh-CN" altLang="en-US" sz="16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4429124" y="2212966"/>
              <a:ext cx="3960000" cy="158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429124" y="4213230"/>
              <a:ext cx="3960000" cy="1588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429124" y="3784602"/>
              <a:ext cx="3888562" cy="158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429124" y="3213098"/>
              <a:ext cx="396000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429124" y="2713032"/>
              <a:ext cx="3960000" cy="1588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19" idx="3"/>
            </p:cNvCxnSpPr>
            <p:nvPr/>
          </p:nvCxnSpPr>
          <p:spPr>
            <a:xfrm flipV="1">
              <a:off x="2857488" y="2204955"/>
              <a:ext cx="1571636" cy="75489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19" idx="3"/>
            </p:cNvCxnSpPr>
            <p:nvPr/>
          </p:nvCxnSpPr>
          <p:spPr>
            <a:xfrm flipV="1">
              <a:off x="2857488" y="2705021"/>
              <a:ext cx="1571636" cy="25483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857488" y="2969453"/>
              <a:ext cx="1571636" cy="245233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2857488" y="2969453"/>
              <a:ext cx="1571636" cy="816737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857488" y="2969453"/>
              <a:ext cx="1571636" cy="1245365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17554" y="333375"/>
            <a:ext cx="642614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2799" dirty="0" smtClean="0"/>
              <a:t>平原示范区产业发展资源与优势</a:t>
            </a:r>
          </a:p>
          <a:p>
            <a:pPr>
              <a:lnSpc>
                <a:spcPts val="4000"/>
              </a:lnSpc>
            </a:pPr>
            <a:r>
              <a:rPr lang="en-US" altLang="zh-CN" sz="2000" dirty="0" smtClean="0"/>
              <a:t>——</a:t>
            </a:r>
            <a:r>
              <a:rPr lang="zh-CN" altLang="en-US" sz="2000" dirty="0" smtClean="0"/>
              <a:t>后发优势巨大</a:t>
            </a:r>
            <a:endParaRPr lang="zh-CN" altLang="en-US" sz="2000" dirty="0"/>
          </a:p>
        </p:txBody>
      </p:sp>
      <p:grpSp>
        <p:nvGrpSpPr>
          <p:cNvPr id="64" name="组合 33"/>
          <p:cNvGrpSpPr/>
          <p:nvPr/>
        </p:nvGrpSpPr>
        <p:grpSpPr>
          <a:xfrm>
            <a:off x="285720" y="4643446"/>
            <a:ext cx="8572560" cy="1758021"/>
            <a:chOff x="285720" y="1628343"/>
            <a:chExt cx="8572560" cy="1758021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500034" y="1628343"/>
              <a:ext cx="4286280" cy="15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85720" y="1785926"/>
              <a:ext cx="857256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600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新乡市以大招商开启大开放，长期致力于投资环境的改善，各类软硬件环境日臻完善，新乡口岸、海关、出入境检验检疫等机构完善。</a:t>
              </a:r>
              <a:endParaRPr lang="en-US" altLang="zh-CN" sz="16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/>
              <a:endParaRPr lang="en-US" altLang="zh-CN" sz="16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/>
              <a:r>
                <a:rPr lang="zh-CN" altLang="en-US" sz="1600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平原示范区抓住河南省大力发展电子信息产业、先进制造业的机遇，规划建设了平原示范区电子信息产业园、装备制造产业园。</a:t>
              </a:r>
            </a:p>
            <a:p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4286256"/>
            <a:ext cx="9144000" cy="2767698"/>
            <a:chOff x="0" y="4286256"/>
            <a:chExt cx="9144000" cy="2767698"/>
          </a:xfrm>
        </p:grpSpPr>
        <p:sp>
          <p:nvSpPr>
            <p:cNvPr id="4" name="矩形 3"/>
            <p:cNvSpPr/>
            <p:nvPr/>
          </p:nvSpPr>
          <p:spPr>
            <a:xfrm>
              <a:off x="0" y="4286256"/>
              <a:ext cx="9144000" cy="2571744"/>
            </a:xfrm>
            <a:prstGeom prst="rect">
              <a:avLst/>
            </a:prstGeom>
            <a:gradFill flip="none" rotWithShape="1">
              <a:gsLst>
                <a:gs pos="0">
                  <a:srgbClr val="2B83E5">
                    <a:shade val="30000"/>
                    <a:satMod val="115000"/>
                  </a:srgbClr>
                </a:gs>
                <a:gs pos="50000">
                  <a:srgbClr val="2B83E5">
                    <a:shade val="67500"/>
                    <a:satMod val="115000"/>
                  </a:srgbClr>
                </a:gs>
                <a:gs pos="100000">
                  <a:srgbClr val="2B83E5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4714884"/>
              <a:ext cx="9144000" cy="233907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r>
                <a:rPr lang="zh-CN" altLang="en-US" sz="2400" dirty="0" smtClean="0"/>
                <a:t>各位嘉宾、朋友们，开放的新乡市欢迎您！开放的平原示范区欢迎您！我们热忱欢迎各位嘉宾前来参观考察、投资兴业，携手并进、共创辉煌。同时，也希望大家一如既往地关注、支持和帮助平原示范区发展。</a:t>
              </a:r>
            </a:p>
            <a:p>
              <a:r>
                <a:rPr lang="zh-CN" altLang="en-US" sz="2400" dirty="0" smtClean="0"/>
                <a:t>最后，祝各位嘉宾工作顺利、阖家幸福、万事如意！谢谢大家</a:t>
              </a:r>
              <a:r>
                <a:rPr lang="en-US" sz="2400" dirty="0" smtClean="0"/>
                <a:t>!</a:t>
              </a:r>
              <a:endParaRPr lang="zh-CN" altLang="en-US" sz="2400" dirty="0" smtClean="0"/>
            </a:p>
            <a:p>
              <a:pPr algn="just">
                <a:lnSpc>
                  <a:spcPct val="150000"/>
                </a:lnSpc>
              </a:pP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643446"/>
          </a:xfrm>
          <a:prstGeom prst="rect">
            <a:avLst/>
          </a:prstGeom>
        </p:spPr>
      </p:pic>
      <p:pic>
        <p:nvPicPr>
          <p:cNvPr id="11" name="Picture 9" descr="C:\Documents and Settings\Administrator\桌面\2017生物论坛PPT制作素材\平原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000992" y="0"/>
            <a:ext cx="1143008" cy="2030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03469" y="2857496"/>
            <a:ext cx="3937065" cy="7335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谢谢</a:t>
            </a:r>
            <a:endParaRPr lang="zh-CN" altLang="en-US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39" name="Picture 15" descr="C:\Documents and Settings\Administrator\桌面\2017生物论坛PPT制作素材\推介PPT制作素材\素描定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9144000" cy="3402000"/>
          </a:xfrm>
          <a:prstGeom prst="rect">
            <a:avLst/>
          </a:prstGeom>
          <a:noFill/>
        </p:spPr>
      </p:pic>
      <p:pic>
        <p:nvPicPr>
          <p:cNvPr id="5" name="Picture 9" descr="C:\Documents and Settings\Administrator\桌面\2017生物论坛PPT制作素材\平原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7" y="71414"/>
            <a:ext cx="144741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1375</Words>
  <Application>Microsoft Office PowerPoint</Application>
  <PresentationFormat>全屏显示(4:3)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150</cp:revision>
  <dcterms:modified xsi:type="dcterms:W3CDTF">2018-08-24T01:52:36Z</dcterms:modified>
</cp:coreProperties>
</file>