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3">
  <p:sldMasterIdLst>
    <p:sldMasterId id="2147483648" r:id="rId1"/>
  </p:sldMasterIdLst>
  <p:notesMasterIdLst>
    <p:notesMasterId r:id="rId20"/>
  </p:notesMasterIdLst>
  <p:handoutMasterIdLst>
    <p:handoutMasterId r:id="rId21"/>
  </p:handoutMasterIdLst>
  <p:sldIdLst>
    <p:sldId id="256" r:id="rId2"/>
    <p:sldId id="266" r:id="rId3"/>
    <p:sldId id="258" r:id="rId4"/>
    <p:sldId id="299" r:id="rId5"/>
    <p:sldId id="348" r:id="rId6"/>
    <p:sldId id="365" r:id="rId7"/>
    <p:sldId id="364" r:id="rId8"/>
    <p:sldId id="366" r:id="rId9"/>
    <p:sldId id="367" r:id="rId10"/>
    <p:sldId id="368" r:id="rId11"/>
    <p:sldId id="349" r:id="rId12"/>
    <p:sldId id="369" r:id="rId13"/>
    <p:sldId id="370" r:id="rId14"/>
    <p:sldId id="371" r:id="rId15"/>
    <p:sldId id="372" r:id="rId16"/>
    <p:sldId id="373" r:id="rId17"/>
    <p:sldId id="374" r:id="rId18"/>
    <p:sldId id="340" r:id="rId19"/>
  </p:sldIdLst>
  <p:sldSz cx="12192000" cy="6858000"/>
  <p:notesSz cx="9144000" cy="6858000"/>
  <p:embeddedFontLst>
    <p:embeddedFont>
      <p:font typeface="Microsoft YaHei" pitchFamily="34" charset="-122"/>
      <p:regular r:id="rId22"/>
      <p:bold r:id="rId23"/>
    </p:embeddedFont>
    <p:embeddedFont>
      <p:font typeface="Calibri" pitchFamily="34" charset="0"/>
      <p:regular r:id="rId24"/>
      <p:bold r:id="rId25"/>
      <p:italic r:id="rId26"/>
      <p:boldItalic r:id="rId27"/>
    </p:embeddedFont>
    <p:embeddedFont>
      <p:font typeface="Verdana" pitchFamily="34" charset="0"/>
      <p:regular r:id="rId28"/>
      <p:bold r:id="rId29"/>
      <p:italic r:id="rId30"/>
      <p:boldItalic r:id="rId31"/>
    </p:embeddedFont>
    <p:embeddedFont>
      <p:font typeface="Broadway" pitchFamily="82" charset="0"/>
      <p:regular r:id="rId32"/>
    </p:embeddedFont>
    <p:embeddedFont>
      <p:font typeface="方正粗宋简体" charset="-122"/>
      <p:regular r:id="rId33"/>
    </p:embeddedFont>
    <p:embeddedFont>
      <p:font typeface="Calibri Light" pitchFamily="34" charset="0"/>
      <p:regular r:id="rId34"/>
      <p:italic r:id="rId3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415" userDrawn="1">
          <p15:clr>
            <a:srgbClr val="A4A3A4"/>
          </p15:clr>
        </p15:guide>
        <p15:guide id="3" pos="3817" userDrawn="1">
          <p15:clr>
            <a:srgbClr val="A4A3A4"/>
          </p15:clr>
        </p15:guide>
        <p15:guide id="4" orient="horz" pos="2001" userDrawn="1">
          <p15:clr>
            <a:srgbClr val="A4A3A4"/>
          </p15:clr>
        </p15:guide>
        <p15:guide id="5" pos="7287" userDrawn="1">
          <p15:clr>
            <a:srgbClr val="A4A3A4"/>
          </p15:clr>
        </p15:guide>
        <p15:guide id="6" orient="horz" pos="595" userDrawn="1">
          <p15:clr>
            <a:srgbClr val="A4A3A4"/>
          </p15:clr>
        </p15:guide>
        <p15:guide id="7" pos="3613"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9364"/>
    <a:srgbClr val="FFFFFF"/>
    <a:srgbClr val="AC0000"/>
    <a:srgbClr val="760000"/>
    <a:srgbClr val="4C0000"/>
    <a:srgbClr val="B00000"/>
    <a:srgbClr val="FF0505"/>
    <a:srgbClr val="BF8C00"/>
    <a:srgbClr val="009B62"/>
    <a:srgbClr val="00FEA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浅色样式 2 - 强调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0" autoAdjust="0"/>
    <p:restoredTop sz="94660"/>
  </p:normalViewPr>
  <p:slideViewPr>
    <p:cSldViewPr snapToGrid="0">
      <p:cViewPr varScale="1">
        <p:scale>
          <a:sx n="89" d="100"/>
          <a:sy n="89" d="100"/>
        </p:scale>
        <p:origin x="-636" y="-96"/>
      </p:cViewPr>
      <p:guideLst>
        <p:guide orient="horz" pos="2160"/>
        <p:guide orient="horz" pos="2001"/>
        <p:guide orient="horz" pos="595"/>
        <p:guide pos="415"/>
        <p:guide pos="3817"/>
        <p:guide pos="7287"/>
        <p:guide pos="3613"/>
      </p:guideLst>
    </p:cSldViewPr>
  </p:slideViewPr>
  <p:notesTextViewPr>
    <p:cViewPr>
      <p:scale>
        <a:sx n="1" d="1"/>
        <a:sy n="1" d="1"/>
      </p:scale>
      <p:origin x="0" y="0"/>
    </p:cViewPr>
  </p:notesTextViewPr>
  <p:notesViewPr>
    <p:cSldViewPr snapToGrid="0">
      <p:cViewPr varScale="1">
        <p:scale>
          <a:sx n="67" d="100"/>
          <a:sy n="67" d="100"/>
        </p:scale>
        <p:origin x="3228" y="8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a:defRPr/>
            </a:pPr>
            <a:r>
              <a:rPr lang="en-US" altLang="zh-CN" dirty="0"/>
              <a:t>2007-2017</a:t>
            </a:r>
            <a:r>
              <a:rPr lang="zh-CN" altLang="en-US" dirty="0"/>
              <a:t>年度保费</a:t>
            </a:r>
            <a:r>
              <a:rPr lang="zh-CN" altLang="en-US" dirty="0" smtClean="0"/>
              <a:t>收入</a:t>
            </a:r>
            <a:endParaRPr lang="en-US" altLang="zh-CN" dirty="0" smtClean="0"/>
          </a:p>
          <a:p>
            <a:pPr>
              <a:defRPr/>
            </a:pPr>
            <a:r>
              <a:rPr lang="zh-CN" altLang="en-US" dirty="0" smtClean="0"/>
              <a:t>（</a:t>
            </a:r>
            <a:r>
              <a:rPr lang="zh-CN" altLang="en-US" dirty="0"/>
              <a:t>人民币</a:t>
            </a:r>
            <a:r>
              <a:rPr lang="en-US" altLang="zh-CN" dirty="0"/>
              <a:t>/</a:t>
            </a:r>
            <a:r>
              <a:rPr lang="zh-CN" altLang="en-US" dirty="0"/>
              <a:t>亿元）</a:t>
            </a:r>
          </a:p>
        </c:rich>
      </c:tx>
      <c:layout/>
    </c:title>
    <c:plotArea>
      <c:layout>
        <c:manualLayout>
          <c:layoutTarget val="inner"/>
          <c:xMode val="edge"/>
          <c:yMode val="edge"/>
          <c:x val="0.15145313170267019"/>
          <c:y val="0.25200338643218573"/>
          <c:w val="0.7532263236299217"/>
          <c:h val="0.60989484882669365"/>
        </c:manualLayout>
      </c:layout>
      <c:barChart>
        <c:barDir val="col"/>
        <c:grouping val="clustered"/>
        <c:ser>
          <c:idx val="0"/>
          <c:order val="0"/>
          <c:tx>
            <c:strRef>
              <c:f>Sheet1!$B$1</c:f>
              <c:strCache>
                <c:ptCount val="1"/>
                <c:pt idx="0">
                  <c:v>2007-2017年度保费收入（人民币/亿元）</c:v>
                </c:pt>
              </c:strCache>
            </c:strRef>
          </c:tx>
          <c:dLbls>
            <c:txPr>
              <a:bodyPr/>
              <a:lstStyle/>
              <a:p>
                <a:pPr>
                  <a:defRPr sz="1000"/>
                </a:pPr>
                <a:endParaRPr lang="zh-CN"/>
              </a:p>
            </c:txPr>
            <c:showVal val="1"/>
          </c:dLbls>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Sheet1!$B$2:$B$12</c:f>
              <c:numCache>
                <c:formatCode>General</c:formatCode>
                <c:ptCount val="11"/>
                <c:pt idx="0">
                  <c:v>7.89</c:v>
                </c:pt>
                <c:pt idx="1">
                  <c:v>53.56</c:v>
                </c:pt>
                <c:pt idx="2">
                  <c:v>79.239999999999995</c:v>
                </c:pt>
                <c:pt idx="3">
                  <c:v>112.75</c:v>
                </c:pt>
                <c:pt idx="4">
                  <c:v>164.05</c:v>
                </c:pt>
                <c:pt idx="5">
                  <c:v>235.42000000000004</c:v>
                </c:pt>
                <c:pt idx="6">
                  <c:v>318.48999999999899</c:v>
                </c:pt>
                <c:pt idx="7">
                  <c:v>404.14000000000038</c:v>
                </c:pt>
                <c:pt idx="8">
                  <c:v>503.71999999999969</c:v>
                </c:pt>
                <c:pt idx="9">
                  <c:v>620.64</c:v>
                </c:pt>
                <c:pt idx="10">
                  <c:v>662.22</c:v>
                </c:pt>
              </c:numCache>
            </c:numRef>
          </c:val>
        </c:ser>
        <c:axId val="72390528"/>
        <c:axId val="72392064"/>
      </c:barChart>
      <c:catAx>
        <c:axId val="72390528"/>
        <c:scaling>
          <c:orientation val="minMax"/>
        </c:scaling>
        <c:axPos val="b"/>
        <c:numFmt formatCode="General" sourceLinked="1"/>
        <c:tickLblPos val="nextTo"/>
        <c:txPr>
          <a:bodyPr/>
          <a:lstStyle/>
          <a:p>
            <a:pPr>
              <a:defRPr sz="1100"/>
            </a:pPr>
            <a:endParaRPr lang="zh-CN"/>
          </a:p>
        </c:txPr>
        <c:crossAx val="72392064"/>
        <c:crosses val="autoZero"/>
        <c:auto val="1"/>
        <c:lblAlgn val="ctr"/>
        <c:lblOffset val="100"/>
      </c:catAx>
      <c:valAx>
        <c:axId val="72392064"/>
        <c:scaling>
          <c:orientation val="minMax"/>
        </c:scaling>
        <c:axPos val="l"/>
        <c:majorGridlines/>
        <c:numFmt formatCode="General" sourceLinked="1"/>
        <c:tickLblPos val="nextTo"/>
        <c:txPr>
          <a:bodyPr/>
          <a:lstStyle/>
          <a:p>
            <a:pPr>
              <a:defRPr sz="1100"/>
            </a:pPr>
            <a:endParaRPr lang="zh-CN"/>
          </a:p>
        </c:txPr>
        <c:crossAx val="72390528"/>
        <c:crosses val="autoZero"/>
        <c:crossBetween val="between"/>
      </c:valAx>
    </c:plotArea>
    <c:plotVisOnly val="1"/>
    <c:dispBlanksAs val="gap"/>
  </c:chart>
  <c:txPr>
    <a:bodyPr/>
    <a:lstStyle/>
    <a:p>
      <a:pPr>
        <a:defRPr sz="1800"/>
      </a:pPr>
      <a:endParaRPr lang="zh-CN"/>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920C9B7E-3082-421D-A31A-FAF70ADAACBF}" type="datetimeFigureOut">
              <a:rPr lang="zh-CN" altLang="en-US" smtClean="0"/>
              <a:pPr/>
              <a:t>2018/9/4</a:t>
            </a:fld>
            <a:endParaRPr lang="zh-CN" altLang="en-US"/>
          </a:p>
        </p:txBody>
      </p:sp>
      <p:sp>
        <p:nvSpPr>
          <p:cNvPr id="4" name="页脚占位符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A2711910-6147-4DD3-9638-10659D72BA34}" type="slidenum">
              <a:rPr lang="zh-CN" altLang="en-US" smtClean="0"/>
              <a:pPr/>
              <a:t>‹#›</a:t>
            </a:fld>
            <a:endParaRPr lang="zh-CN" altLang="en-US"/>
          </a:p>
        </p:txBody>
      </p:sp>
    </p:spTree>
    <p:extLst>
      <p:ext uri="{BB962C8B-B14F-4D97-AF65-F5344CB8AC3E}">
        <p14:creationId xmlns="" xmlns:p14="http://schemas.microsoft.com/office/powerpoint/2010/main" val="2691117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07AA2AF4-A8CD-41E8-814A-F37926C1A3A6}" type="datetimeFigureOut">
              <a:rPr lang="zh-CN" altLang="en-US" smtClean="0"/>
              <a:pPr/>
              <a:t>2018/9/4</a:t>
            </a:fld>
            <a:endParaRPr lang="zh-CN" altLang="en-US"/>
          </a:p>
        </p:txBody>
      </p:sp>
      <p:sp>
        <p:nvSpPr>
          <p:cNvPr id="4" name="幻灯片图像占位符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FEB4D41A-D778-4466-A644-98B9EC2D5DEE}" type="slidenum">
              <a:rPr lang="zh-CN" altLang="en-US" smtClean="0"/>
              <a:pPr/>
              <a:t>‹#›</a:t>
            </a:fld>
            <a:endParaRPr lang="zh-CN" altLang="en-US"/>
          </a:p>
        </p:txBody>
      </p:sp>
    </p:spTree>
    <p:extLst>
      <p:ext uri="{BB962C8B-B14F-4D97-AF65-F5344CB8AC3E}">
        <p14:creationId xmlns="" xmlns:p14="http://schemas.microsoft.com/office/powerpoint/2010/main" val="1798682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descr="人寿ppt-06.jp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436" y="-1"/>
            <a:ext cx="12193436" cy="6858001"/>
          </a:xfrm>
          <a:prstGeom prst="rect">
            <a:avLst/>
          </a:prstGeom>
          <a:noFill/>
        </p:spPr>
      </p:pic>
      <p:sp>
        <p:nvSpPr>
          <p:cNvPr id="2" name="标题 1"/>
          <p:cNvSpPr>
            <a:spLocks noGrp="1"/>
          </p:cNvSpPr>
          <p:nvPr>
            <p:ph type="ctrTitle"/>
          </p:nvPr>
        </p:nvSpPr>
        <p:spPr>
          <a:xfrm>
            <a:off x="1587064" y="2441274"/>
            <a:ext cx="5779639" cy="1421928"/>
          </a:xfrm>
          <a:noFill/>
        </p:spPr>
        <p:txBody>
          <a:bodyPr wrap="square" rtlCol="0">
            <a:spAutoFit/>
          </a:bodyPr>
          <a:lstStyle>
            <a:lvl1pPr>
              <a:defRPr kumimoji="1" lang="zh-CN" altLang="en-US" sz="4800" b="1">
                <a:solidFill>
                  <a:srgbClr val="019364"/>
                </a:solidFill>
                <a:latin typeface="Microsoft YaHei" charset="0"/>
                <a:ea typeface="Microsoft YaHei" charset="0"/>
                <a:cs typeface="Microsoft YaHei" charset="0"/>
              </a:defRPr>
            </a:lvl1pPr>
          </a:lstStyle>
          <a:p>
            <a:pPr marL="0" lvl="0"/>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587064" y="4114799"/>
            <a:ext cx="4831080" cy="665365"/>
          </a:xfrm>
        </p:spPr>
        <p:txBody>
          <a:bodyPr vert="horz" lIns="91440" tIns="45720" rIns="91440" bIns="45720" rtlCol="0" anchor="ctr">
            <a:normAutofit/>
          </a:bodyPr>
          <a:lstStyle>
            <a:lvl1pPr>
              <a:defRPr kumimoji="1" lang="zh-CN" altLang="en-US">
                <a:solidFill>
                  <a:srgbClr val="019364"/>
                </a:solidFill>
                <a:latin typeface="Microsoft YaHei" charset="0"/>
                <a:ea typeface="Microsoft YaHei" charset="0"/>
                <a:cs typeface="Microsoft YaHei" charset="0"/>
              </a:defRPr>
            </a:lvl1pPr>
          </a:lstStyle>
          <a:p>
            <a:pPr lvl="0">
              <a:spcBef>
                <a:spcPct val="0"/>
              </a:spcBef>
              <a:buNone/>
            </a:pPr>
            <a:r>
              <a:rPr lang="zh-CN" altLang="en-US" smtClean="0"/>
              <a:t>单击此处编辑母版副标题样式</a:t>
            </a:r>
            <a:endParaRPr lang="zh-CN" altLang="en-US"/>
          </a:p>
        </p:txBody>
      </p:sp>
      <p:pic>
        <p:nvPicPr>
          <p:cNvPr id="8" name="图片 7"/>
          <p:cNvPicPr>
            <a:picLocks noChangeAspect="1"/>
          </p:cNvPicPr>
          <p:nvPr userDrawn="1"/>
        </p:nvPicPr>
        <p:blipFill>
          <a:blip r:embed="rId3" cstate="print"/>
          <a:stretch>
            <a:fillRect/>
          </a:stretch>
        </p:blipFill>
        <p:spPr>
          <a:xfrm>
            <a:off x="1429905" y="2453738"/>
            <a:ext cx="50800" cy="1397000"/>
          </a:xfrm>
          <a:prstGeom prst="rect">
            <a:avLst/>
          </a:prstGeom>
        </p:spPr>
      </p:pic>
    </p:spTree>
    <p:extLst>
      <p:ext uri="{BB962C8B-B14F-4D97-AF65-F5344CB8AC3E}">
        <p14:creationId xmlns="" xmlns:p14="http://schemas.microsoft.com/office/powerpoint/2010/main" val="13481639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AEA879-ADDB-4ED8-A511-ED0C4F0A7916}" type="slidenum">
              <a:rPr lang="zh-CN" altLang="en-US" smtClean="0"/>
              <a:pPr/>
              <a:t>‹#›</a:t>
            </a:fld>
            <a:endParaRPr lang="zh-CN" altLang="en-US"/>
          </a:p>
        </p:txBody>
      </p:sp>
    </p:spTree>
    <p:extLst>
      <p:ext uri="{BB962C8B-B14F-4D97-AF65-F5344CB8AC3E}">
        <p14:creationId xmlns="" xmlns:p14="http://schemas.microsoft.com/office/powerpoint/2010/main" val="325215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AEA879-ADDB-4ED8-A511-ED0C4F0A7916}" type="slidenum">
              <a:rPr lang="zh-CN" altLang="en-US" smtClean="0"/>
              <a:pPr/>
              <a:t>‹#›</a:t>
            </a:fld>
            <a:endParaRPr lang="zh-CN" altLang="en-US"/>
          </a:p>
        </p:txBody>
      </p:sp>
    </p:spTree>
    <p:extLst>
      <p:ext uri="{BB962C8B-B14F-4D97-AF65-F5344CB8AC3E}">
        <p14:creationId xmlns="" xmlns:p14="http://schemas.microsoft.com/office/powerpoint/2010/main" val="293678891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AEA879-ADDB-4ED8-A511-ED0C4F0A7916}" type="slidenum">
              <a:rPr lang="zh-CN" altLang="en-US" smtClean="0"/>
              <a:pPr/>
              <a:t>‹#›</a:t>
            </a:fld>
            <a:endParaRPr lang="zh-CN" altLang="en-US"/>
          </a:p>
        </p:txBody>
      </p:sp>
    </p:spTree>
    <p:extLst>
      <p:ext uri="{BB962C8B-B14F-4D97-AF65-F5344CB8AC3E}">
        <p14:creationId xmlns="" xmlns:p14="http://schemas.microsoft.com/office/powerpoint/2010/main" val="13298958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AEA879-ADDB-4ED8-A511-ED0C4F0A7916}" type="slidenum">
              <a:rPr lang="zh-CN" altLang="en-US" smtClean="0"/>
              <a:pPr/>
              <a:t>‹#›</a:t>
            </a:fld>
            <a:endParaRPr lang="zh-CN" altLang="en-US"/>
          </a:p>
        </p:txBody>
      </p:sp>
    </p:spTree>
    <p:extLst>
      <p:ext uri="{BB962C8B-B14F-4D97-AF65-F5344CB8AC3E}">
        <p14:creationId xmlns="" xmlns:p14="http://schemas.microsoft.com/office/powerpoint/2010/main" val="11656273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6" name="组合 5"/>
          <p:cNvGrpSpPr/>
          <p:nvPr userDrawn="1"/>
        </p:nvGrpSpPr>
        <p:grpSpPr>
          <a:xfrm>
            <a:off x="0" y="1"/>
            <a:ext cx="12192000" cy="958570"/>
            <a:chOff x="0" y="1"/>
            <a:chExt cx="12192000" cy="958570"/>
          </a:xfrm>
        </p:grpSpPr>
        <p:grpSp>
          <p:nvGrpSpPr>
            <p:cNvPr id="7" name="组合 6"/>
            <p:cNvGrpSpPr/>
            <p:nvPr/>
          </p:nvGrpSpPr>
          <p:grpSpPr>
            <a:xfrm>
              <a:off x="0" y="763928"/>
              <a:ext cx="12192000" cy="194643"/>
              <a:chOff x="0" y="1030147"/>
              <a:chExt cx="12192000" cy="194643"/>
            </a:xfrm>
          </p:grpSpPr>
          <p:pic>
            <p:nvPicPr>
              <p:cNvPr id="12" name="图片 11"/>
              <p:cNvPicPr preferRelativeResize="0">
                <a:picLocks/>
              </p:cNvPicPr>
              <p:nvPr/>
            </p:nvPicPr>
            <p:blipFill rotWithShape="1">
              <a:blip r:embed="rId2" cstate="print">
                <a:extLst>
                  <a:ext uri="{28A0092B-C50C-407E-A947-70E740481C1C}">
                    <a14:useLocalDpi xmlns="" xmlns:a14="http://schemas.microsoft.com/office/drawing/2010/main" val="0"/>
                  </a:ext>
                </a:extLst>
              </a:blip>
              <a:srcRect b="70674"/>
              <a:stretch/>
            </p:blipFill>
            <p:spPr bwMode="auto">
              <a:xfrm>
                <a:off x="0" y="1030147"/>
                <a:ext cx="10695008" cy="129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图片 12"/>
              <p:cNvPicPr>
                <a:picLocks noChangeAspect="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0" y="1122150"/>
                <a:ext cx="12192000" cy="102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8" name="五边形 7"/>
            <p:cNvSpPr/>
            <p:nvPr/>
          </p:nvSpPr>
          <p:spPr>
            <a:xfrm>
              <a:off x="0" y="1"/>
              <a:ext cx="3177424" cy="763928"/>
            </a:xfrm>
            <a:prstGeom prst="homePlate">
              <a:avLst/>
            </a:prstGeom>
            <a:solidFill>
              <a:srgbClr val="009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燕尾形 8"/>
            <p:cNvSpPr/>
            <p:nvPr/>
          </p:nvSpPr>
          <p:spPr>
            <a:xfrm>
              <a:off x="3177424" y="78985"/>
              <a:ext cx="638942" cy="638942"/>
            </a:xfrm>
            <a:prstGeom prst="chevron">
              <a:avLst/>
            </a:prstGeom>
            <a:solidFill>
              <a:srgbClr val="009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燕尾形 9"/>
            <p:cNvSpPr/>
            <p:nvPr/>
          </p:nvSpPr>
          <p:spPr>
            <a:xfrm>
              <a:off x="3816366" y="132281"/>
              <a:ext cx="532351" cy="532351"/>
            </a:xfrm>
            <a:prstGeom prst="chevron">
              <a:avLst/>
            </a:prstGeom>
            <a:solidFill>
              <a:srgbClr val="009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燕尾形 10"/>
            <p:cNvSpPr/>
            <p:nvPr/>
          </p:nvSpPr>
          <p:spPr>
            <a:xfrm>
              <a:off x="4348717" y="197625"/>
              <a:ext cx="401662" cy="401662"/>
            </a:xfrm>
            <a:prstGeom prst="chevron">
              <a:avLst/>
            </a:prstGeom>
            <a:solidFill>
              <a:srgbClr val="009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pic>
        <p:nvPicPr>
          <p:cNvPr id="22" name="图片 21"/>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4318000" y="1958925"/>
            <a:ext cx="7874000" cy="4241800"/>
          </a:xfrm>
          <a:prstGeom prst="rect">
            <a:avLst/>
          </a:prstGeom>
        </p:spPr>
      </p:pic>
      <p:grpSp>
        <p:nvGrpSpPr>
          <p:cNvPr id="18" name="组合 17"/>
          <p:cNvGrpSpPr/>
          <p:nvPr userDrawn="1"/>
        </p:nvGrpSpPr>
        <p:grpSpPr>
          <a:xfrm>
            <a:off x="0" y="6171193"/>
            <a:ext cx="12192001" cy="309999"/>
            <a:chOff x="0" y="6171193"/>
            <a:chExt cx="12192001" cy="309999"/>
          </a:xfrm>
        </p:grpSpPr>
        <p:pic>
          <p:nvPicPr>
            <p:cNvPr id="19" name="图片 18" descr="C:\Documents and Settings\Administrator\桌面\中国铝业铜板块项目\图片1.png"/>
            <p:cNvPicPr/>
            <p:nvPr userDrawn="1"/>
          </p:nvPicPr>
          <p:blipFill>
            <a:blip r:embed="rId5" cstate="print"/>
            <a:srcRect/>
            <a:stretch>
              <a:fillRect/>
            </a:stretch>
          </p:blipFill>
          <p:spPr bwMode="auto">
            <a:xfrm>
              <a:off x="838200" y="6171193"/>
              <a:ext cx="1194582" cy="309999"/>
            </a:xfrm>
            <a:prstGeom prst="rect">
              <a:avLst/>
            </a:prstGeom>
            <a:noFill/>
            <a:ln w="9525">
              <a:noFill/>
              <a:miter lim="800000"/>
              <a:headEnd/>
              <a:tailEnd/>
            </a:ln>
          </p:spPr>
        </p:pic>
        <p:sp>
          <p:nvSpPr>
            <p:cNvPr id="20" name="矩形 19"/>
            <p:cNvSpPr/>
            <p:nvPr userDrawn="1"/>
          </p:nvSpPr>
          <p:spPr>
            <a:xfrm>
              <a:off x="0" y="6173429"/>
              <a:ext cx="682388" cy="259846"/>
            </a:xfrm>
            <a:prstGeom prst="rect">
              <a:avLst/>
            </a:prstGeom>
            <a:solidFill>
              <a:srgbClr val="009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21" name="矩形 20"/>
            <p:cNvSpPr/>
            <p:nvPr userDrawn="1"/>
          </p:nvSpPr>
          <p:spPr>
            <a:xfrm>
              <a:off x="2188595" y="6184849"/>
              <a:ext cx="10003406" cy="275066"/>
            </a:xfrm>
            <a:prstGeom prst="rect">
              <a:avLst/>
            </a:prstGeom>
            <a:solidFill>
              <a:srgbClr val="009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grpSp>
      <p:sp>
        <p:nvSpPr>
          <p:cNvPr id="2" name="标题 1"/>
          <p:cNvSpPr>
            <a:spLocks noGrp="1"/>
          </p:cNvSpPr>
          <p:nvPr>
            <p:ph type="title"/>
          </p:nvPr>
        </p:nvSpPr>
        <p:spPr>
          <a:xfrm>
            <a:off x="487317" y="39842"/>
            <a:ext cx="7104330" cy="921415"/>
          </a:xfrm>
        </p:spPr>
        <p:txBody>
          <a:bodyPr>
            <a:normAutofit/>
          </a:bodyPr>
          <a:lstStyle>
            <a:lvl1pPr>
              <a:defRPr sz="4000" b="0">
                <a:solidFill>
                  <a:srgbClr val="FFFFFF"/>
                </a:solidFill>
                <a:latin typeface="方正粗宋简体" panose="03000509000000000000" pitchFamily="65" charset="-122"/>
                <a:ea typeface="方正粗宋简体" panose="03000509000000000000" pitchFamily="65" charset="-122"/>
              </a:defRPr>
            </a:lvl1pPr>
          </a:lstStyle>
          <a:p>
            <a:r>
              <a:rPr lang="zh-CN" altLang="en-US" smtClean="0"/>
              <a:t>单击此处编辑母版标题样式</a:t>
            </a:r>
            <a:endParaRPr lang="zh-CN" altLang="en-US"/>
          </a:p>
        </p:txBody>
      </p:sp>
      <p:sp>
        <p:nvSpPr>
          <p:cNvPr id="4" name="页脚占位符 3"/>
          <p:cNvSpPr>
            <a:spLocks noGrp="1"/>
          </p:cNvSpPr>
          <p:nvPr>
            <p:ph type="ftr" sz="quarter" idx="11"/>
          </p:nvPr>
        </p:nvSpPr>
        <p:spPr>
          <a:xfrm>
            <a:off x="4038600" y="6124021"/>
            <a:ext cx="4114800" cy="365125"/>
          </a:xfrm>
        </p:spPr>
        <p:txBody>
          <a:bodyPr/>
          <a:lstStyle>
            <a:lvl1pPr>
              <a:defRPr>
                <a:solidFill>
                  <a:srgbClr val="FFFFFF"/>
                </a:solidFill>
                <a:latin typeface="Arial" panose="020B0604020202020204" pitchFamily="34" charset="0"/>
                <a:ea typeface="微软雅黑" panose="020B0503020204020204" pitchFamily="34" charset="-122"/>
                <a:cs typeface="Arial" panose="020B0604020202020204" pitchFamily="34" charset="0"/>
              </a:defRPr>
            </a:lvl1pPr>
          </a:lstStyle>
          <a:p>
            <a:endParaRPr lang="zh-CN" altLang="en-US" dirty="0"/>
          </a:p>
        </p:txBody>
      </p:sp>
      <p:sp>
        <p:nvSpPr>
          <p:cNvPr id="5" name="灯片编号占位符 4"/>
          <p:cNvSpPr>
            <a:spLocks noGrp="1"/>
          </p:cNvSpPr>
          <p:nvPr>
            <p:ph type="sldNum" sz="quarter" idx="12"/>
          </p:nvPr>
        </p:nvSpPr>
        <p:spPr>
          <a:xfrm>
            <a:off x="8610600" y="6124021"/>
            <a:ext cx="2743200" cy="365125"/>
          </a:xfrm>
        </p:spPr>
        <p:txBody>
          <a:bodyPr/>
          <a:lstStyle>
            <a:lvl1pPr>
              <a:defRPr sz="1600">
                <a:solidFill>
                  <a:srgbClr val="FFFFFF"/>
                </a:solidFill>
                <a:latin typeface="Arial" panose="020B0604020202020204" pitchFamily="34" charset="0"/>
                <a:ea typeface="微软雅黑" panose="020B0503020204020204" pitchFamily="34" charset="-122"/>
                <a:cs typeface="Arial" panose="020B0604020202020204" pitchFamily="34" charset="0"/>
              </a:defRPr>
            </a:lvl1pPr>
          </a:lstStyle>
          <a:p>
            <a:fld id="{A9AEA879-ADDB-4ED8-A511-ED0C4F0A7916}" type="slidenum">
              <a:rPr lang="zh-CN" altLang="en-US" smtClean="0"/>
              <a:pPr/>
              <a:t>‹#›</a:t>
            </a:fld>
            <a:endParaRPr lang="zh-CN" altLang="en-US"/>
          </a:p>
        </p:txBody>
      </p:sp>
    </p:spTree>
    <p:extLst>
      <p:ext uri="{BB962C8B-B14F-4D97-AF65-F5344CB8AC3E}">
        <p14:creationId xmlns="" xmlns:p14="http://schemas.microsoft.com/office/powerpoint/2010/main" val="15759871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grpSp>
        <p:nvGrpSpPr>
          <p:cNvPr id="17" name="组合 16"/>
          <p:cNvGrpSpPr/>
          <p:nvPr userDrawn="1"/>
        </p:nvGrpSpPr>
        <p:grpSpPr>
          <a:xfrm>
            <a:off x="0" y="6171193"/>
            <a:ext cx="12192001" cy="309999"/>
            <a:chOff x="0" y="6171193"/>
            <a:chExt cx="12192001" cy="309999"/>
          </a:xfrm>
        </p:grpSpPr>
        <p:pic>
          <p:nvPicPr>
            <p:cNvPr id="22" name="图片 21" descr="C:\Documents and Settings\Administrator\桌面\中国铝业铜板块项目\图片1.png"/>
            <p:cNvPicPr/>
            <p:nvPr userDrawn="1"/>
          </p:nvPicPr>
          <p:blipFill>
            <a:blip r:embed="rId2" cstate="print"/>
            <a:srcRect/>
            <a:stretch>
              <a:fillRect/>
            </a:stretch>
          </p:blipFill>
          <p:spPr bwMode="auto">
            <a:xfrm>
              <a:off x="838200" y="6171193"/>
              <a:ext cx="1194582" cy="309999"/>
            </a:xfrm>
            <a:prstGeom prst="rect">
              <a:avLst/>
            </a:prstGeom>
            <a:noFill/>
            <a:ln w="9525">
              <a:noFill/>
              <a:miter lim="800000"/>
              <a:headEnd/>
              <a:tailEnd/>
            </a:ln>
          </p:spPr>
        </p:pic>
        <p:sp>
          <p:nvSpPr>
            <p:cNvPr id="23" name="矩形 22"/>
            <p:cNvSpPr/>
            <p:nvPr userDrawn="1"/>
          </p:nvSpPr>
          <p:spPr>
            <a:xfrm>
              <a:off x="0" y="6173429"/>
              <a:ext cx="682388" cy="259846"/>
            </a:xfrm>
            <a:prstGeom prst="rect">
              <a:avLst/>
            </a:prstGeom>
            <a:solidFill>
              <a:srgbClr val="009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24" name="矩形 23"/>
            <p:cNvSpPr/>
            <p:nvPr userDrawn="1"/>
          </p:nvSpPr>
          <p:spPr>
            <a:xfrm>
              <a:off x="2188595" y="6184849"/>
              <a:ext cx="10003406" cy="275066"/>
            </a:xfrm>
            <a:prstGeom prst="rect">
              <a:avLst/>
            </a:prstGeom>
            <a:solidFill>
              <a:srgbClr val="009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grpSp>
      <p:grpSp>
        <p:nvGrpSpPr>
          <p:cNvPr id="6" name="组合 5"/>
          <p:cNvGrpSpPr/>
          <p:nvPr userDrawn="1"/>
        </p:nvGrpSpPr>
        <p:grpSpPr>
          <a:xfrm>
            <a:off x="0" y="1"/>
            <a:ext cx="12192000" cy="958570"/>
            <a:chOff x="0" y="1"/>
            <a:chExt cx="12192000" cy="958570"/>
          </a:xfrm>
        </p:grpSpPr>
        <p:grpSp>
          <p:nvGrpSpPr>
            <p:cNvPr id="7" name="组合 6"/>
            <p:cNvGrpSpPr/>
            <p:nvPr/>
          </p:nvGrpSpPr>
          <p:grpSpPr>
            <a:xfrm>
              <a:off x="0" y="763928"/>
              <a:ext cx="12192000" cy="194643"/>
              <a:chOff x="0" y="1030147"/>
              <a:chExt cx="12192000" cy="194643"/>
            </a:xfrm>
          </p:grpSpPr>
          <p:pic>
            <p:nvPicPr>
              <p:cNvPr id="12" name="图片 11"/>
              <p:cNvPicPr preferRelativeResize="0">
                <a:picLocks/>
              </p:cNvPicPr>
              <p:nvPr/>
            </p:nvPicPr>
            <p:blipFill rotWithShape="1">
              <a:blip r:embed="rId3" cstate="print">
                <a:extLst>
                  <a:ext uri="{28A0092B-C50C-407E-A947-70E740481C1C}">
                    <a14:useLocalDpi xmlns="" xmlns:a14="http://schemas.microsoft.com/office/drawing/2010/main" val="0"/>
                  </a:ext>
                </a:extLst>
              </a:blip>
              <a:srcRect b="70674"/>
              <a:stretch/>
            </p:blipFill>
            <p:spPr bwMode="auto">
              <a:xfrm>
                <a:off x="0" y="1030147"/>
                <a:ext cx="10695008" cy="129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图片 12"/>
              <p:cNvPicPr>
                <a:picLocks noChangeAspect="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0" y="1122150"/>
                <a:ext cx="12192000" cy="102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8" name="五边形 7"/>
            <p:cNvSpPr/>
            <p:nvPr/>
          </p:nvSpPr>
          <p:spPr>
            <a:xfrm>
              <a:off x="0" y="1"/>
              <a:ext cx="3177424" cy="763928"/>
            </a:xfrm>
            <a:prstGeom prst="homePlate">
              <a:avLst/>
            </a:prstGeom>
            <a:solidFill>
              <a:srgbClr val="009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燕尾形 8"/>
            <p:cNvSpPr/>
            <p:nvPr/>
          </p:nvSpPr>
          <p:spPr>
            <a:xfrm>
              <a:off x="3177424" y="78985"/>
              <a:ext cx="638942" cy="638942"/>
            </a:xfrm>
            <a:prstGeom prst="chevron">
              <a:avLst/>
            </a:prstGeom>
            <a:solidFill>
              <a:srgbClr val="009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燕尾形 9"/>
            <p:cNvSpPr/>
            <p:nvPr/>
          </p:nvSpPr>
          <p:spPr>
            <a:xfrm>
              <a:off x="3816366" y="132281"/>
              <a:ext cx="532351" cy="532351"/>
            </a:xfrm>
            <a:prstGeom prst="chevron">
              <a:avLst/>
            </a:prstGeom>
            <a:solidFill>
              <a:srgbClr val="009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燕尾形 10"/>
            <p:cNvSpPr/>
            <p:nvPr/>
          </p:nvSpPr>
          <p:spPr>
            <a:xfrm>
              <a:off x="4348717" y="197625"/>
              <a:ext cx="401662" cy="401662"/>
            </a:xfrm>
            <a:prstGeom prst="chevron">
              <a:avLst/>
            </a:prstGeom>
            <a:solidFill>
              <a:srgbClr val="009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 name="标题 1"/>
          <p:cNvSpPr>
            <a:spLocks noGrp="1"/>
          </p:cNvSpPr>
          <p:nvPr>
            <p:ph type="title"/>
          </p:nvPr>
        </p:nvSpPr>
        <p:spPr>
          <a:xfrm>
            <a:off x="487317" y="39842"/>
            <a:ext cx="7104330" cy="921415"/>
          </a:xfrm>
        </p:spPr>
        <p:txBody>
          <a:bodyPr>
            <a:normAutofit/>
          </a:bodyPr>
          <a:lstStyle>
            <a:lvl1pPr>
              <a:defRPr sz="4000" b="0">
                <a:solidFill>
                  <a:srgbClr val="FFFFFF"/>
                </a:solidFill>
                <a:latin typeface="方正粗宋简体" panose="03000509000000000000" pitchFamily="65" charset="-122"/>
                <a:ea typeface="方正粗宋简体" panose="03000509000000000000" pitchFamily="65" charset="-122"/>
              </a:defRPr>
            </a:lvl1pPr>
          </a:lstStyle>
          <a:p>
            <a:r>
              <a:rPr lang="zh-CN" altLang="en-US" smtClean="0"/>
              <a:t>单击此处编辑母版标题样式</a:t>
            </a:r>
            <a:endParaRPr lang="zh-CN" altLang="en-US"/>
          </a:p>
        </p:txBody>
      </p:sp>
      <p:sp>
        <p:nvSpPr>
          <p:cNvPr id="4" name="页脚占位符 3"/>
          <p:cNvSpPr>
            <a:spLocks noGrp="1"/>
          </p:cNvSpPr>
          <p:nvPr>
            <p:ph type="ftr" sz="quarter" idx="11"/>
          </p:nvPr>
        </p:nvSpPr>
        <p:spPr>
          <a:xfrm>
            <a:off x="4038600" y="6124021"/>
            <a:ext cx="4114800" cy="365125"/>
          </a:xfrm>
        </p:spPr>
        <p:txBody>
          <a:bodyPr/>
          <a:lstStyle>
            <a:lvl1pPr>
              <a:defRPr>
                <a:solidFill>
                  <a:srgbClr val="FFFFFF"/>
                </a:solidFill>
                <a:latin typeface="Arial" panose="020B0604020202020204" pitchFamily="34" charset="0"/>
                <a:ea typeface="微软雅黑" panose="020B0503020204020204" pitchFamily="34" charset="-122"/>
                <a:cs typeface="Arial" panose="020B0604020202020204" pitchFamily="34" charset="0"/>
              </a:defRPr>
            </a:lvl1pPr>
          </a:lstStyle>
          <a:p>
            <a:endParaRPr lang="zh-CN" altLang="en-US"/>
          </a:p>
        </p:txBody>
      </p:sp>
      <p:sp>
        <p:nvSpPr>
          <p:cNvPr id="5" name="灯片编号占位符 4"/>
          <p:cNvSpPr>
            <a:spLocks noGrp="1"/>
          </p:cNvSpPr>
          <p:nvPr>
            <p:ph type="sldNum" sz="quarter" idx="12"/>
          </p:nvPr>
        </p:nvSpPr>
        <p:spPr>
          <a:xfrm>
            <a:off x="8610600" y="6124021"/>
            <a:ext cx="2743200" cy="365125"/>
          </a:xfrm>
        </p:spPr>
        <p:txBody>
          <a:bodyPr/>
          <a:lstStyle>
            <a:lvl1pPr>
              <a:defRPr sz="1600">
                <a:solidFill>
                  <a:srgbClr val="FFFFFF"/>
                </a:solidFill>
                <a:latin typeface="Arial" panose="020B0604020202020204" pitchFamily="34" charset="0"/>
                <a:ea typeface="微软雅黑" panose="020B0503020204020204" pitchFamily="34" charset="-122"/>
                <a:cs typeface="Arial" panose="020B0604020202020204" pitchFamily="34" charset="0"/>
              </a:defRPr>
            </a:lvl1pPr>
          </a:lstStyle>
          <a:p>
            <a:fld id="{A9AEA879-ADDB-4ED8-A511-ED0C4F0A7916}" type="slidenum">
              <a:rPr lang="zh-CN" altLang="en-US" smtClean="0"/>
              <a:pPr/>
              <a:t>‹#›</a:t>
            </a:fld>
            <a:endParaRPr lang="zh-CN" altLang="en-US"/>
          </a:p>
        </p:txBody>
      </p:sp>
    </p:spTree>
    <p:extLst>
      <p:ext uri="{BB962C8B-B14F-4D97-AF65-F5344CB8AC3E}">
        <p14:creationId xmlns="" xmlns:p14="http://schemas.microsoft.com/office/powerpoint/2010/main" val="28165802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18" name="图片 17"/>
          <p:cNvPicPr>
            <a:picLocks noChangeAspect="1"/>
          </p:cNvPicPr>
          <p:nvPr userDrawn="1"/>
        </p:nvPicPr>
        <p:blipFill>
          <a:blip r:embed="rId2" cstate="print">
            <a:extLst>
              <a:ext uri="{BEBA8EAE-BF5A-486C-A8C5-ECC9F3942E4B}">
                <a14:imgProps xmlns="" xmlns:a14="http://schemas.microsoft.com/office/drawing/2010/main">
                  <a14:imgLayer r:embed="rId3">
                    <a14:imgEffect>
                      <a14:brightnessContrast contrast="20000"/>
                    </a14:imgEffect>
                  </a14:imgLayer>
                </a14:imgProps>
              </a:ext>
            </a:extLst>
          </a:blip>
          <a:stretch>
            <a:fillRect/>
          </a:stretch>
        </p:blipFill>
        <p:spPr>
          <a:xfrm>
            <a:off x="-1057" y="1864943"/>
            <a:ext cx="12193057" cy="4993057"/>
          </a:xfrm>
          <a:prstGeom prst="rect">
            <a:avLst/>
          </a:prstGeom>
        </p:spPr>
      </p:pic>
      <p:grpSp>
        <p:nvGrpSpPr>
          <p:cNvPr id="17" name="组合 16"/>
          <p:cNvGrpSpPr/>
          <p:nvPr userDrawn="1"/>
        </p:nvGrpSpPr>
        <p:grpSpPr>
          <a:xfrm>
            <a:off x="0" y="6171193"/>
            <a:ext cx="12192001" cy="309999"/>
            <a:chOff x="0" y="6171193"/>
            <a:chExt cx="12192001" cy="309999"/>
          </a:xfrm>
        </p:grpSpPr>
        <p:pic>
          <p:nvPicPr>
            <p:cNvPr id="22" name="图片 21" descr="C:\Documents and Settings\Administrator\桌面\中国铝业铜板块项目\图片1.png"/>
            <p:cNvPicPr/>
            <p:nvPr userDrawn="1"/>
          </p:nvPicPr>
          <p:blipFill>
            <a:blip r:embed="rId4" cstate="print"/>
            <a:srcRect/>
            <a:stretch>
              <a:fillRect/>
            </a:stretch>
          </p:blipFill>
          <p:spPr bwMode="auto">
            <a:xfrm>
              <a:off x="838200" y="6171193"/>
              <a:ext cx="1194582" cy="309999"/>
            </a:xfrm>
            <a:prstGeom prst="rect">
              <a:avLst/>
            </a:prstGeom>
            <a:noFill/>
            <a:ln w="9525">
              <a:noFill/>
              <a:miter lim="800000"/>
              <a:headEnd/>
              <a:tailEnd/>
            </a:ln>
          </p:spPr>
        </p:pic>
        <p:sp>
          <p:nvSpPr>
            <p:cNvPr id="23" name="矩形 22"/>
            <p:cNvSpPr/>
            <p:nvPr userDrawn="1"/>
          </p:nvSpPr>
          <p:spPr>
            <a:xfrm>
              <a:off x="0" y="6173429"/>
              <a:ext cx="682388" cy="259846"/>
            </a:xfrm>
            <a:prstGeom prst="rect">
              <a:avLst/>
            </a:prstGeom>
            <a:solidFill>
              <a:srgbClr val="009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24" name="矩形 23"/>
            <p:cNvSpPr/>
            <p:nvPr userDrawn="1"/>
          </p:nvSpPr>
          <p:spPr>
            <a:xfrm>
              <a:off x="2188595" y="6184849"/>
              <a:ext cx="10003406" cy="275066"/>
            </a:xfrm>
            <a:prstGeom prst="rect">
              <a:avLst/>
            </a:prstGeom>
            <a:solidFill>
              <a:srgbClr val="009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grpSp>
      <p:grpSp>
        <p:nvGrpSpPr>
          <p:cNvPr id="6" name="组合 5"/>
          <p:cNvGrpSpPr/>
          <p:nvPr userDrawn="1"/>
        </p:nvGrpSpPr>
        <p:grpSpPr>
          <a:xfrm>
            <a:off x="0" y="1"/>
            <a:ext cx="12192000" cy="958570"/>
            <a:chOff x="0" y="1"/>
            <a:chExt cx="12192000" cy="958570"/>
          </a:xfrm>
        </p:grpSpPr>
        <p:grpSp>
          <p:nvGrpSpPr>
            <p:cNvPr id="7" name="组合 6"/>
            <p:cNvGrpSpPr/>
            <p:nvPr/>
          </p:nvGrpSpPr>
          <p:grpSpPr>
            <a:xfrm>
              <a:off x="0" y="763928"/>
              <a:ext cx="12192000" cy="194643"/>
              <a:chOff x="0" y="1030147"/>
              <a:chExt cx="12192000" cy="194643"/>
            </a:xfrm>
          </p:grpSpPr>
          <p:pic>
            <p:nvPicPr>
              <p:cNvPr id="12" name="图片 11"/>
              <p:cNvPicPr preferRelativeResize="0">
                <a:picLocks/>
              </p:cNvPicPr>
              <p:nvPr/>
            </p:nvPicPr>
            <p:blipFill rotWithShape="1">
              <a:blip r:embed="rId5" cstate="print">
                <a:extLst>
                  <a:ext uri="{28A0092B-C50C-407E-A947-70E740481C1C}">
                    <a14:useLocalDpi xmlns="" xmlns:a14="http://schemas.microsoft.com/office/drawing/2010/main" val="0"/>
                  </a:ext>
                </a:extLst>
              </a:blip>
              <a:srcRect b="70674"/>
              <a:stretch/>
            </p:blipFill>
            <p:spPr bwMode="auto">
              <a:xfrm>
                <a:off x="0" y="1030147"/>
                <a:ext cx="10695008" cy="129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图片 12"/>
              <p:cNvPicPr>
                <a:picLocks noChangeAspect="1"/>
              </p:cNvPicPr>
              <p:nvPr userDrawn="1"/>
            </p:nvPicPr>
            <p:blipFill>
              <a:blip r:embed="rId6" cstate="print">
                <a:extLst>
                  <a:ext uri="{28A0092B-C50C-407E-A947-70E740481C1C}">
                    <a14:useLocalDpi xmlns="" xmlns:a14="http://schemas.microsoft.com/office/drawing/2010/main" val="0"/>
                  </a:ext>
                </a:extLst>
              </a:blip>
              <a:srcRect/>
              <a:stretch>
                <a:fillRect/>
              </a:stretch>
            </p:blipFill>
            <p:spPr bwMode="auto">
              <a:xfrm>
                <a:off x="0" y="1122150"/>
                <a:ext cx="12192000" cy="102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8" name="五边形 7"/>
            <p:cNvSpPr/>
            <p:nvPr/>
          </p:nvSpPr>
          <p:spPr>
            <a:xfrm>
              <a:off x="0" y="1"/>
              <a:ext cx="3177424" cy="763928"/>
            </a:xfrm>
            <a:prstGeom prst="homePlate">
              <a:avLst/>
            </a:prstGeom>
            <a:solidFill>
              <a:srgbClr val="009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燕尾形 8"/>
            <p:cNvSpPr/>
            <p:nvPr/>
          </p:nvSpPr>
          <p:spPr>
            <a:xfrm>
              <a:off x="3177424" y="78985"/>
              <a:ext cx="638942" cy="638942"/>
            </a:xfrm>
            <a:prstGeom prst="chevron">
              <a:avLst/>
            </a:prstGeom>
            <a:solidFill>
              <a:srgbClr val="009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燕尾形 9"/>
            <p:cNvSpPr/>
            <p:nvPr/>
          </p:nvSpPr>
          <p:spPr>
            <a:xfrm>
              <a:off x="3816366" y="132281"/>
              <a:ext cx="532351" cy="532351"/>
            </a:xfrm>
            <a:prstGeom prst="chevron">
              <a:avLst/>
            </a:prstGeom>
            <a:solidFill>
              <a:srgbClr val="009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燕尾形 10"/>
            <p:cNvSpPr/>
            <p:nvPr/>
          </p:nvSpPr>
          <p:spPr>
            <a:xfrm>
              <a:off x="4348717" y="197625"/>
              <a:ext cx="401662" cy="401662"/>
            </a:xfrm>
            <a:prstGeom prst="chevron">
              <a:avLst/>
            </a:prstGeom>
            <a:solidFill>
              <a:srgbClr val="009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 name="标题 1"/>
          <p:cNvSpPr>
            <a:spLocks noGrp="1"/>
          </p:cNvSpPr>
          <p:nvPr>
            <p:ph type="title"/>
          </p:nvPr>
        </p:nvSpPr>
        <p:spPr>
          <a:xfrm>
            <a:off x="487317" y="39842"/>
            <a:ext cx="7104330" cy="921415"/>
          </a:xfrm>
        </p:spPr>
        <p:txBody>
          <a:bodyPr>
            <a:normAutofit/>
          </a:bodyPr>
          <a:lstStyle>
            <a:lvl1pPr>
              <a:defRPr sz="4000" b="0">
                <a:solidFill>
                  <a:srgbClr val="FFFFFF"/>
                </a:solidFill>
                <a:latin typeface="方正粗宋简体" panose="03000509000000000000" pitchFamily="65" charset="-122"/>
                <a:ea typeface="方正粗宋简体" panose="03000509000000000000" pitchFamily="65" charset="-122"/>
              </a:defRPr>
            </a:lvl1pPr>
          </a:lstStyle>
          <a:p>
            <a:r>
              <a:rPr lang="zh-CN" altLang="en-US" smtClean="0"/>
              <a:t>单击此处编辑母版标题样式</a:t>
            </a:r>
            <a:endParaRPr lang="zh-CN" altLang="en-US"/>
          </a:p>
        </p:txBody>
      </p:sp>
      <p:sp>
        <p:nvSpPr>
          <p:cNvPr id="4" name="页脚占位符 3"/>
          <p:cNvSpPr>
            <a:spLocks noGrp="1"/>
          </p:cNvSpPr>
          <p:nvPr>
            <p:ph type="ftr" sz="quarter" idx="11"/>
          </p:nvPr>
        </p:nvSpPr>
        <p:spPr>
          <a:xfrm>
            <a:off x="4038600" y="6124021"/>
            <a:ext cx="4114800" cy="365125"/>
          </a:xfrm>
        </p:spPr>
        <p:txBody>
          <a:bodyPr/>
          <a:lstStyle>
            <a:lvl1pPr>
              <a:defRPr>
                <a:solidFill>
                  <a:srgbClr val="FFFFFF"/>
                </a:solidFill>
                <a:latin typeface="Arial" panose="020B0604020202020204" pitchFamily="34" charset="0"/>
                <a:ea typeface="微软雅黑" panose="020B0503020204020204" pitchFamily="34" charset="-122"/>
                <a:cs typeface="Arial" panose="020B0604020202020204" pitchFamily="34" charset="0"/>
              </a:defRPr>
            </a:lvl1pPr>
          </a:lstStyle>
          <a:p>
            <a:endParaRPr lang="zh-CN" altLang="en-US"/>
          </a:p>
        </p:txBody>
      </p:sp>
      <p:sp>
        <p:nvSpPr>
          <p:cNvPr id="5" name="灯片编号占位符 4"/>
          <p:cNvSpPr>
            <a:spLocks noGrp="1"/>
          </p:cNvSpPr>
          <p:nvPr>
            <p:ph type="sldNum" sz="quarter" idx="12"/>
          </p:nvPr>
        </p:nvSpPr>
        <p:spPr>
          <a:xfrm>
            <a:off x="8610600" y="6124021"/>
            <a:ext cx="2743200" cy="365125"/>
          </a:xfrm>
        </p:spPr>
        <p:txBody>
          <a:bodyPr/>
          <a:lstStyle>
            <a:lvl1pPr>
              <a:defRPr sz="1600">
                <a:solidFill>
                  <a:srgbClr val="FFFFFF"/>
                </a:solidFill>
                <a:latin typeface="Arial" panose="020B0604020202020204" pitchFamily="34" charset="0"/>
                <a:ea typeface="微软雅黑" panose="020B0503020204020204" pitchFamily="34" charset="-122"/>
                <a:cs typeface="Arial" panose="020B0604020202020204" pitchFamily="34" charset="0"/>
              </a:defRPr>
            </a:lvl1pPr>
          </a:lstStyle>
          <a:p>
            <a:fld id="{A9AEA879-ADDB-4ED8-A511-ED0C4F0A7916}" type="slidenum">
              <a:rPr lang="zh-CN" altLang="en-US" smtClean="0"/>
              <a:pPr/>
              <a:t>‹#›</a:t>
            </a:fld>
            <a:endParaRPr lang="zh-CN" altLang="en-US"/>
          </a:p>
        </p:txBody>
      </p:sp>
    </p:spTree>
    <p:extLst>
      <p:ext uri="{BB962C8B-B14F-4D97-AF65-F5344CB8AC3E}">
        <p14:creationId xmlns="" xmlns:p14="http://schemas.microsoft.com/office/powerpoint/2010/main" val="20537126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23" name="图片 22"/>
          <p:cNvPicPr>
            <a:picLocks noChangeAspect="1"/>
          </p:cNvPicPr>
          <p:nvPr userDrawn="1"/>
        </p:nvPicPr>
        <p:blipFill>
          <a:blip r:embed="rId2" cstate="print"/>
          <a:stretch>
            <a:fillRect/>
          </a:stretch>
        </p:blipFill>
        <p:spPr>
          <a:xfrm>
            <a:off x="4763381" y="1602929"/>
            <a:ext cx="7413379" cy="4700423"/>
          </a:xfrm>
          <a:prstGeom prst="rect">
            <a:avLst/>
          </a:prstGeom>
          <a:noFill/>
          <a:ln>
            <a:noFill/>
          </a:ln>
        </p:spPr>
      </p:pic>
      <p:grpSp>
        <p:nvGrpSpPr>
          <p:cNvPr id="22" name="组合 21"/>
          <p:cNvGrpSpPr/>
          <p:nvPr userDrawn="1"/>
        </p:nvGrpSpPr>
        <p:grpSpPr>
          <a:xfrm>
            <a:off x="0" y="6171193"/>
            <a:ext cx="12192001" cy="309999"/>
            <a:chOff x="0" y="6171193"/>
            <a:chExt cx="12192001" cy="309999"/>
          </a:xfrm>
        </p:grpSpPr>
        <p:pic>
          <p:nvPicPr>
            <p:cNvPr id="24" name="图片 23" descr="C:\Documents and Settings\Administrator\桌面\中国铝业铜板块项目\图片1.png"/>
            <p:cNvPicPr/>
            <p:nvPr userDrawn="1"/>
          </p:nvPicPr>
          <p:blipFill>
            <a:blip r:embed="rId3" cstate="print"/>
            <a:srcRect/>
            <a:stretch>
              <a:fillRect/>
            </a:stretch>
          </p:blipFill>
          <p:spPr bwMode="auto">
            <a:xfrm>
              <a:off x="838200" y="6171193"/>
              <a:ext cx="1194582" cy="309999"/>
            </a:xfrm>
            <a:prstGeom prst="rect">
              <a:avLst/>
            </a:prstGeom>
            <a:noFill/>
            <a:ln w="9525">
              <a:noFill/>
              <a:miter lim="800000"/>
              <a:headEnd/>
              <a:tailEnd/>
            </a:ln>
          </p:spPr>
        </p:pic>
        <p:sp>
          <p:nvSpPr>
            <p:cNvPr id="25" name="矩形 24"/>
            <p:cNvSpPr/>
            <p:nvPr userDrawn="1"/>
          </p:nvSpPr>
          <p:spPr>
            <a:xfrm>
              <a:off x="0" y="6173429"/>
              <a:ext cx="682388" cy="259846"/>
            </a:xfrm>
            <a:prstGeom prst="rect">
              <a:avLst/>
            </a:prstGeom>
            <a:solidFill>
              <a:srgbClr val="009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26" name="矩形 25"/>
            <p:cNvSpPr/>
            <p:nvPr userDrawn="1"/>
          </p:nvSpPr>
          <p:spPr>
            <a:xfrm>
              <a:off x="2188595" y="6184849"/>
              <a:ext cx="10003406" cy="275066"/>
            </a:xfrm>
            <a:prstGeom prst="rect">
              <a:avLst/>
            </a:prstGeom>
            <a:solidFill>
              <a:srgbClr val="009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grpSp>
      <p:grpSp>
        <p:nvGrpSpPr>
          <p:cNvPr id="6" name="组合 5"/>
          <p:cNvGrpSpPr/>
          <p:nvPr userDrawn="1"/>
        </p:nvGrpSpPr>
        <p:grpSpPr>
          <a:xfrm>
            <a:off x="0" y="1"/>
            <a:ext cx="12192000" cy="958570"/>
            <a:chOff x="0" y="1"/>
            <a:chExt cx="12192000" cy="958570"/>
          </a:xfrm>
        </p:grpSpPr>
        <p:grpSp>
          <p:nvGrpSpPr>
            <p:cNvPr id="7" name="组合 6"/>
            <p:cNvGrpSpPr/>
            <p:nvPr/>
          </p:nvGrpSpPr>
          <p:grpSpPr>
            <a:xfrm>
              <a:off x="0" y="763928"/>
              <a:ext cx="12192000" cy="194643"/>
              <a:chOff x="0" y="1030147"/>
              <a:chExt cx="12192000" cy="194643"/>
            </a:xfrm>
          </p:grpSpPr>
          <p:pic>
            <p:nvPicPr>
              <p:cNvPr id="12" name="图片 11"/>
              <p:cNvPicPr preferRelativeResize="0">
                <a:picLocks/>
              </p:cNvPicPr>
              <p:nvPr/>
            </p:nvPicPr>
            <p:blipFill rotWithShape="1">
              <a:blip r:embed="rId4" cstate="print">
                <a:extLst>
                  <a:ext uri="{28A0092B-C50C-407E-A947-70E740481C1C}">
                    <a14:useLocalDpi xmlns="" xmlns:a14="http://schemas.microsoft.com/office/drawing/2010/main" val="0"/>
                  </a:ext>
                </a:extLst>
              </a:blip>
              <a:srcRect b="70674"/>
              <a:stretch/>
            </p:blipFill>
            <p:spPr bwMode="auto">
              <a:xfrm>
                <a:off x="0" y="1030147"/>
                <a:ext cx="10695008" cy="129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图片 12"/>
              <p:cNvPicPr>
                <a:picLocks noChangeAspect="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0" y="1122150"/>
                <a:ext cx="12192000" cy="102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8" name="五边形 7"/>
            <p:cNvSpPr/>
            <p:nvPr/>
          </p:nvSpPr>
          <p:spPr>
            <a:xfrm>
              <a:off x="0" y="1"/>
              <a:ext cx="3177424" cy="763928"/>
            </a:xfrm>
            <a:prstGeom prst="homePlate">
              <a:avLst/>
            </a:prstGeom>
            <a:solidFill>
              <a:srgbClr val="009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燕尾形 8"/>
            <p:cNvSpPr/>
            <p:nvPr/>
          </p:nvSpPr>
          <p:spPr>
            <a:xfrm>
              <a:off x="3177424" y="78985"/>
              <a:ext cx="638942" cy="638942"/>
            </a:xfrm>
            <a:prstGeom prst="chevron">
              <a:avLst/>
            </a:prstGeom>
            <a:solidFill>
              <a:srgbClr val="009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燕尾形 9"/>
            <p:cNvSpPr/>
            <p:nvPr/>
          </p:nvSpPr>
          <p:spPr>
            <a:xfrm>
              <a:off x="3816366" y="132281"/>
              <a:ext cx="532351" cy="532351"/>
            </a:xfrm>
            <a:prstGeom prst="chevron">
              <a:avLst/>
            </a:prstGeom>
            <a:solidFill>
              <a:srgbClr val="009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燕尾形 10"/>
            <p:cNvSpPr/>
            <p:nvPr/>
          </p:nvSpPr>
          <p:spPr>
            <a:xfrm>
              <a:off x="4348717" y="197625"/>
              <a:ext cx="401662" cy="401662"/>
            </a:xfrm>
            <a:prstGeom prst="chevron">
              <a:avLst/>
            </a:prstGeom>
            <a:solidFill>
              <a:srgbClr val="009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 name="标题 1"/>
          <p:cNvSpPr>
            <a:spLocks noGrp="1"/>
          </p:cNvSpPr>
          <p:nvPr>
            <p:ph type="title"/>
          </p:nvPr>
        </p:nvSpPr>
        <p:spPr>
          <a:xfrm>
            <a:off x="487317" y="39842"/>
            <a:ext cx="7104330" cy="921415"/>
          </a:xfrm>
        </p:spPr>
        <p:txBody>
          <a:bodyPr>
            <a:normAutofit/>
          </a:bodyPr>
          <a:lstStyle>
            <a:lvl1pPr>
              <a:defRPr sz="4000" b="0">
                <a:solidFill>
                  <a:srgbClr val="FFFFFF"/>
                </a:solidFill>
                <a:latin typeface="方正粗宋简体" panose="03000509000000000000" pitchFamily="65" charset="-122"/>
                <a:ea typeface="方正粗宋简体" panose="03000509000000000000" pitchFamily="65" charset="-122"/>
              </a:defRPr>
            </a:lvl1pPr>
          </a:lstStyle>
          <a:p>
            <a:r>
              <a:rPr lang="zh-CN" altLang="en-US" dirty="0" smtClean="0"/>
              <a:t>单击此处编辑母版标题样式</a:t>
            </a:r>
            <a:endParaRPr lang="zh-CN" altLang="en-US" dirty="0"/>
          </a:p>
        </p:txBody>
      </p:sp>
      <p:sp>
        <p:nvSpPr>
          <p:cNvPr id="4" name="页脚占位符 3"/>
          <p:cNvSpPr>
            <a:spLocks noGrp="1"/>
          </p:cNvSpPr>
          <p:nvPr>
            <p:ph type="ftr" sz="quarter" idx="11"/>
          </p:nvPr>
        </p:nvSpPr>
        <p:spPr>
          <a:xfrm>
            <a:off x="4038600" y="6124021"/>
            <a:ext cx="4114800" cy="365125"/>
          </a:xfrm>
        </p:spPr>
        <p:txBody>
          <a:bodyPr/>
          <a:lstStyle>
            <a:lvl1pPr>
              <a:defRPr>
                <a:solidFill>
                  <a:srgbClr val="FFFFFF"/>
                </a:solidFill>
                <a:latin typeface="Arial" panose="020B0604020202020204" pitchFamily="34" charset="0"/>
                <a:ea typeface="微软雅黑" panose="020B0503020204020204" pitchFamily="34" charset="-122"/>
                <a:cs typeface="Arial" panose="020B0604020202020204" pitchFamily="34" charset="0"/>
              </a:defRPr>
            </a:lvl1pPr>
          </a:lstStyle>
          <a:p>
            <a:endParaRPr lang="zh-CN" altLang="en-US"/>
          </a:p>
        </p:txBody>
      </p:sp>
      <p:sp>
        <p:nvSpPr>
          <p:cNvPr id="5" name="灯片编号占位符 4"/>
          <p:cNvSpPr>
            <a:spLocks noGrp="1"/>
          </p:cNvSpPr>
          <p:nvPr>
            <p:ph type="sldNum" sz="quarter" idx="12"/>
          </p:nvPr>
        </p:nvSpPr>
        <p:spPr>
          <a:xfrm>
            <a:off x="8610600" y="6124021"/>
            <a:ext cx="2743200" cy="365125"/>
          </a:xfrm>
        </p:spPr>
        <p:txBody>
          <a:bodyPr/>
          <a:lstStyle>
            <a:lvl1pPr>
              <a:defRPr sz="1600">
                <a:solidFill>
                  <a:srgbClr val="FFFFFF"/>
                </a:solidFill>
                <a:latin typeface="Arial" panose="020B0604020202020204" pitchFamily="34" charset="0"/>
                <a:ea typeface="微软雅黑" panose="020B0503020204020204" pitchFamily="34" charset="-122"/>
                <a:cs typeface="Arial" panose="020B0604020202020204" pitchFamily="34" charset="0"/>
              </a:defRPr>
            </a:lvl1pPr>
          </a:lstStyle>
          <a:p>
            <a:fld id="{A9AEA879-ADDB-4ED8-A511-ED0C4F0A7916}" type="slidenum">
              <a:rPr lang="zh-CN" altLang="en-US" smtClean="0"/>
              <a:pPr/>
              <a:t>‹#›</a:t>
            </a:fld>
            <a:endParaRPr lang="zh-CN" altLang="en-US"/>
          </a:p>
        </p:txBody>
      </p:sp>
    </p:spTree>
    <p:extLst>
      <p:ext uri="{BB962C8B-B14F-4D97-AF65-F5344CB8AC3E}">
        <p14:creationId xmlns="" xmlns:p14="http://schemas.microsoft.com/office/powerpoint/2010/main" val="29067567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4954138" y="3220869"/>
            <a:ext cx="6279919" cy="641445"/>
          </a:xfrm>
          <a:noFill/>
          <a:ln>
            <a:noFill/>
          </a:ln>
        </p:spPr>
        <p:txBody>
          <a:bodyPr anchor="b">
            <a:noAutofit/>
          </a:bodyPr>
          <a:lstStyle>
            <a:lvl1pPr>
              <a:defRPr sz="4800" b="1">
                <a:solidFill>
                  <a:srgbClr val="019364"/>
                </a:solidFill>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954138" y="4043551"/>
            <a:ext cx="6279919" cy="487504"/>
          </a:xfrm>
          <a:noFill/>
        </p:spPr>
        <p:txBody>
          <a:bodyPr/>
          <a:lstStyle>
            <a:lvl1pPr marL="0" indent="0">
              <a:buNone/>
              <a:defRPr sz="2400">
                <a:solidFill>
                  <a:schemeClr val="bg2">
                    <a:lumMod val="50000"/>
                  </a:schemeClr>
                </a:solidFill>
                <a:latin typeface="微软雅黑" panose="020B0503020204020204" pitchFamily="34" charset="-122"/>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p>
        </p:txBody>
      </p:sp>
      <p:grpSp>
        <p:nvGrpSpPr>
          <p:cNvPr id="7" name="组合 6"/>
          <p:cNvGrpSpPr/>
          <p:nvPr userDrawn="1"/>
        </p:nvGrpSpPr>
        <p:grpSpPr>
          <a:xfrm>
            <a:off x="0" y="521004"/>
            <a:ext cx="12192001" cy="316018"/>
            <a:chOff x="0" y="6171193"/>
            <a:chExt cx="12192001" cy="316018"/>
          </a:xfrm>
        </p:grpSpPr>
        <p:pic>
          <p:nvPicPr>
            <p:cNvPr id="8" name="图片 7" descr="C:\Documents and Settings\Administrator\桌面\中国铝业铜板块项目\图片1.png"/>
            <p:cNvPicPr/>
            <p:nvPr userDrawn="1"/>
          </p:nvPicPr>
          <p:blipFill>
            <a:blip r:embed="rId2" cstate="print"/>
            <a:srcRect/>
            <a:stretch>
              <a:fillRect/>
            </a:stretch>
          </p:blipFill>
          <p:spPr bwMode="auto">
            <a:xfrm>
              <a:off x="838200" y="6171193"/>
              <a:ext cx="1194582" cy="309999"/>
            </a:xfrm>
            <a:prstGeom prst="rect">
              <a:avLst/>
            </a:prstGeom>
            <a:noFill/>
            <a:ln w="9525">
              <a:noFill/>
              <a:miter lim="800000"/>
              <a:headEnd/>
              <a:tailEnd/>
            </a:ln>
          </p:spPr>
        </p:pic>
        <p:sp>
          <p:nvSpPr>
            <p:cNvPr id="9" name="矩形 8"/>
            <p:cNvSpPr/>
            <p:nvPr userDrawn="1"/>
          </p:nvSpPr>
          <p:spPr>
            <a:xfrm>
              <a:off x="0" y="6191816"/>
              <a:ext cx="682388" cy="268755"/>
            </a:xfrm>
            <a:prstGeom prst="rect">
              <a:avLst/>
            </a:prstGeom>
            <a:solidFill>
              <a:srgbClr val="009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10" name="矩形 9"/>
            <p:cNvSpPr/>
            <p:nvPr userDrawn="1"/>
          </p:nvSpPr>
          <p:spPr>
            <a:xfrm>
              <a:off x="2188595" y="6202714"/>
              <a:ext cx="10003406" cy="284497"/>
            </a:xfrm>
            <a:prstGeom prst="rect">
              <a:avLst/>
            </a:prstGeom>
            <a:solidFill>
              <a:srgbClr val="009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grpSp>
    </p:spTree>
    <p:extLst>
      <p:ext uri="{BB962C8B-B14F-4D97-AF65-F5344CB8AC3E}">
        <p14:creationId xmlns="" xmlns:p14="http://schemas.microsoft.com/office/powerpoint/2010/main" val="12212147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9AEA879-ADDB-4ED8-A511-ED0C4F0A7916}" type="slidenum">
              <a:rPr lang="zh-CN" altLang="en-US" smtClean="0"/>
              <a:pPr/>
              <a:t>‹#›</a:t>
            </a:fld>
            <a:endParaRPr lang="zh-CN" altLang="en-US"/>
          </a:p>
        </p:txBody>
      </p:sp>
    </p:spTree>
    <p:extLst>
      <p:ext uri="{BB962C8B-B14F-4D97-AF65-F5344CB8AC3E}">
        <p14:creationId xmlns="" xmlns:p14="http://schemas.microsoft.com/office/powerpoint/2010/main" val="14948244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9AEA879-ADDB-4ED8-A511-ED0C4F0A7916}" type="slidenum">
              <a:rPr lang="zh-CN" altLang="en-US" smtClean="0"/>
              <a:pPr/>
              <a:t>‹#›</a:t>
            </a:fld>
            <a:endParaRPr lang="zh-CN" altLang="en-US"/>
          </a:p>
        </p:txBody>
      </p:sp>
    </p:spTree>
    <p:extLst>
      <p:ext uri="{BB962C8B-B14F-4D97-AF65-F5344CB8AC3E}">
        <p14:creationId xmlns="" xmlns:p14="http://schemas.microsoft.com/office/powerpoint/2010/main" val="10959982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9AEA879-ADDB-4ED8-A511-ED0C4F0A7916}" type="slidenum">
              <a:rPr lang="zh-CN" altLang="en-US" smtClean="0"/>
              <a:pPr/>
              <a:t>‹#›</a:t>
            </a:fld>
            <a:endParaRPr lang="zh-CN" altLang="en-US"/>
          </a:p>
        </p:txBody>
      </p:sp>
    </p:spTree>
    <p:extLst>
      <p:ext uri="{BB962C8B-B14F-4D97-AF65-F5344CB8AC3E}">
        <p14:creationId xmlns="" xmlns:p14="http://schemas.microsoft.com/office/powerpoint/2010/main" val="28216526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EA879-ADDB-4ED8-A511-ED0C4F0A7916}" type="slidenum">
              <a:rPr lang="zh-CN" altLang="en-US" smtClean="0"/>
              <a:pPr/>
              <a:t>‹#›</a:t>
            </a:fld>
            <a:endParaRPr lang="zh-CN" altLang="en-US"/>
          </a:p>
        </p:txBody>
      </p:sp>
    </p:spTree>
    <p:extLst>
      <p:ext uri="{BB962C8B-B14F-4D97-AF65-F5344CB8AC3E}">
        <p14:creationId xmlns="" xmlns:p14="http://schemas.microsoft.com/office/powerpoint/2010/main" val="408648780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4" r:id="rId4"/>
    <p:sldLayoutId id="2147483663" r:id="rId5"/>
    <p:sldLayoutId id="2147483651" r:id="rId6"/>
    <p:sldLayoutId id="2147483653" r:id="rId7"/>
    <p:sldLayoutId id="2147483654" r:id="rId8"/>
    <p:sldLayoutId id="2147483655" r:id="rId9"/>
    <p:sldLayoutId id="2147483656" r:id="rId10"/>
    <p:sldLayoutId id="2147483657" r:id="rId11"/>
    <p:sldLayoutId id="2147483658" r:id="rId12"/>
    <p:sldLayoutId id="2147483659" r:id="rId1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jpeg"/><Relationship Id="rId3" Type="http://schemas.openxmlformats.org/officeDocument/2006/relationships/image" Target="../media/image18.pn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9.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87065" y="2441274"/>
            <a:ext cx="6122274" cy="1421928"/>
          </a:xfrm>
        </p:spPr>
        <p:txBody>
          <a:bodyPr/>
          <a:lstStyle/>
          <a:p>
            <a:pPr algn="ctr"/>
            <a:r>
              <a:rPr lang="zh-CN" altLang="en-US" dirty="0" smtClean="0"/>
              <a:t>广发</a:t>
            </a:r>
            <a:r>
              <a:rPr altLang="en-US" dirty="0" err="1" smtClean="0"/>
              <a:t>银行</a:t>
            </a:r>
            <a:r>
              <a:rPr lang="en-US" altLang="zh-CN" dirty="0" err="1" smtClean="0"/>
              <a:t>-</a:t>
            </a:r>
            <a:r>
              <a:rPr dirty="0" err="1" smtClean="0"/>
              <a:t>国寿财险</a:t>
            </a:r>
            <a:r>
              <a:rPr lang="en-US" altLang="en-US" dirty="0" smtClean="0"/>
              <a:t/>
            </a:r>
            <a:br>
              <a:rPr lang="en-US" altLang="en-US" dirty="0" smtClean="0"/>
            </a:br>
            <a:r>
              <a:rPr altLang="en-US" dirty="0" smtClean="0"/>
              <a:t>银保业务联合营销</a:t>
            </a:r>
            <a:endParaRPr lang="zh-CN" altLang="en-US" dirty="0"/>
          </a:p>
        </p:txBody>
      </p:sp>
    </p:spTree>
    <p:extLst>
      <p:ext uri="{BB962C8B-B14F-4D97-AF65-F5344CB8AC3E}">
        <p14:creationId xmlns="" xmlns:p14="http://schemas.microsoft.com/office/powerpoint/2010/main" val="3008750496"/>
      </p:ext>
    </p:extLst>
  </p:cSld>
  <p:clrMapOvr>
    <a:masterClrMapping/>
  </p:clrMapOvr>
  <p:transition spd="slow">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39842"/>
            <a:ext cx="7591647" cy="921415"/>
          </a:xfrm>
        </p:spPr>
        <p:txBody>
          <a:bodyPr>
            <a:normAutofit/>
          </a:bodyPr>
          <a:lstStyle/>
          <a:p>
            <a:r>
              <a:rPr lang="zh-CN" altLang="en-US" sz="3600" dirty="0" smtClean="0">
                <a:latin typeface="微软雅黑" pitchFamily="34" charset="-122"/>
                <a:ea typeface="微软雅黑" pitchFamily="34" charset="-122"/>
              </a:rPr>
              <a:t>中国人寿简介</a:t>
            </a:r>
            <a:endParaRPr lang="zh-CN" altLang="en-US" sz="3600" dirty="0">
              <a:latin typeface="微软雅黑" pitchFamily="34" charset="-122"/>
              <a:ea typeface="微软雅黑" pitchFamily="34" charset="-122"/>
            </a:endParaRPr>
          </a:p>
        </p:txBody>
      </p:sp>
      <p:sp>
        <p:nvSpPr>
          <p:cNvPr id="3" name="标题 1"/>
          <p:cNvSpPr txBox="1">
            <a:spLocks/>
          </p:cNvSpPr>
          <p:nvPr/>
        </p:nvSpPr>
        <p:spPr>
          <a:xfrm>
            <a:off x="4465941" y="357188"/>
            <a:ext cx="7254748" cy="587375"/>
          </a:xfrm>
          <a:prstGeom prst="rect">
            <a:avLst/>
          </a:prstGeom>
        </p:spPr>
        <p:txBody>
          <a:bodyPr>
            <a:noAutofit/>
          </a:bodyPr>
          <a:lstStyle>
            <a:lvl1pPr algn="l" defTabSz="914400" rtl="0" eaLnBrk="1" latinLnBrk="0" hangingPunct="1">
              <a:lnSpc>
                <a:spcPct val="90000"/>
              </a:lnSpc>
              <a:spcBef>
                <a:spcPct val="0"/>
              </a:spcBef>
              <a:buNone/>
              <a:defRPr sz="4000" kern="1200">
                <a:solidFill>
                  <a:schemeClr val="bg1"/>
                </a:solidFill>
                <a:latin typeface="微软雅黑" panose="020B0503020204020204" pitchFamily="34" charset="-122"/>
                <a:ea typeface="微软雅黑" panose="020B0503020204020204" pitchFamily="34" charset="-122"/>
                <a:cs typeface="+mj-cs"/>
              </a:defRPr>
            </a:lvl1pPr>
          </a:lstStyle>
          <a:p>
            <a:pPr algn="r"/>
            <a:endParaRPr lang="zh-CN" altLang="en-US" sz="2000" dirty="0">
              <a:solidFill>
                <a:schemeClr val="bg2">
                  <a:lumMod val="50000"/>
                </a:schemeClr>
              </a:solidFill>
              <a:latin typeface="方正粗宋简体" panose="03000509000000000000" pitchFamily="65" charset="-122"/>
              <a:ea typeface="方正粗宋简体" panose="03000509000000000000" pitchFamily="65" charset="-122"/>
            </a:endParaRPr>
          </a:p>
        </p:txBody>
      </p:sp>
      <p:sp>
        <p:nvSpPr>
          <p:cNvPr id="4" name="内容占位符 2"/>
          <p:cNvSpPr txBox="1">
            <a:spLocks/>
          </p:cNvSpPr>
          <p:nvPr/>
        </p:nvSpPr>
        <p:spPr>
          <a:xfrm>
            <a:off x="605928" y="1312985"/>
            <a:ext cx="9616595" cy="4389315"/>
          </a:xfrm>
          <a:prstGeom prst="rect">
            <a:avLst/>
          </a:prstGeom>
        </p:spPr>
        <p:txBody>
          <a:bodyPr/>
          <a:lstStyle>
            <a:lvl1pPr marL="361950" indent="-361950" algn="l" defTabSz="914400" rtl="0" eaLnBrk="1" latinLnBrk="0" hangingPunct="1">
              <a:lnSpc>
                <a:spcPct val="100000"/>
              </a:lnSpc>
              <a:spcBef>
                <a:spcPts val="600"/>
              </a:spcBef>
              <a:spcAft>
                <a:spcPts val="600"/>
              </a:spcAft>
              <a:buClr>
                <a:srgbClr val="019364"/>
              </a:buClr>
              <a:buFont typeface="Wingdings" panose="05000000000000000000" pitchFamily="2" charset="2"/>
              <a:buChar char="p"/>
              <a:defRPr sz="2400" b="1" kern="1200">
                <a:solidFill>
                  <a:srgbClr val="019364"/>
                </a:solidFill>
                <a:latin typeface="微软雅黑" panose="020B0503020204020204" pitchFamily="34" charset="-122"/>
                <a:ea typeface="微软雅黑" panose="020B0503020204020204" pitchFamily="34" charset="-122"/>
                <a:cs typeface="+mn-cs"/>
              </a:defRPr>
            </a:lvl1pPr>
            <a:lvl2pPr marL="723900" indent="-266700" algn="l" defTabSz="914400" rtl="0" eaLnBrk="1" latinLnBrk="0" hangingPunct="1">
              <a:lnSpc>
                <a:spcPct val="100000"/>
              </a:lnSpc>
              <a:spcBef>
                <a:spcPts val="600"/>
              </a:spcBef>
              <a:spcAft>
                <a:spcPts val="600"/>
              </a:spcAft>
              <a:buClr>
                <a:schemeClr val="bg2">
                  <a:lumMod val="50000"/>
                </a:schemeClr>
              </a:buClr>
              <a:buFont typeface="Wingdings" panose="05000000000000000000" pitchFamily="2" charset="2"/>
              <a:buChar char="Ø"/>
              <a:defRPr sz="2000" kern="1200">
                <a:solidFill>
                  <a:schemeClr val="bg2">
                    <a:lumMod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100000"/>
              </a:lnSpc>
              <a:spcBef>
                <a:spcPts val="300"/>
              </a:spcBef>
              <a:spcAft>
                <a:spcPts val="300"/>
              </a:spcAft>
              <a:buClr>
                <a:schemeClr val="bg2">
                  <a:lumMod val="50000"/>
                </a:schemeClr>
              </a:buClr>
              <a:buFont typeface="Arial" panose="020B0604020202020204" pitchFamily="34" charset="0"/>
              <a:buChar char="•"/>
              <a:defRPr sz="1800" kern="1200">
                <a:solidFill>
                  <a:schemeClr val="bg2">
                    <a:lumMod val="25000"/>
                  </a:schemeClr>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100000"/>
              </a:lnSpc>
              <a:spcBef>
                <a:spcPts val="300"/>
              </a:spcBef>
              <a:spcAft>
                <a:spcPts val="300"/>
              </a:spcAft>
              <a:buClr>
                <a:schemeClr val="bg2">
                  <a:lumMod val="25000"/>
                </a:schemeClr>
              </a:buClr>
              <a:buFont typeface="Arial" panose="020B0604020202020204" pitchFamily="34" charset="0"/>
              <a:buChar char="•"/>
              <a:defRPr sz="1600" kern="1200">
                <a:solidFill>
                  <a:schemeClr val="bg2">
                    <a:lumMod val="25000"/>
                  </a:schemeClr>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100000"/>
              </a:lnSpc>
              <a:spcBef>
                <a:spcPts val="300"/>
              </a:spcBef>
              <a:spcAft>
                <a:spcPts val="300"/>
              </a:spcAft>
              <a:buFont typeface="Arial" panose="020B0604020202020204" pitchFamily="34" charset="0"/>
              <a:buChar char="•"/>
              <a:defRPr sz="1400" kern="1200">
                <a:solidFill>
                  <a:schemeClr val="bg2">
                    <a:lumMod val="25000"/>
                  </a:schemeClr>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t>战略合作伙伴：</a:t>
            </a:r>
          </a:p>
          <a:p>
            <a:pPr>
              <a:buNone/>
            </a:pPr>
            <a:endParaRPr lang="zh-CN" altLang="en-US" dirty="0" smtClean="0">
              <a:latin typeface="Arial" panose="020B0604020202020204" pitchFamily="34" charset="0"/>
              <a:cs typeface="Arial" panose="020B0604020202020204" pitchFamily="34" charset="0"/>
            </a:endParaRPr>
          </a:p>
          <a:p>
            <a:pPr lvl="1" algn="just">
              <a:buNone/>
            </a:pPr>
            <a:endParaRPr lang="zh-CN" altLang="en-US" dirty="0" smtClean="0">
              <a:solidFill>
                <a:schemeClr val="bg2">
                  <a:lumMod val="25000"/>
                </a:schemeClr>
              </a:solidFill>
              <a:latin typeface="Arial" panose="020B0604020202020204" pitchFamily="34" charset="0"/>
              <a:cs typeface="Arial" panose="020B0604020202020204" pitchFamily="34" charset="0"/>
            </a:endParaRPr>
          </a:p>
          <a:p>
            <a:pPr lvl="1" algn="just">
              <a:buNone/>
            </a:pPr>
            <a:endParaRPr lang="en-US" altLang="zh-CN" dirty="0" smtClean="0">
              <a:solidFill>
                <a:schemeClr val="bg2">
                  <a:lumMod val="25000"/>
                </a:schemeClr>
              </a:solidFill>
              <a:latin typeface="Arial" panose="020B0604020202020204" pitchFamily="34" charset="0"/>
              <a:cs typeface="Arial" panose="020B0604020202020204" pitchFamily="34" charset="0"/>
            </a:endParaRPr>
          </a:p>
        </p:txBody>
      </p:sp>
      <p:sp>
        <p:nvSpPr>
          <p:cNvPr id="31" name="灯片编号占位符 30"/>
          <p:cNvSpPr>
            <a:spLocks noGrp="1"/>
          </p:cNvSpPr>
          <p:nvPr>
            <p:ph type="sldNum" sz="quarter" idx="12"/>
          </p:nvPr>
        </p:nvSpPr>
        <p:spPr/>
        <p:txBody>
          <a:bodyPr/>
          <a:lstStyle/>
          <a:p>
            <a:fld id="{A9AEA879-ADDB-4ED8-A511-ED0C4F0A7916}" type="slidenum">
              <a:rPr lang="zh-CN" altLang="en-US" smtClean="0"/>
              <a:pPr/>
              <a:t>10</a:t>
            </a:fld>
            <a:endParaRPr lang="zh-CN" altLang="en-US"/>
          </a:p>
        </p:txBody>
      </p:sp>
      <p:pic>
        <p:nvPicPr>
          <p:cNvPr id="4098" name="图片 4" descr="说明: http://www.cgdc.com.cn/r/cms/www/red/images/logo.jpg"/>
          <p:cNvPicPr>
            <a:picLocks noChangeAspect="1" noChangeArrowheads="1"/>
          </p:cNvPicPr>
          <p:nvPr/>
        </p:nvPicPr>
        <p:blipFill>
          <a:blip r:embed="rId2" cstate="print"/>
          <a:srcRect/>
          <a:stretch>
            <a:fillRect/>
          </a:stretch>
        </p:blipFill>
        <p:spPr bwMode="auto">
          <a:xfrm>
            <a:off x="1129552" y="2054710"/>
            <a:ext cx="1905000" cy="371475"/>
          </a:xfrm>
          <a:prstGeom prst="rect">
            <a:avLst/>
          </a:prstGeom>
          <a:noFill/>
          <a:ln w="9525">
            <a:noFill/>
            <a:miter lim="800000"/>
            <a:headEnd/>
            <a:tailEnd/>
          </a:ln>
        </p:spPr>
      </p:pic>
      <p:pic>
        <p:nvPicPr>
          <p:cNvPr id="4099" name="图片 13" descr="说明: D:\重客管理\2017年\重客项目\合作客户图片\上海汽车集团.png"/>
          <p:cNvPicPr>
            <a:picLocks noChangeAspect="1" noChangeArrowheads="1"/>
          </p:cNvPicPr>
          <p:nvPr/>
        </p:nvPicPr>
        <p:blipFill>
          <a:blip r:embed="rId3" cstate="print"/>
          <a:srcRect/>
          <a:stretch>
            <a:fillRect/>
          </a:stretch>
        </p:blipFill>
        <p:spPr bwMode="auto">
          <a:xfrm>
            <a:off x="1344707" y="2657139"/>
            <a:ext cx="1524000" cy="923925"/>
          </a:xfrm>
          <a:prstGeom prst="rect">
            <a:avLst/>
          </a:prstGeom>
          <a:noFill/>
          <a:ln w="9525">
            <a:noFill/>
            <a:miter lim="800000"/>
            <a:headEnd/>
            <a:tailEnd/>
          </a:ln>
        </p:spPr>
      </p:pic>
      <p:pic>
        <p:nvPicPr>
          <p:cNvPr id="4100" name="图片 14" descr="说明: D:\重客管理\2017年\重客项目\合作客户图片\中国航天.jpg"/>
          <p:cNvPicPr>
            <a:picLocks noChangeAspect="1" noChangeArrowheads="1"/>
          </p:cNvPicPr>
          <p:nvPr/>
        </p:nvPicPr>
        <p:blipFill>
          <a:blip r:embed="rId4" cstate="print"/>
          <a:srcRect/>
          <a:stretch>
            <a:fillRect/>
          </a:stretch>
        </p:blipFill>
        <p:spPr bwMode="auto">
          <a:xfrm>
            <a:off x="1699708" y="3657600"/>
            <a:ext cx="838200" cy="933450"/>
          </a:xfrm>
          <a:prstGeom prst="rect">
            <a:avLst/>
          </a:prstGeom>
          <a:noFill/>
          <a:ln w="9525">
            <a:noFill/>
            <a:miter lim="800000"/>
            <a:headEnd/>
            <a:tailEnd/>
          </a:ln>
        </p:spPr>
      </p:pic>
      <p:pic>
        <p:nvPicPr>
          <p:cNvPr id="4101" name="图片 9" descr="说明: D:\重客管理\2017年\重客项目\合作客户图片\中国石油天然气集团.jpg"/>
          <p:cNvPicPr>
            <a:picLocks noChangeAspect="1" noChangeArrowheads="1"/>
          </p:cNvPicPr>
          <p:nvPr/>
        </p:nvPicPr>
        <p:blipFill>
          <a:blip r:embed="rId5" cstate="print"/>
          <a:srcRect/>
          <a:stretch>
            <a:fillRect/>
          </a:stretch>
        </p:blipFill>
        <p:spPr bwMode="auto">
          <a:xfrm>
            <a:off x="7336716" y="5013064"/>
            <a:ext cx="1447800" cy="914400"/>
          </a:xfrm>
          <a:prstGeom prst="rect">
            <a:avLst/>
          </a:prstGeom>
          <a:noFill/>
          <a:ln w="9525">
            <a:noFill/>
            <a:miter lim="800000"/>
            <a:headEnd/>
            <a:tailEnd/>
          </a:ln>
        </p:spPr>
      </p:pic>
      <p:pic>
        <p:nvPicPr>
          <p:cNvPr id="4102" name="图片 8" descr="说明: title"/>
          <p:cNvPicPr>
            <a:picLocks noChangeAspect="1" noChangeArrowheads="1"/>
          </p:cNvPicPr>
          <p:nvPr/>
        </p:nvPicPr>
        <p:blipFill>
          <a:blip r:embed="rId6" cstate="print"/>
          <a:srcRect/>
          <a:stretch>
            <a:fillRect/>
          </a:stretch>
        </p:blipFill>
        <p:spPr bwMode="auto">
          <a:xfrm>
            <a:off x="3625327" y="2043953"/>
            <a:ext cx="2466975" cy="333375"/>
          </a:xfrm>
          <a:prstGeom prst="rect">
            <a:avLst/>
          </a:prstGeom>
          <a:noFill/>
          <a:ln w="9525">
            <a:noFill/>
            <a:miter lim="800000"/>
            <a:headEnd/>
            <a:tailEnd/>
          </a:ln>
        </p:spPr>
      </p:pic>
      <p:pic>
        <p:nvPicPr>
          <p:cNvPr id="4103" name="图片 53" descr="u=109430974,1487032674&amp;fm=26&amp;gp=0"/>
          <p:cNvPicPr>
            <a:picLocks noChangeAspect="1" noChangeArrowheads="1"/>
          </p:cNvPicPr>
          <p:nvPr/>
        </p:nvPicPr>
        <p:blipFill>
          <a:blip r:embed="rId7" cstate="print"/>
          <a:srcRect/>
          <a:stretch>
            <a:fillRect/>
          </a:stretch>
        </p:blipFill>
        <p:spPr bwMode="auto">
          <a:xfrm>
            <a:off x="3614570" y="2753957"/>
            <a:ext cx="2324100" cy="704850"/>
          </a:xfrm>
          <a:prstGeom prst="rect">
            <a:avLst/>
          </a:prstGeom>
          <a:noFill/>
          <a:ln w="9525">
            <a:noFill/>
            <a:miter lim="800000"/>
            <a:headEnd/>
            <a:tailEnd/>
          </a:ln>
        </p:spPr>
      </p:pic>
      <p:pic>
        <p:nvPicPr>
          <p:cNvPr id="4104" name="图片 7" descr="说明: D:\重客管理\2017年\重客项目\合作客户图片\阿里巴巴.png"/>
          <p:cNvPicPr>
            <a:picLocks noChangeAspect="1" noChangeArrowheads="1"/>
          </p:cNvPicPr>
          <p:nvPr/>
        </p:nvPicPr>
        <p:blipFill>
          <a:blip r:embed="rId8" cstate="print"/>
          <a:srcRect/>
          <a:stretch>
            <a:fillRect/>
          </a:stretch>
        </p:blipFill>
        <p:spPr bwMode="auto">
          <a:xfrm>
            <a:off x="4120178" y="3614570"/>
            <a:ext cx="1400175" cy="952500"/>
          </a:xfrm>
          <a:prstGeom prst="rect">
            <a:avLst/>
          </a:prstGeom>
          <a:noFill/>
          <a:ln w="9525">
            <a:noFill/>
            <a:miter lim="800000"/>
            <a:headEnd/>
            <a:tailEnd/>
          </a:ln>
        </p:spPr>
      </p:pic>
      <p:pic>
        <p:nvPicPr>
          <p:cNvPr id="4105" name="图片 8" descr="说明: D:\重客管理\2017年\重客项目\合作客户图片\华为.jpg"/>
          <p:cNvPicPr>
            <a:picLocks noChangeAspect="1" noChangeArrowheads="1"/>
          </p:cNvPicPr>
          <p:nvPr/>
        </p:nvPicPr>
        <p:blipFill>
          <a:blip r:embed="rId9" cstate="print"/>
          <a:srcRect/>
          <a:stretch>
            <a:fillRect/>
          </a:stretch>
        </p:blipFill>
        <p:spPr bwMode="auto">
          <a:xfrm>
            <a:off x="4378363" y="4873215"/>
            <a:ext cx="1076325" cy="952500"/>
          </a:xfrm>
          <a:prstGeom prst="rect">
            <a:avLst/>
          </a:prstGeom>
          <a:noFill/>
          <a:ln w="9525">
            <a:noFill/>
            <a:miter lim="800000"/>
            <a:headEnd/>
            <a:tailEnd/>
          </a:ln>
        </p:spPr>
      </p:pic>
      <p:pic>
        <p:nvPicPr>
          <p:cNvPr id="4106" name="图片 25"/>
          <p:cNvPicPr>
            <a:picLocks noChangeAspect="1" noChangeArrowheads="1"/>
          </p:cNvPicPr>
          <p:nvPr/>
        </p:nvPicPr>
        <p:blipFill>
          <a:blip r:embed="rId10" cstate="print"/>
          <a:srcRect/>
          <a:stretch>
            <a:fillRect/>
          </a:stretch>
        </p:blipFill>
        <p:spPr bwMode="auto">
          <a:xfrm>
            <a:off x="6809590" y="2011680"/>
            <a:ext cx="2847975" cy="333375"/>
          </a:xfrm>
          <a:prstGeom prst="rect">
            <a:avLst/>
          </a:prstGeom>
          <a:noFill/>
          <a:ln w="9525">
            <a:noFill/>
            <a:miter lim="800000"/>
            <a:headEnd/>
            <a:tailEnd/>
          </a:ln>
        </p:spPr>
      </p:pic>
      <p:pic>
        <p:nvPicPr>
          <p:cNvPr id="4107" name="图片 26"/>
          <p:cNvPicPr>
            <a:picLocks noChangeAspect="1" noChangeArrowheads="1"/>
          </p:cNvPicPr>
          <p:nvPr/>
        </p:nvPicPr>
        <p:blipFill>
          <a:blip r:embed="rId11" cstate="print"/>
          <a:srcRect/>
          <a:stretch>
            <a:fillRect/>
          </a:stretch>
        </p:blipFill>
        <p:spPr bwMode="auto">
          <a:xfrm>
            <a:off x="7046258" y="2958353"/>
            <a:ext cx="2209800" cy="333375"/>
          </a:xfrm>
          <a:prstGeom prst="rect">
            <a:avLst/>
          </a:prstGeom>
          <a:noFill/>
          <a:ln w="9525">
            <a:noFill/>
            <a:miter lim="800000"/>
            <a:headEnd/>
            <a:tailEnd/>
          </a:ln>
        </p:spPr>
      </p:pic>
      <p:pic>
        <p:nvPicPr>
          <p:cNvPr id="4108" name="图片 11" descr="说明: D:\重客管理\2017年\重客项目\合作客户图片\中国中铁.jpg"/>
          <p:cNvPicPr>
            <a:picLocks noChangeAspect="1" noChangeArrowheads="1"/>
          </p:cNvPicPr>
          <p:nvPr/>
        </p:nvPicPr>
        <p:blipFill>
          <a:blip r:embed="rId12" cstate="print"/>
          <a:srcRect/>
          <a:stretch>
            <a:fillRect/>
          </a:stretch>
        </p:blipFill>
        <p:spPr bwMode="auto">
          <a:xfrm>
            <a:off x="7379746" y="3474720"/>
            <a:ext cx="1400175" cy="1257300"/>
          </a:xfrm>
          <a:prstGeom prst="rect">
            <a:avLst/>
          </a:prstGeom>
          <a:noFill/>
          <a:ln w="9525">
            <a:noFill/>
            <a:miter lim="800000"/>
            <a:headEnd/>
            <a:tailEnd/>
          </a:ln>
        </p:spPr>
      </p:pic>
      <p:pic>
        <p:nvPicPr>
          <p:cNvPr id="4109" name="图片 12" descr="说明: D:\重客管理\2017年\重客项目\合作客户图片\中粮集团.jpg"/>
          <p:cNvPicPr>
            <a:picLocks noChangeAspect="1" noChangeArrowheads="1"/>
          </p:cNvPicPr>
          <p:nvPr/>
        </p:nvPicPr>
        <p:blipFill>
          <a:blip r:embed="rId13" cstate="print"/>
          <a:srcRect/>
          <a:stretch>
            <a:fillRect/>
          </a:stretch>
        </p:blipFill>
        <p:spPr bwMode="auto">
          <a:xfrm>
            <a:off x="1054249" y="4905487"/>
            <a:ext cx="2266950" cy="866775"/>
          </a:xfrm>
          <a:prstGeom prst="rect">
            <a:avLst/>
          </a:prstGeom>
          <a:noFill/>
          <a:ln w="9525">
            <a:noFill/>
            <a:miter lim="800000"/>
            <a:headEnd/>
            <a:tailEnd/>
          </a:ln>
        </p:spPr>
      </p:pic>
    </p:spTree>
    <p:extLst>
      <p:ext uri="{BB962C8B-B14F-4D97-AF65-F5344CB8AC3E}">
        <p14:creationId xmlns="" xmlns:p14="http://schemas.microsoft.com/office/powerpoint/2010/main" val="414109732"/>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cstate="print">
            <a:extLst>
              <a:ext uri="{28A0092B-C50C-407E-A947-70E740481C1C}">
                <a14:useLocalDpi xmlns="" xmlns:a14="http://schemas.microsoft.com/office/drawing/2010/main" val="0"/>
              </a:ext>
            </a:extLst>
          </a:blip>
          <a:srcRect r="63553" b="7205"/>
          <a:stretch/>
        </p:blipFill>
        <p:spPr>
          <a:xfrm>
            <a:off x="6888480" y="1329114"/>
            <a:ext cx="5303520" cy="5528886"/>
          </a:xfrm>
          <a:prstGeom prst="rect">
            <a:avLst/>
          </a:prstGeom>
        </p:spPr>
      </p:pic>
      <p:sp>
        <p:nvSpPr>
          <p:cNvPr id="6" name="矩形 5"/>
          <p:cNvSpPr/>
          <p:nvPr/>
        </p:nvSpPr>
        <p:spPr>
          <a:xfrm>
            <a:off x="1797506" y="2887637"/>
            <a:ext cx="1831699" cy="150843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preferRelativeResize="0">
            <a:picLocks/>
          </p:cNvPicPr>
          <p:nvPr/>
        </p:nvPicPr>
        <p:blipFill rotWithShape="1">
          <a:blip r:embed="rId3" cstate="print">
            <a:extLst>
              <a:ext uri="{28A0092B-C50C-407E-A947-70E740481C1C}">
                <a14:useLocalDpi xmlns="" xmlns:a14="http://schemas.microsoft.com/office/drawing/2010/main" val="0"/>
              </a:ext>
            </a:extLst>
          </a:blip>
          <a:srcRect l="7094" r="13406"/>
          <a:stretch/>
        </p:blipFill>
        <p:spPr bwMode="auto">
          <a:xfrm>
            <a:off x="483102" y="2887636"/>
            <a:ext cx="1314404" cy="15084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3629205" y="2949666"/>
            <a:ext cx="4396000" cy="1356637"/>
          </a:xfrm>
        </p:spPr>
        <p:txBody>
          <a:bodyPr/>
          <a:lstStyle/>
          <a:p>
            <a:pPr algn="ctr"/>
            <a:r>
              <a:rPr lang="zh-CN" altLang="en-US" sz="4000" dirty="0" smtClean="0"/>
              <a:t>团体意外伤害保险</a:t>
            </a:r>
          </a:p>
        </p:txBody>
      </p:sp>
      <p:sp>
        <p:nvSpPr>
          <p:cNvPr id="4" name="文本框 3"/>
          <p:cNvSpPr txBox="1"/>
          <p:nvPr/>
        </p:nvSpPr>
        <p:spPr>
          <a:xfrm>
            <a:off x="661120" y="2841632"/>
            <a:ext cx="1096065" cy="1600438"/>
          </a:xfrm>
          <a:prstGeom prst="rect">
            <a:avLst/>
          </a:prstGeom>
          <a:noFill/>
        </p:spPr>
        <p:txBody>
          <a:bodyPr wrap="square" rtlCol="0">
            <a:spAutoFit/>
          </a:bodyPr>
          <a:lstStyle/>
          <a:p>
            <a:r>
              <a:rPr lang="en-US" altLang="zh-CN" sz="9800" dirty="0" smtClean="0">
                <a:solidFill>
                  <a:schemeClr val="bg1"/>
                </a:solidFill>
                <a:latin typeface="Broadway" panose="04040905080B02020502" pitchFamily="82" charset="0"/>
              </a:rPr>
              <a:t>2</a:t>
            </a:r>
            <a:endParaRPr lang="zh-CN" altLang="en-US" sz="9800" dirty="0">
              <a:solidFill>
                <a:schemeClr val="bg1"/>
              </a:solidFill>
              <a:latin typeface="Broadway" panose="04040905080B02020502" pitchFamily="82" charset="0"/>
            </a:endParaRPr>
          </a:p>
        </p:txBody>
      </p:sp>
      <p:pic>
        <p:nvPicPr>
          <p:cNvPr id="5" name="图片 4"/>
          <p:cNvPicPr>
            <a:picLocks noChangeAspect="1"/>
          </p:cNvPicPr>
          <p:nvPr/>
        </p:nvPicPr>
        <p:blipFill>
          <a:blip r:embed="rId4" cstate="print"/>
          <a:stretch>
            <a:fillRect/>
          </a:stretch>
        </p:blipFill>
        <p:spPr>
          <a:xfrm>
            <a:off x="2206028" y="3223858"/>
            <a:ext cx="944517" cy="873679"/>
          </a:xfrm>
          <a:prstGeom prst="rect">
            <a:avLst/>
          </a:prstGeom>
        </p:spPr>
      </p:pic>
      <p:sp>
        <p:nvSpPr>
          <p:cNvPr id="10" name="矩形 9"/>
          <p:cNvSpPr/>
          <p:nvPr/>
        </p:nvSpPr>
        <p:spPr>
          <a:xfrm>
            <a:off x="3629205" y="4317287"/>
            <a:ext cx="4067420" cy="78780"/>
          </a:xfrm>
          <a:prstGeom prst="rect">
            <a:avLst/>
          </a:prstGeom>
          <a:solidFill>
            <a:srgbClr val="019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p:cNvSpPr txBox="1">
            <a:spLocks/>
          </p:cNvSpPr>
          <p:nvPr/>
        </p:nvSpPr>
        <p:spPr>
          <a:xfrm>
            <a:off x="0" y="864476"/>
            <a:ext cx="4067420" cy="1356637"/>
          </a:xfrm>
          <a:prstGeom prst="rect">
            <a:avLst/>
          </a:prstGeom>
          <a:noFill/>
          <a:ln>
            <a:noFill/>
          </a:ln>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4000" b="1" i="0" u="none" strike="noStrike" kern="1200" cap="none" spc="0" normalizeH="0" baseline="0" noProof="0" dirty="0" smtClean="0">
                <a:ln>
                  <a:noFill/>
                </a:ln>
                <a:solidFill>
                  <a:srgbClr val="019364"/>
                </a:solidFill>
                <a:effectLst/>
                <a:uLnTx/>
                <a:uFillTx/>
                <a:latin typeface="微软雅黑" panose="020B0503020204020204" pitchFamily="34" charset="-122"/>
                <a:ea typeface="微软雅黑" panose="020B0503020204020204" pitchFamily="34" charset="-122"/>
                <a:cs typeface="+mj-cs"/>
              </a:rPr>
              <a:t>产品介绍</a:t>
            </a:r>
          </a:p>
        </p:txBody>
      </p:sp>
    </p:spTree>
    <p:extLst>
      <p:ext uri="{BB962C8B-B14F-4D97-AF65-F5344CB8AC3E}">
        <p14:creationId xmlns="" xmlns:p14="http://schemas.microsoft.com/office/powerpoint/2010/main" val="3681914132"/>
      </p:ext>
    </p:extLst>
  </p:cSld>
  <p:clrMapOvr>
    <a:masterClrMapping/>
  </p:clrMapOvr>
  <p:transition spd="slow">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187389" y="1299899"/>
            <a:ext cx="9355566" cy="523220"/>
          </a:xfrm>
          <a:prstGeom prst="rect">
            <a:avLst/>
          </a:prstGeom>
        </p:spPr>
        <p:txBody>
          <a:bodyPr wrap="square">
            <a:spAutoFit/>
          </a:bodyPr>
          <a:lstStyle/>
          <a:p>
            <a:r>
              <a:rPr lang="zh-CN" altLang="en-US" sz="1400" dirty="0" smtClean="0"/>
              <a:t>常规产品，面向单位团体人员，通常为</a:t>
            </a:r>
            <a:r>
              <a:rPr lang="en-US" altLang="zh-CN" sz="1400" dirty="0" smtClean="0"/>
              <a:t>1</a:t>
            </a:r>
            <a:r>
              <a:rPr lang="zh-CN" altLang="en-US" sz="1400" dirty="0" smtClean="0"/>
              <a:t>年期，可以扩展意外伤害医疗费用以及意外伤害生活津贴，适合机关、企业、事业单位和社会团体。</a:t>
            </a:r>
            <a:endParaRPr lang="zh-CN" altLang="en-US" sz="1400" dirty="0"/>
          </a:p>
        </p:txBody>
      </p:sp>
      <p:sp>
        <p:nvSpPr>
          <p:cNvPr id="6" name="TextBox 5"/>
          <p:cNvSpPr txBox="1"/>
          <p:nvPr/>
        </p:nvSpPr>
        <p:spPr>
          <a:xfrm>
            <a:off x="484094" y="2043952"/>
            <a:ext cx="1710466" cy="461665"/>
          </a:xfrm>
          <a:prstGeom prst="rect">
            <a:avLst/>
          </a:prstGeom>
          <a:noFill/>
        </p:spPr>
        <p:txBody>
          <a:bodyPr wrap="square" rtlCol="0">
            <a:spAutoFit/>
          </a:bodyPr>
          <a:lstStyle/>
          <a:p>
            <a:r>
              <a:rPr lang="zh-CN" altLang="en-US" sz="2400" b="1" dirty="0" smtClean="0">
                <a:solidFill>
                  <a:srgbClr val="019364"/>
                </a:solidFill>
              </a:rPr>
              <a:t>投保条件：</a:t>
            </a:r>
            <a:endParaRPr lang="zh-CN" altLang="en-US" sz="2400" b="1" dirty="0">
              <a:solidFill>
                <a:srgbClr val="019364"/>
              </a:solidFill>
            </a:endParaRPr>
          </a:p>
        </p:txBody>
      </p:sp>
      <p:sp>
        <p:nvSpPr>
          <p:cNvPr id="8" name="TextBox 7"/>
          <p:cNvSpPr txBox="1"/>
          <p:nvPr/>
        </p:nvSpPr>
        <p:spPr>
          <a:xfrm>
            <a:off x="473336" y="1366221"/>
            <a:ext cx="1506071" cy="461665"/>
          </a:xfrm>
          <a:prstGeom prst="rect">
            <a:avLst/>
          </a:prstGeom>
          <a:noFill/>
        </p:spPr>
        <p:txBody>
          <a:bodyPr wrap="square" rtlCol="0">
            <a:spAutoFit/>
          </a:bodyPr>
          <a:lstStyle/>
          <a:p>
            <a:r>
              <a:rPr lang="zh-CN" altLang="en-US" sz="2400" b="1" dirty="0" smtClean="0">
                <a:solidFill>
                  <a:srgbClr val="019364"/>
                </a:solidFill>
              </a:rPr>
              <a:t>产品特点：</a:t>
            </a:r>
            <a:endParaRPr lang="zh-CN" altLang="en-US" sz="2400" b="1" dirty="0">
              <a:solidFill>
                <a:srgbClr val="019364"/>
              </a:solidFill>
            </a:endParaRPr>
          </a:p>
        </p:txBody>
      </p:sp>
      <p:sp>
        <p:nvSpPr>
          <p:cNvPr id="1026" name="Rectangle 2"/>
          <p:cNvSpPr>
            <a:spLocks noChangeArrowheads="1"/>
          </p:cNvSpPr>
          <p:nvPr/>
        </p:nvSpPr>
        <p:spPr bwMode="auto">
          <a:xfrm>
            <a:off x="1861073" y="2086245"/>
            <a:ext cx="9800217"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zh-CN" sz="1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年满十六周岁至六十五周岁、身体健康、能正常工作或正常劳动的自然人，可作为本保险合同的被保险人</a:t>
            </a:r>
            <a:r>
              <a:rPr kumimoji="0" lang="zh-CN" altLang="en-US" sz="1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a:t>
            </a:r>
            <a:r>
              <a:rPr lang="zh-CN" altLang="zh-CN" sz="1400" dirty="0" smtClean="0"/>
              <a:t>投保人数不</a:t>
            </a:r>
            <a:endParaRPr lang="en-US" altLang="zh-CN" sz="1400" dirty="0" smtClean="0"/>
          </a:p>
          <a:p>
            <a:pPr marL="0" marR="0" lvl="0" indent="266700" algn="l" defTabSz="914400" rtl="0" eaLnBrk="1" fontAlgn="base" latinLnBrk="0" hangingPunct="1">
              <a:lnSpc>
                <a:spcPct val="100000"/>
              </a:lnSpc>
              <a:spcBef>
                <a:spcPct val="0"/>
              </a:spcBef>
              <a:spcAft>
                <a:spcPct val="0"/>
              </a:spcAft>
              <a:buClrTx/>
              <a:buSzTx/>
              <a:buFontTx/>
              <a:buNone/>
              <a:tabLst/>
            </a:pPr>
            <a:r>
              <a:rPr lang="zh-CN" altLang="zh-CN" sz="1400" dirty="0" smtClean="0"/>
              <a:t>低于五人</a:t>
            </a:r>
            <a:r>
              <a:rPr lang="zh-CN" altLang="en-US" sz="1400" dirty="0" smtClean="0"/>
              <a:t>。</a:t>
            </a:r>
            <a:endParaRPr kumimoji="0" lang="zh-CN" sz="1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2" name="TextBox 11"/>
          <p:cNvSpPr txBox="1"/>
          <p:nvPr/>
        </p:nvSpPr>
        <p:spPr>
          <a:xfrm>
            <a:off x="518158" y="2884841"/>
            <a:ext cx="2128221" cy="461665"/>
          </a:xfrm>
          <a:prstGeom prst="rect">
            <a:avLst/>
          </a:prstGeom>
          <a:noFill/>
        </p:spPr>
        <p:txBody>
          <a:bodyPr wrap="square" rtlCol="0">
            <a:spAutoFit/>
          </a:bodyPr>
          <a:lstStyle/>
          <a:p>
            <a:r>
              <a:rPr lang="zh-CN" altLang="en-US" sz="2400" b="1" dirty="0" smtClean="0">
                <a:solidFill>
                  <a:srgbClr val="019364"/>
                </a:solidFill>
              </a:rPr>
              <a:t>保险责任：</a:t>
            </a:r>
            <a:endParaRPr lang="zh-CN" altLang="en-US" sz="2400" b="1" dirty="0">
              <a:solidFill>
                <a:srgbClr val="019364"/>
              </a:solidFill>
            </a:endParaRPr>
          </a:p>
        </p:txBody>
      </p:sp>
      <p:sp>
        <p:nvSpPr>
          <p:cNvPr id="1027" name="Rectangle 3"/>
          <p:cNvSpPr>
            <a:spLocks noChangeArrowheads="1"/>
          </p:cNvSpPr>
          <p:nvPr/>
        </p:nvSpPr>
        <p:spPr bwMode="auto">
          <a:xfrm>
            <a:off x="1850313" y="2795349"/>
            <a:ext cx="9692641" cy="40626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6700" algn="just" defTabSz="914400" rtl="0" eaLnBrk="1" fontAlgn="base" latinLnBrk="0" hangingPunct="1">
              <a:lnSpc>
                <a:spcPts val="1800"/>
              </a:lnSpc>
              <a:spcBef>
                <a:spcPct val="0"/>
              </a:spcBef>
              <a:spcAft>
                <a:spcPct val="0"/>
              </a:spcAft>
              <a:buClrTx/>
              <a:buSzTx/>
              <a:buFontTx/>
              <a:buNone/>
              <a:tabLst/>
            </a:pPr>
            <a:r>
              <a:rPr kumimoji="0" lang="zh-CN" sz="14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在保险期间内，被保险人因遭受意外伤害而致身故或伤残的，保险人依照下列约定给付保险金，</a:t>
            </a:r>
            <a:r>
              <a:rPr kumimoji="0" lang="zh-CN" sz="1400" b="1" i="0" u="none" strike="noStrike" cap="none" normalizeH="0" baseline="0" dirty="0" smtClean="0">
                <a:ln>
                  <a:noFill/>
                </a:ln>
                <a:solidFill>
                  <a:srgbClr val="FF0000"/>
                </a:solidFill>
                <a:effectLst/>
                <a:latin typeface="宋体" pitchFamily="2" charset="-122"/>
                <a:ea typeface="宋体" pitchFamily="2" charset="-122"/>
                <a:cs typeface="宋体" pitchFamily="2" charset="-122"/>
              </a:rPr>
              <a:t>且给付各项保险金之</a:t>
            </a:r>
            <a:endParaRPr kumimoji="0" lang="en-US" altLang="zh-CN" sz="1400" b="1" i="0" u="none" strike="noStrike" cap="none" normalizeH="0" baseline="0" dirty="0" smtClean="0">
              <a:ln>
                <a:noFill/>
              </a:ln>
              <a:solidFill>
                <a:srgbClr val="FF0000"/>
              </a:solidFill>
              <a:effectLst/>
              <a:latin typeface="宋体" pitchFamily="2" charset="-122"/>
              <a:ea typeface="宋体" pitchFamily="2" charset="-122"/>
              <a:cs typeface="宋体" pitchFamily="2" charset="-122"/>
            </a:endParaRPr>
          </a:p>
          <a:p>
            <a:pPr marL="0" marR="0" lvl="0" indent="266700" algn="just" defTabSz="914400" rtl="0" eaLnBrk="1" fontAlgn="base" latinLnBrk="0" hangingPunct="1">
              <a:lnSpc>
                <a:spcPts val="1800"/>
              </a:lnSpc>
              <a:spcBef>
                <a:spcPct val="0"/>
              </a:spcBef>
              <a:spcAft>
                <a:spcPct val="0"/>
              </a:spcAft>
              <a:buClrTx/>
              <a:buSzTx/>
              <a:buFontTx/>
              <a:buNone/>
              <a:tabLst/>
            </a:pPr>
            <a:r>
              <a:rPr kumimoji="0" lang="zh-CN" sz="1400" b="1" i="0" u="none" strike="noStrike" cap="none" normalizeH="0" baseline="0" dirty="0" smtClean="0">
                <a:ln>
                  <a:noFill/>
                </a:ln>
                <a:solidFill>
                  <a:srgbClr val="FF0000"/>
                </a:solidFill>
                <a:effectLst/>
                <a:latin typeface="宋体" pitchFamily="2" charset="-122"/>
                <a:ea typeface="宋体" pitchFamily="2" charset="-122"/>
                <a:cs typeface="宋体" pitchFamily="2" charset="-122"/>
              </a:rPr>
              <a:t>和不超过本保险合同载明的保险金额</a:t>
            </a:r>
            <a:r>
              <a:rPr kumimoji="0" lang="zh-CN" sz="1400" b="0" i="0" u="none" strike="noStrike" cap="none" normalizeH="0" baseline="0" dirty="0" smtClean="0">
                <a:ln>
                  <a:noFill/>
                </a:ln>
                <a:solidFill>
                  <a:srgbClr val="FF0000"/>
                </a:solidFill>
                <a:effectLst/>
                <a:latin typeface="宋体" pitchFamily="2" charset="-122"/>
                <a:ea typeface="宋体" pitchFamily="2" charset="-122"/>
                <a:cs typeface="宋体" pitchFamily="2" charset="-122"/>
              </a:rPr>
              <a:t>。</a:t>
            </a:r>
            <a:endParaRPr kumimoji="0" lang="zh-CN" sz="1400" b="0" i="0" u="none" strike="noStrike" cap="none" normalizeH="0" baseline="0" dirty="0" smtClean="0">
              <a:ln>
                <a:noFill/>
              </a:ln>
              <a:solidFill>
                <a:srgbClr val="FF0000"/>
              </a:solidFill>
              <a:effectLst/>
              <a:latin typeface="Arial" pitchFamily="34" charset="0"/>
              <a:ea typeface="宋体" pitchFamily="2" charset="-122"/>
              <a:cs typeface="宋体" pitchFamily="2" charset="-122"/>
            </a:endParaRPr>
          </a:p>
          <a:p>
            <a:pPr marL="0" marR="0" lvl="0" indent="268288" algn="just" defTabSz="914400" rtl="0" eaLnBrk="0" fontAlgn="base" latinLnBrk="0" hangingPunct="0">
              <a:lnSpc>
                <a:spcPts val="1800"/>
              </a:lnSpc>
              <a:spcBef>
                <a:spcPct val="0"/>
              </a:spcBef>
              <a:spcAft>
                <a:spcPct val="0"/>
              </a:spcAft>
              <a:buClrTx/>
              <a:buSzTx/>
              <a:buFontTx/>
              <a:buNone/>
              <a:tabLst/>
            </a:pPr>
            <a:r>
              <a:rPr kumimoji="0" lang="zh-CN" sz="1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（一）身故保险责任</a:t>
            </a:r>
            <a:endParaRPr kumimoji="0" lang="zh-CN" sz="1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8288" algn="just" defTabSz="914400" rtl="0" eaLnBrk="0" fontAlgn="base" latinLnBrk="0" hangingPunct="0">
              <a:lnSpc>
                <a:spcPts val="1800"/>
              </a:lnSpc>
              <a:spcBef>
                <a:spcPct val="0"/>
              </a:spcBef>
              <a:spcAft>
                <a:spcPct val="0"/>
              </a:spcAft>
              <a:buClrTx/>
              <a:buSzTx/>
              <a:buFontTx/>
              <a:buNone/>
              <a:tabLst/>
            </a:pPr>
            <a:r>
              <a:rPr kumimoji="0" lang="zh-CN" sz="1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在保险期间内，被保险人遭受意外伤害事故，并自事故发生之日起一百八十日内因该事故身故的，</a:t>
            </a:r>
            <a:r>
              <a:rPr kumimoji="0" lang="zh-CN" sz="1400" b="1" i="0" u="none" strike="noStrike" cap="none" normalizeH="0" baseline="0" dirty="0" smtClean="0">
                <a:ln>
                  <a:noFill/>
                </a:ln>
                <a:solidFill>
                  <a:srgbClr val="FF0000"/>
                </a:solidFill>
                <a:effectLst/>
                <a:latin typeface="宋体" pitchFamily="2" charset="-122"/>
                <a:ea typeface="宋体" pitchFamily="2" charset="-122"/>
                <a:cs typeface="Times New Roman" pitchFamily="18" charset="0"/>
              </a:rPr>
              <a:t>保险人按本保险合</a:t>
            </a:r>
            <a:endParaRPr kumimoji="0" lang="en-US" altLang="zh-CN" sz="1400" b="1" i="0" u="none" strike="noStrike" cap="none" normalizeH="0" baseline="0" dirty="0" smtClean="0">
              <a:ln>
                <a:noFill/>
              </a:ln>
              <a:solidFill>
                <a:srgbClr val="FF0000"/>
              </a:solidFill>
              <a:effectLst/>
              <a:latin typeface="宋体" pitchFamily="2" charset="-122"/>
              <a:ea typeface="宋体" pitchFamily="2" charset="-122"/>
              <a:cs typeface="Times New Roman" pitchFamily="18" charset="0"/>
            </a:endParaRPr>
          </a:p>
          <a:p>
            <a:pPr marL="0" marR="0" lvl="0" indent="268288" algn="just" defTabSz="914400" rtl="0" eaLnBrk="0" fontAlgn="base" latinLnBrk="0" hangingPunct="0">
              <a:lnSpc>
                <a:spcPts val="1800"/>
              </a:lnSpc>
              <a:spcBef>
                <a:spcPct val="0"/>
              </a:spcBef>
              <a:spcAft>
                <a:spcPct val="0"/>
              </a:spcAft>
              <a:buClrTx/>
              <a:buSzTx/>
              <a:buFontTx/>
              <a:buNone/>
              <a:tabLst/>
            </a:pPr>
            <a:r>
              <a:rPr kumimoji="0" lang="zh-CN" sz="1400" b="1" i="0" u="none" strike="noStrike" cap="none" normalizeH="0" baseline="0" dirty="0" smtClean="0">
                <a:ln>
                  <a:noFill/>
                </a:ln>
                <a:solidFill>
                  <a:srgbClr val="FF0000"/>
                </a:solidFill>
                <a:effectLst/>
                <a:latin typeface="宋体" pitchFamily="2" charset="-122"/>
                <a:ea typeface="宋体" pitchFamily="2" charset="-122"/>
                <a:cs typeface="Times New Roman" pitchFamily="18" charset="0"/>
              </a:rPr>
              <a:t>同载明的保险金额给付身故保险金</a:t>
            </a:r>
            <a:r>
              <a:rPr kumimoji="0" lang="zh-CN" sz="14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a:t>
            </a:r>
            <a:r>
              <a:rPr kumimoji="0" lang="zh-CN" sz="1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对该被保险人的保险责任终止。</a:t>
            </a:r>
            <a:endParaRPr kumimoji="0" lang="zh-CN" sz="1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8288" algn="just" defTabSz="914400" rtl="0" eaLnBrk="0" fontAlgn="base" latinLnBrk="0" hangingPunct="0">
              <a:lnSpc>
                <a:spcPts val="1800"/>
              </a:lnSpc>
              <a:spcBef>
                <a:spcPct val="0"/>
              </a:spcBef>
              <a:spcAft>
                <a:spcPct val="0"/>
              </a:spcAft>
              <a:buClrTx/>
              <a:buSzTx/>
              <a:buFontTx/>
              <a:buNone/>
              <a:tabLst/>
            </a:pPr>
            <a:r>
              <a:rPr kumimoji="0" lang="zh-CN" sz="14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被保险人因遭受意外伤害事故且自该事故发生日起下落不明，后经人民法院宣告死亡的，</a:t>
            </a:r>
            <a:r>
              <a:rPr kumimoji="0" lang="zh-CN" sz="1400" b="1" i="0" u="none" strike="noStrike" cap="none" normalizeH="0" baseline="0" dirty="0" smtClean="0">
                <a:ln>
                  <a:noFill/>
                </a:ln>
                <a:solidFill>
                  <a:srgbClr val="FF0000"/>
                </a:solidFill>
                <a:effectLst/>
                <a:latin typeface="宋体" pitchFamily="2" charset="-122"/>
                <a:ea typeface="宋体" pitchFamily="2" charset="-122"/>
                <a:cs typeface="宋体" pitchFamily="2" charset="-122"/>
              </a:rPr>
              <a:t>保险人按本保险合同载明的</a:t>
            </a:r>
            <a:endParaRPr kumimoji="0" lang="en-US" altLang="zh-CN" sz="1400" b="1" i="0" u="none" strike="noStrike" cap="none" normalizeH="0" baseline="0" dirty="0" smtClean="0">
              <a:ln>
                <a:noFill/>
              </a:ln>
              <a:solidFill>
                <a:srgbClr val="FF0000"/>
              </a:solidFill>
              <a:effectLst/>
              <a:latin typeface="宋体" pitchFamily="2" charset="-122"/>
              <a:ea typeface="宋体" pitchFamily="2" charset="-122"/>
              <a:cs typeface="宋体" pitchFamily="2" charset="-122"/>
            </a:endParaRPr>
          </a:p>
          <a:p>
            <a:pPr marL="0" marR="0" lvl="0" indent="268288" algn="just" defTabSz="914400" rtl="0" eaLnBrk="0" fontAlgn="base" latinLnBrk="0" hangingPunct="0">
              <a:lnSpc>
                <a:spcPts val="1800"/>
              </a:lnSpc>
              <a:spcBef>
                <a:spcPct val="0"/>
              </a:spcBef>
              <a:spcAft>
                <a:spcPct val="0"/>
              </a:spcAft>
              <a:buClrTx/>
              <a:buSzTx/>
              <a:buFontTx/>
              <a:buNone/>
              <a:tabLst/>
            </a:pPr>
            <a:r>
              <a:rPr kumimoji="0" lang="zh-CN" sz="1400" b="1" i="0" u="none" strike="noStrike" cap="none" normalizeH="0" baseline="0" dirty="0" smtClean="0">
                <a:ln>
                  <a:noFill/>
                </a:ln>
                <a:solidFill>
                  <a:srgbClr val="FF0000"/>
                </a:solidFill>
                <a:effectLst/>
                <a:latin typeface="宋体" pitchFamily="2" charset="-122"/>
                <a:ea typeface="宋体" pitchFamily="2" charset="-122"/>
                <a:cs typeface="宋体" pitchFamily="2" charset="-122"/>
              </a:rPr>
              <a:t>保险金额给付身故保险金</a:t>
            </a:r>
            <a:r>
              <a:rPr kumimoji="0" lang="zh-CN" sz="1400" b="1" i="0" u="none" strike="noStrike" cap="none" normalizeH="0" baseline="0" dirty="0" smtClean="0">
                <a:ln>
                  <a:noFill/>
                </a:ln>
                <a:solidFill>
                  <a:schemeClr val="tx1"/>
                </a:solidFill>
                <a:effectLst/>
                <a:latin typeface="宋体" pitchFamily="2" charset="-122"/>
                <a:ea typeface="宋体" pitchFamily="2" charset="-122"/>
                <a:cs typeface="宋体" pitchFamily="2" charset="-122"/>
              </a:rPr>
              <a:t>。</a:t>
            </a:r>
            <a:r>
              <a:rPr kumimoji="0" lang="zh-CN" sz="14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但若被保险人被宣告死亡后生还的，保险金受领人应于知道或应当知道被保险人生还后三</a:t>
            </a:r>
            <a:endParaRPr kumimoji="0" lang="en-US" altLang="zh-CN" sz="1400" b="0" i="0" u="none" strike="noStrike" cap="none" normalizeH="0" baseline="0" dirty="0" smtClean="0">
              <a:ln>
                <a:noFill/>
              </a:ln>
              <a:solidFill>
                <a:schemeClr val="tx1"/>
              </a:solidFill>
              <a:effectLst/>
              <a:latin typeface="宋体" pitchFamily="2" charset="-122"/>
              <a:ea typeface="宋体" pitchFamily="2" charset="-122"/>
              <a:cs typeface="宋体" pitchFamily="2" charset="-122"/>
            </a:endParaRPr>
          </a:p>
          <a:p>
            <a:pPr marL="0" marR="0" lvl="0" indent="268288" algn="just" defTabSz="914400" rtl="0" eaLnBrk="0" fontAlgn="base" latinLnBrk="0" hangingPunct="0">
              <a:lnSpc>
                <a:spcPts val="1800"/>
              </a:lnSpc>
              <a:spcBef>
                <a:spcPct val="0"/>
              </a:spcBef>
              <a:spcAft>
                <a:spcPct val="0"/>
              </a:spcAft>
              <a:buClrTx/>
              <a:buSzTx/>
              <a:buFontTx/>
              <a:buNone/>
              <a:tabLst/>
            </a:pPr>
            <a:r>
              <a:rPr kumimoji="0" lang="zh-CN" sz="14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十日内退还保险人给付的身故保险金。</a:t>
            </a:r>
            <a:endParaRPr kumimoji="0" lang="zh-CN" sz="1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8288" algn="just" defTabSz="914400" rtl="0" eaLnBrk="0" fontAlgn="base" latinLnBrk="0" hangingPunct="0">
              <a:lnSpc>
                <a:spcPts val="1800"/>
              </a:lnSpc>
              <a:spcBef>
                <a:spcPct val="0"/>
              </a:spcBef>
              <a:spcAft>
                <a:spcPct val="0"/>
              </a:spcAft>
              <a:buClrTx/>
              <a:buSzTx/>
              <a:buFontTx/>
              <a:buNone/>
              <a:tabLst/>
            </a:pPr>
            <a:r>
              <a:rPr kumimoji="0" lang="zh-CN" sz="1400" b="1" i="0" u="none" strike="noStrike" cap="none" normalizeH="0" baseline="0" dirty="0" smtClean="0">
                <a:ln>
                  <a:noFill/>
                </a:ln>
                <a:solidFill>
                  <a:srgbClr val="FF0000"/>
                </a:solidFill>
                <a:effectLst/>
                <a:latin typeface="宋体" pitchFamily="2" charset="-122"/>
                <a:ea typeface="宋体" pitchFamily="2" charset="-122"/>
                <a:cs typeface="宋体" pitchFamily="2" charset="-122"/>
              </a:rPr>
              <a:t>被保险人身故前已领有本条第</a:t>
            </a:r>
            <a:r>
              <a:rPr kumimoji="0" lang="en-US" altLang="zh-CN" sz="1400" b="1" i="0" u="none" strike="noStrike" cap="none" normalizeH="0" baseline="0" dirty="0" smtClean="0">
                <a:ln>
                  <a:noFill/>
                </a:ln>
                <a:solidFill>
                  <a:srgbClr val="FF0000"/>
                </a:solidFill>
                <a:effectLst/>
                <a:latin typeface="宋体" pitchFamily="2" charset="-122"/>
                <a:ea typeface="宋体" pitchFamily="2" charset="-122"/>
                <a:cs typeface="宋体" pitchFamily="2" charset="-122"/>
              </a:rPr>
              <a:t>(</a:t>
            </a:r>
            <a:r>
              <a:rPr kumimoji="0" lang="zh-CN" altLang="en-US" sz="1400" b="1" i="0" u="none" strike="noStrike" cap="none" normalizeH="0" baseline="0" dirty="0" smtClean="0">
                <a:ln>
                  <a:noFill/>
                </a:ln>
                <a:solidFill>
                  <a:srgbClr val="FF0000"/>
                </a:solidFill>
                <a:effectLst/>
                <a:latin typeface="宋体" pitchFamily="2" charset="-122"/>
                <a:ea typeface="宋体" pitchFamily="2" charset="-122"/>
                <a:cs typeface="宋体" pitchFamily="2" charset="-122"/>
              </a:rPr>
              <a:t>二</a:t>
            </a:r>
            <a:r>
              <a:rPr kumimoji="0" lang="en-US" altLang="zh-CN" sz="1400" b="1" i="0" u="none" strike="noStrike" cap="none" normalizeH="0" baseline="0" dirty="0" smtClean="0">
                <a:ln>
                  <a:noFill/>
                </a:ln>
                <a:solidFill>
                  <a:srgbClr val="FF0000"/>
                </a:solidFill>
                <a:effectLst/>
                <a:latin typeface="宋体" pitchFamily="2" charset="-122"/>
                <a:ea typeface="宋体" pitchFamily="2" charset="-122"/>
                <a:cs typeface="宋体" pitchFamily="2" charset="-122"/>
              </a:rPr>
              <a:t>)</a:t>
            </a:r>
            <a:r>
              <a:rPr kumimoji="0" lang="zh-CN" altLang="en-US" sz="1400" b="1" i="0" u="none" strike="noStrike" cap="none" normalizeH="0" baseline="0" dirty="0" smtClean="0">
                <a:ln>
                  <a:noFill/>
                </a:ln>
                <a:solidFill>
                  <a:srgbClr val="FF0000"/>
                </a:solidFill>
                <a:effectLst/>
                <a:latin typeface="宋体" pitchFamily="2" charset="-122"/>
                <a:ea typeface="宋体" pitchFamily="2" charset="-122"/>
                <a:cs typeface="宋体" pitchFamily="2" charset="-122"/>
              </a:rPr>
              <a:t>款约定的伤残保险金的，身故保险金为保险金额扣除已给付伤残保险金后的余额。</a:t>
            </a:r>
            <a:endParaRPr kumimoji="0" lang="zh-CN" altLang="en-US" sz="1400" b="0" i="0" u="none" strike="noStrike" cap="none" normalizeH="0" baseline="0" dirty="0" smtClean="0">
              <a:ln>
                <a:noFill/>
              </a:ln>
              <a:solidFill>
                <a:srgbClr val="FF0000"/>
              </a:solidFill>
              <a:effectLst/>
              <a:latin typeface="Arial" pitchFamily="34" charset="0"/>
              <a:ea typeface="宋体" pitchFamily="2" charset="-122"/>
              <a:cs typeface="宋体" pitchFamily="2" charset="-122"/>
            </a:endParaRPr>
          </a:p>
          <a:p>
            <a:pPr marL="0" marR="0" lvl="0" indent="268288" algn="just" defTabSz="914400" rtl="0" eaLnBrk="0" fontAlgn="base" latinLnBrk="0" hangingPunct="0">
              <a:lnSpc>
                <a:spcPts val="18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（二）伤残保险责任</a:t>
            </a:r>
            <a:endParaRPr kumimoji="0" lang="zh-CN" altLang="en-US" sz="1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8288" algn="just" defTabSz="914400" rtl="0" eaLnBrk="0" fontAlgn="base" latinLnBrk="0" hangingPunct="0">
              <a:lnSpc>
                <a:spcPts val="18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被保险人因遭受意外伤害事故，并自事故发生之日起一百八十日内因该事故造成本保险合同所附</a:t>
            </a:r>
            <a:r>
              <a:rPr kumimoji="0" lang="en-US" altLang="zh-CN" sz="14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a:t>
            </a:r>
            <a:r>
              <a:rPr kumimoji="0" lang="zh-CN" altLang="en-US" sz="14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人身保险伤残评定</a:t>
            </a:r>
            <a:endParaRPr kumimoji="0" lang="en-US" altLang="zh-CN" sz="1400" b="0" i="0" u="none" strike="noStrike" cap="none" normalizeH="0" baseline="0" dirty="0" smtClean="0">
              <a:ln>
                <a:noFill/>
              </a:ln>
              <a:solidFill>
                <a:schemeClr val="tx1"/>
              </a:solidFill>
              <a:effectLst/>
              <a:latin typeface="宋体" pitchFamily="2" charset="-122"/>
              <a:ea typeface="宋体" pitchFamily="2" charset="-122"/>
              <a:cs typeface="宋体" pitchFamily="2" charset="-122"/>
            </a:endParaRPr>
          </a:p>
          <a:p>
            <a:pPr marL="0" marR="0" lvl="0" indent="268288" algn="just" defTabSz="914400" rtl="0" eaLnBrk="0" fontAlgn="base" latinLnBrk="0" hangingPunct="0">
              <a:lnSpc>
                <a:spcPts val="18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标准</a:t>
            </a:r>
            <a:r>
              <a:rPr kumimoji="0" lang="en-US" altLang="zh-CN" sz="14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a:t>
            </a:r>
            <a:r>
              <a:rPr kumimoji="0" lang="zh-CN" altLang="en-US" sz="14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（中保协发</a:t>
            </a:r>
            <a:r>
              <a:rPr kumimoji="0" lang="en-US" altLang="zh-CN" sz="14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〔2013〕88</a:t>
            </a:r>
            <a:r>
              <a:rPr kumimoji="0" lang="zh-CN" altLang="en-US" sz="14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号，以下简称</a:t>
            </a:r>
            <a:r>
              <a:rPr kumimoji="0" lang="zh-CN" altLang="en-US" sz="1400" b="0" i="0" u="none" strike="noStrike" cap="none" normalizeH="0" baseline="0" dirty="0" smtClean="0">
                <a:ln>
                  <a:noFill/>
                </a:ln>
                <a:solidFill>
                  <a:schemeClr val="tx1"/>
                </a:solidFill>
                <a:effectLst/>
                <a:latin typeface="Arial"/>
                <a:ea typeface="宋体" pitchFamily="2" charset="-122"/>
                <a:cs typeface="宋体" pitchFamily="2" charset="-122"/>
              </a:rPr>
              <a:t>“</a:t>
            </a:r>
            <a:r>
              <a:rPr kumimoji="0" lang="en-US" altLang="zh-CN" sz="14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a:t>
            </a:r>
            <a:r>
              <a:rPr kumimoji="0" lang="zh-CN" altLang="en-US" sz="14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伤残评定标准</a:t>
            </a:r>
            <a:r>
              <a:rPr kumimoji="0" lang="en-US" altLang="zh-CN" sz="14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a:t>
            </a:r>
            <a:r>
              <a:rPr kumimoji="0" lang="en-US" altLang="zh-CN" sz="1400" b="0" i="0" u="none" strike="noStrike" cap="none" normalizeH="0" baseline="0" dirty="0" smtClean="0">
                <a:ln>
                  <a:noFill/>
                </a:ln>
                <a:solidFill>
                  <a:schemeClr val="tx1"/>
                </a:solidFill>
                <a:effectLst/>
                <a:latin typeface="Arial"/>
                <a:ea typeface="宋体" pitchFamily="2" charset="-122"/>
                <a:cs typeface="宋体" pitchFamily="2" charset="-122"/>
              </a:rPr>
              <a:t>”</a:t>
            </a:r>
            <a:r>
              <a:rPr kumimoji="0" lang="zh-CN" altLang="en-US" sz="14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）所列伤残程度之一者，</a:t>
            </a:r>
            <a:r>
              <a:rPr kumimoji="0" lang="zh-CN" altLang="en-US" sz="1400" b="1" i="0" u="none" strike="noStrike" cap="none" normalizeH="0" baseline="0" dirty="0" smtClean="0">
                <a:ln>
                  <a:noFill/>
                </a:ln>
                <a:solidFill>
                  <a:srgbClr val="FF0000"/>
                </a:solidFill>
                <a:effectLst/>
                <a:latin typeface="宋体" pitchFamily="2" charset="-122"/>
                <a:ea typeface="宋体" pitchFamily="2" charset="-122"/>
                <a:cs typeface="宋体" pitchFamily="2" charset="-122"/>
              </a:rPr>
              <a:t>保险人按该标准所列伤残程</a:t>
            </a:r>
            <a:endParaRPr kumimoji="0" lang="en-US" altLang="zh-CN" sz="1400" b="1" i="0" u="none" strike="noStrike" cap="none" normalizeH="0" baseline="0" dirty="0" smtClean="0">
              <a:ln>
                <a:noFill/>
              </a:ln>
              <a:solidFill>
                <a:srgbClr val="FF0000"/>
              </a:solidFill>
              <a:effectLst/>
              <a:latin typeface="宋体" pitchFamily="2" charset="-122"/>
              <a:ea typeface="宋体" pitchFamily="2" charset="-122"/>
              <a:cs typeface="宋体" pitchFamily="2" charset="-122"/>
            </a:endParaRPr>
          </a:p>
          <a:p>
            <a:pPr marL="0" marR="0" lvl="0" indent="268288" algn="just" defTabSz="914400" rtl="0" eaLnBrk="0" fontAlgn="base" latinLnBrk="0" hangingPunct="0">
              <a:lnSpc>
                <a:spcPts val="1800"/>
              </a:lnSpc>
              <a:spcBef>
                <a:spcPct val="0"/>
              </a:spcBef>
              <a:spcAft>
                <a:spcPct val="0"/>
              </a:spcAft>
              <a:buClrTx/>
              <a:buSzTx/>
              <a:buFontTx/>
              <a:buNone/>
              <a:tabLst/>
            </a:pPr>
            <a:r>
              <a:rPr kumimoji="0" lang="zh-CN" altLang="en-US" sz="1400" b="1" i="0" u="none" strike="noStrike" cap="none" normalizeH="0" baseline="0" dirty="0" smtClean="0">
                <a:ln>
                  <a:noFill/>
                </a:ln>
                <a:solidFill>
                  <a:srgbClr val="FF0000"/>
                </a:solidFill>
                <a:effectLst/>
                <a:latin typeface="宋体" pitchFamily="2" charset="-122"/>
                <a:ea typeface="宋体" pitchFamily="2" charset="-122"/>
                <a:cs typeface="宋体" pitchFamily="2" charset="-122"/>
              </a:rPr>
              <a:t>度对应的保险金给付比例乘以本保险合同载明的保险金额给付伤残保险金。</a:t>
            </a:r>
            <a:r>
              <a:rPr kumimoji="0" lang="zh-CN" altLang="en-US" sz="14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如第一百八十日治疗仍未结束的，按第一</a:t>
            </a:r>
            <a:endParaRPr kumimoji="0" lang="en-US" altLang="zh-CN" sz="1400" b="0" i="0" u="none" strike="noStrike" cap="none" normalizeH="0" baseline="0" dirty="0" smtClean="0">
              <a:ln>
                <a:noFill/>
              </a:ln>
              <a:solidFill>
                <a:schemeClr val="tx1"/>
              </a:solidFill>
              <a:effectLst/>
              <a:latin typeface="宋体" pitchFamily="2" charset="-122"/>
              <a:ea typeface="宋体" pitchFamily="2" charset="-122"/>
              <a:cs typeface="宋体" pitchFamily="2" charset="-122"/>
            </a:endParaRPr>
          </a:p>
          <a:p>
            <a:pPr marL="0" marR="0" lvl="0" indent="268288" algn="just" defTabSz="914400" rtl="0" eaLnBrk="0" fontAlgn="base" latinLnBrk="0" hangingPunct="0">
              <a:lnSpc>
                <a:spcPts val="18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百八十日的身体情况进行伤残鉴定，并据此给付伤残保险金。</a:t>
            </a:r>
            <a:endParaRPr kumimoji="0" lang="zh-CN" altLang="en-US" sz="1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8288" algn="just" defTabSz="914400" rtl="0" eaLnBrk="0" fontAlgn="base" latinLnBrk="0" hangingPunct="0">
              <a:lnSpc>
                <a:spcPts val="1800"/>
              </a:lnSpc>
              <a:spcBef>
                <a:spcPct val="0"/>
              </a:spcBef>
              <a:spcAft>
                <a:spcPct val="0"/>
              </a:spcAft>
              <a:buClrTx/>
              <a:buSzTx/>
              <a:buFontTx/>
              <a:buNone/>
              <a:tabLst/>
            </a:pPr>
            <a:r>
              <a:rPr kumimoji="0" lang="zh-CN" altLang="en-US" sz="1400" b="1" i="0" u="none" strike="noStrike" cap="none" normalizeH="0" baseline="0" dirty="0" smtClean="0">
                <a:ln>
                  <a:noFill/>
                </a:ln>
                <a:solidFill>
                  <a:srgbClr val="FF0000"/>
                </a:solidFill>
                <a:effectLst/>
                <a:latin typeface="宋体" pitchFamily="2" charset="-122"/>
                <a:ea typeface="宋体" pitchFamily="2" charset="-122"/>
                <a:cs typeface="Times New Roman" pitchFamily="18" charset="0"/>
              </a:rPr>
              <a:t>被保险人如在本次意外伤害事故之前已有伤残，保险人按合并后的伤残程度在</a:t>
            </a:r>
            <a:r>
              <a:rPr kumimoji="0" lang="en-US" altLang="zh-CN" sz="1400" b="1" i="0" u="none" strike="noStrike" cap="none" normalizeH="0" baseline="0" dirty="0" smtClean="0">
                <a:ln>
                  <a:noFill/>
                </a:ln>
                <a:solidFill>
                  <a:srgbClr val="FF0000"/>
                </a:solidFill>
                <a:effectLst/>
                <a:latin typeface="宋体" pitchFamily="2" charset="-122"/>
                <a:ea typeface="宋体" pitchFamily="2" charset="-122"/>
                <a:cs typeface="Times New Roman" pitchFamily="18" charset="0"/>
              </a:rPr>
              <a:t>《</a:t>
            </a:r>
            <a:r>
              <a:rPr kumimoji="0" lang="zh-CN" altLang="en-US" sz="1400" b="1" i="0" u="none" strike="noStrike" cap="none" normalizeH="0" baseline="0" dirty="0" smtClean="0">
                <a:ln>
                  <a:noFill/>
                </a:ln>
                <a:solidFill>
                  <a:srgbClr val="FF0000"/>
                </a:solidFill>
                <a:effectLst/>
                <a:latin typeface="宋体" pitchFamily="2" charset="-122"/>
                <a:ea typeface="宋体" pitchFamily="2" charset="-122"/>
                <a:cs typeface="Times New Roman" pitchFamily="18" charset="0"/>
              </a:rPr>
              <a:t>伤残评定标准</a:t>
            </a:r>
            <a:r>
              <a:rPr kumimoji="0" lang="en-US" altLang="zh-CN" sz="1400" b="1" i="0" u="none" strike="noStrike" cap="none" normalizeH="0" baseline="0" dirty="0" smtClean="0">
                <a:ln>
                  <a:noFill/>
                </a:ln>
                <a:solidFill>
                  <a:srgbClr val="FF0000"/>
                </a:solidFill>
                <a:effectLst/>
                <a:latin typeface="宋体" pitchFamily="2" charset="-122"/>
                <a:ea typeface="宋体" pitchFamily="2" charset="-122"/>
                <a:cs typeface="Times New Roman" pitchFamily="18" charset="0"/>
              </a:rPr>
              <a:t>》</a:t>
            </a:r>
            <a:r>
              <a:rPr kumimoji="0" lang="zh-CN" altLang="en-US" sz="1400" b="1" i="0" u="none" strike="noStrike" cap="none" normalizeH="0" baseline="0" dirty="0" smtClean="0">
                <a:ln>
                  <a:noFill/>
                </a:ln>
                <a:solidFill>
                  <a:srgbClr val="FF0000"/>
                </a:solidFill>
                <a:effectLst/>
                <a:latin typeface="宋体" pitchFamily="2" charset="-122"/>
                <a:ea typeface="宋体" pitchFamily="2" charset="-122"/>
                <a:cs typeface="Times New Roman" pitchFamily="18" charset="0"/>
              </a:rPr>
              <a:t>中所对应的给付比例</a:t>
            </a:r>
            <a:endParaRPr kumimoji="0" lang="en-US" altLang="zh-CN" sz="1400" b="1" i="0" u="none" strike="noStrike" cap="none" normalizeH="0" baseline="0" dirty="0" smtClean="0">
              <a:ln>
                <a:noFill/>
              </a:ln>
              <a:solidFill>
                <a:srgbClr val="FF0000"/>
              </a:solidFill>
              <a:effectLst/>
              <a:latin typeface="宋体" pitchFamily="2" charset="-122"/>
              <a:ea typeface="宋体" pitchFamily="2" charset="-122"/>
              <a:cs typeface="Times New Roman" pitchFamily="18" charset="0"/>
            </a:endParaRPr>
          </a:p>
          <a:p>
            <a:pPr marL="0" marR="0" lvl="0" indent="268288" algn="just" defTabSz="914400" rtl="0" eaLnBrk="0" fontAlgn="base" latinLnBrk="0" hangingPunct="0">
              <a:lnSpc>
                <a:spcPts val="1800"/>
              </a:lnSpc>
              <a:spcBef>
                <a:spcPct val="0"/>
              </a:spcBef>
              <a:spcAft>
                <a:spcPct val="0"/>
              </a:spcAft>
              <a:buClrTx/>
              <a:buSzTx/>
              <a:buFontTx/>
              <a:buNone/>
              <a:tabLst/>
            </a:pPr>
            <a:r>
              <a:rPr kumimoji="0" lang="zh-CN" altLang="en-US" sz="1400" b="1" i="0" u="none" strike="noStrike" cap="none" normalizeH="0" baseline="0" dirty="0" smtClean="0">
                <a:ln>
                  <a:noFill/>
                </a:ln>
                <a:solidFill>
                  <a:srgbClr val="FF0000"/>
                </a:solidFill>
                <a:effectLst/>
                <a:latin typeface="宋体" pitchFamily="2" charset="-122"/>
                <a:ea typeface="宋体" pitchFamily="2" charset="-122"/>
                <a:cs typeface="Times New Roman" pitchFamily="18" charset="0"/>
              </a:rPr>
              <a:t>给付伤残保险金，但应扣除原有伤残程度在</a:t>
            </a:r>
            <a:r>
              <a:rPr kumimoji="0" lang="en-US" altLang="zh-CN" sz="1400" b="1" i="0" u="none" strike="noStrike" cap="none" normalizeH="0" baseline="0" dirty="0" smtClean="0">
                <a:ln>
                  <a:noFill/>
                </a:ln>
                <a:solidFill>
                  <a:srgbClr val="FF0000"/>
                </a:solidFill>
                <a:effectLst/>
                <a:latin typeface="宋体" pitchFamily="2" charset="-122"/>
                <a:ea typeface="宋体" pitchFamily="2" charset="-122"/>
                <a:cs typeface="Times New Roman" pitchFamily="18" charset="0"/>
              </a:rPr>
              <a:t>《</a:t>
            </a:r>
            <a:r>
              <a:rPr kumimoji="0" lang="zh-CN" altLang="en-US" sz="1400" b="1" i="0" u="none" strike="noStrike" cap="none" normalizeH="0" baseline="0" dirty="0" smtClean="0">
                <a:ln>
                  <a:noFill/>
                </a:ln>
                <a:solidFill>
                  <a:srgbClr val="FF0000"/>
                </a:solidFill>
                <a:effectLst/>
                <a:latin typeface="宋体" pitchFamily="2" charset="-122"/>
                <a:ea typeface="宋体" pitchFamily="2" charset="-122"/>
                <a:cs typeface="Times New Roman" pitchFamily="18" charset="0"/>
              </a:rPr>
              <a:t>伤残评定标准</a:t>
            </a:r>
            <a:r>
              <a:rPr kumimoji="0" lang="en-US" altLang="zh-CN" sz="1400" b="1" i="0" u="none" strike="noStrike" cap="none" normalizeH="0" baseline="0" dirty="0" smtClean="0">
                <a:ln>
                  <a:noFill/>
                </a:ln>
                <a:solidFill>
                  <a:srgbClr val="FF0000"/>
                </a:solidFill>
                <a:effectLst/>
                <a:latin typeface="宋体" pitchFamily="2" charset="-122"/>
                <a:ea typeface="宋体" pitchFamily="2" charset="-122"/>
                <a:cs typeface="Times New Roman" pitchFamily="18" charset="0"/>
              </a:rPr>
              <a:t>》</a:t>
            </a:r>
            <a:r>
              <a:rPr kumimoji="0" lang="zh-CN" altLang="en-US" sz="1400" b="1" i="0" u="none" strike="noStrike" cap="none" normalizeH="0" baseline="0" dirty="0" smtClean="0">
                <a:ln>
                  <a:noFill/>
                </a:ln>
                <a:solidFill>
                  <a:srgbClr val="FF0000"/>
                </a:solidFill>
                <a:effectLst/>
                <a:latin typeface="宋体" pitchFamily="2" charset="-122"/>
                <a:ea typeface="宋体" pitchFamily="2" charset="-122"/>
                <a:cs typeface="Times New Roman" pitchFamily="18" charset="0"/>
              </a:rPr>
              <a:t>中所对应的伤残保险金。</a:t>
            </a:r>
            <a:endParaRPr kumimoji="0" lang="zh-CN" altLang="en-US" sz="1400" b="0" i="0" u="none" strike="noStrike" cap="none" normalizeH="0" baseline="0" dirty="0" smtClean="0">
              <a:ln>
                <a:noFill/>
              </a:ln>
              <a:solidFill>
                <a:srgbClr val="FF0000"/>
              </a:solidFill>
              <a:effectLst/>
              <a:latin typeface="Arial" pitchFamily="34" charset="0"/>
              <a:ea typeface="宋体" pitchFamily="2" charset="-122"/>
              <a:cs typeface="宋体" pitchFamily="2" charset="-122"/>
            </a:endParaRPr>
          </a:p>
          <a:p>
            <a:pPr marL="0" marR="0" lvl="0" indent="268288"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500" y="951005"/>
            <a:ext cx="6279919" cy="641445"/>
          </a:xfrm>
        </p:spPr>
        <p:txBody>
          <a:bodyPr/>
          <a:lstStyle/>
          <a:p>
            <a:r>
              <a:rPr lang="zh-CN" altLang="en-US" sz="2400" dirty="0" smtClean="0"/>
              <a:t>责任免除：</a:t>
            </a:r>
            <a:endParaRPr lang="zh-CN" altLang="en-US" sz="2400" dirty="0"/>
          </a:p>
        </p:txBody>
      </p:sp>
      <p:sp>
        <p:nvSpPr>
          <p:cNvPr id="30721" name="Rectangle 1"/>
          <p:cNvSpPr>
            <a:spLocks noChangeArrowheads="1"/>
          </p:cNvSpPr>
          <p:nvPr/>
        </p:nvSpPr>
        <p:spPr bwMode="auto">
          <a:xfrm>
            <a:off x="1079350" y="1624133"/>
            <a:ext cx="10359614" cy="49114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8288" algn="l" defTabSz="914400" rtl="0" eaLnBrk="1" fontAlgn="base" latinLnBrk="0" hangingPunct="1">
              <a:lnSpc>
                <a:spcPts val="2100"/>
              </a:lnSpc>
              <a:spcBef>
                <a:spcPct val="0"/>
              </a:spcBef>
              <a:spcAft>
                <a:spcPct val="0"/>
              </a:spcAft>
              <a:buClrTx/>
              <a:buSzTx/>
              <a:buFontTx/>
              <a:buNone/>
              <a:tabLst/>
            </a:pPr>
            <a:r>
              <a:rPr lang="zh-CN" altLang="en-US" sz="1400" dirty="0" smtClean="0">
                <a:latin typeface="宋体" pitchFamily="2" charset="-122"/>
                <a:ea typeface="宋体" pitchFamily="2" charset="-122"/>
                <a:cs typeface="Times New Roman" pitchFamily="18" charset="0"/>
              </a:rPr>
              <a:t> </a:t>
            </a:r>
            <a:r>
              <a:rPr kumimoji="0" lang="zh-CN" altLang="en-US" sz="140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 因下列原因造成被保险人身故或伤残的，保险人不承担给付保险金责任：</a:t>
            </a:r>
            <a:endParaRPr kumimoji="0" lang="zh-CN" altLang="en-US" sz="140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8288" algn="l" defTabSz="914400" rtl="0" eaLnBrk="0" fontAlgn="base" latinLnBrk="0" hangingPunct="0">
              <a:lnSpc>
                <a:spcPts val="2100"/>
              </a:lnSpc>
              <a:spcBef>
                <a:spcPct val="0"/>
              </a:spcBef>
              <a:spcAft>
                <a:spcPct val="0"/>
              </a:spcAft>
              <a:buClrTx/>
              <a:buSzTx/>
              <a:buFontTx/>
              <a:buNone/>
              <a:tabLst/>
            </a:pPr>
            <a:r>
              <a:rPr kumimoji="0" lang="zh-CN" altLang="en-US" sz="140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（一）投保人的故意行为；</a:t>
            </a:r>
            <a:endParaRPr kumimoji="0" lang="zh-CN" altLang="en-US" sz="140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8288" algn="l" defTabSz="914400" rtl="0" eaLnBrk="0" fontAlgn="base" latinLnBrk="0" hangingPunct="0">
              <a:lnSpc>
                <a:spcPts val="2100"/>
              </a:lnSpc>
              <a:spcBef>
                <a:spcPct val="0"/>
              </a:spcBef>
              <a:spcAft>
                <a:spcPct val="0"/>
              </a:spcAft>
              <a:buClrTx/>
              <a:buSzTx/>
              <a:buFontTx/>
              <a:buNone/>
              <a:tabLst/>
            </a:pPr>
            <a:r>
              <a:rPr kumimoji="0" lang="zh-CN" altLang="en-US" sz="140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（二）被保险人自致伤害或自杀，但被保险人自杀时为无民事行为能力人的除外；</a:t>
            </a:r>
            <a:endParaRPr kumimoji="0" lang="zh-CN" altLang="en-US" sz="140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8288" algn="l" defTabSz="914400" rtl="0" eaLnBrk="0" fontAlgn="base" latinLnBrk="0" hangingPunct="0">
              <a:lnSpc>
                <a:spcPts val="2100"/>
              </a:lnSpc>
              <a:spcBef>
                <a:spcPct val="0"/>
              </a:spcBef>
              <a:spcAft>
                <a:spcPct val="0"/>
              </a:spcAft>
              <a:buClrTx/>
              <a:buSzTx/>
              <a:buFontTx/>
              <a:buNone/>
              <a:tabLst/>
            </a:pPr>
            <a:r>
              <a:rPr kumimoji="0" lang="zh-CN" altLang="en-US" sz="140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（三）因被保险人挑衅或故意行为而导致的打斗、被袭击或被谋杀；</a:t>
            </a:r>
            <a:endParaRPr kumimoji="0" lang="zh-CN" altLang="en-US" sz="140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8288" algn="l" defTabSz="914400" rtl="0" eaLnBrk="0" fontAlgn="base" latinLnBrk="0" hangingPunct="0">
              <a:lnSpc>
                <a:spcPts val="2100"/>
              </a:lnSpc>
              <a:spcBef>
                <a:spcPct val="0"/>
              </a:spcBef>
              <a:spcAft>
                <a:spcPct val="0"/>
              </a:spcAft>
              <a:buClrTx/>
              <a:buSzTx/>
              <a:buFontTx/>
              <a:buNone/>
              <a:tabLst/>
            </a:pPr>
            <a:r>
              <a:rPr kumimoji="0" lang="zh-CN" altLang="en-US" sz="140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（四）被保险人妊娠、流产、分娩、疾病、药物过敏；</a:t>
            </a:r>
            <a:endParaRPr kumimoji="0" lang="zh-CN" altLang="en-US" sz="140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8288" algn="l" defTabSz="914400" rtl="0" eaLnBrk="0" fontAlgn="base" latinLnBrk="0" hangingPunct="0">
              <a:lnSpc>
                <a:spcPts val="2100"/>
              </a:lnSpc>
              <a:spcBef>
                <a:spcPct val="0"/>
              </a:spcBef>
              <a:spcAft>
                <a:spcPct val="0"/>
              </a:spcAft>
              <a:buClrTx/>
              <a:buSzTx/>
              <a:buFontTx/>
              <a:buNone/>
              <a:tabLst/>
            </a:pPr>
            <a:r>
              <a:rPr kumimoji="0" lang="zh-CN" altLang="en-US" sz="140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（五）被保险人接受整容手术、其他内外科手术或其他诊疗活动过程中发生的医疗意外和医疗损害；</a:t>
            </a:r>
            <a:endParaRPr kumimoji="0" lang="zh-CN" altLang="en-US" sz="140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8288" algn="l" defTabSz="914400" rtl="0" eaLnBrk="0" fontAlgn="base" latinLnBrk="0" hangingPunct="0">
              <a:lnSpc>
                <a:spcPts val="2100"/>
              </a:lnSpc>
              <a:spcBef>
                <a:spcPct val="0"/>
              </a:spcBef>
              <a:spcAft>
                <a:spcPct val="0"/>
              </a:spcAft>
              <a:buClrTx/>
              <a:buSzTx/>
              <a:buFontTx/>
              <a:buNone/>
              <a:tabLst/>
            </a:pPr>
            <a:r>
              <a:rPr kumimoji="0" lang="zh-CN" altLang="en-US" sz="140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（六）被保险人未遵医嘱，私自服用、涂用、注射药物；</a:t>
            </a:r>
            <a:endParaRPr kumimoji="0" lang="zh-CN" altLang="en-US" sz="140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8288" algn="l" defTabSz="914400" rtl="0" eaLnBrk="0" fontAlgn="base" latinLnBrk="0" hangingPunct="0">
              <a:lnSpc>
                <a:spcPts val="2100"/>
              </a:lnSpc>
              <a:spcBef>
                <a:spcPct val="0"/>
              </a:spcBef>
              <a:spcAft>
                <a:spcPct val="0"/>
              </a:spcAft>
              <a:buClrTx/>
              <a:buSzTx/>
              <a:buFontTx/>
              <a:buNone/>
              <a:tabLst/>
            </a:pPr>
            <a:r>
              <a:rPr kumimoji="0" lang="zh-CN" altLang="en-US" sz="140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（七）被保险人因遭受意外伤害以外的原因失踪而被法院宣告死亡者；</a:t>
            </a:r>
            <a:endParaRPr kumimoji="0" lang="zh-CN" altLang="en-US" sz="140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8288" algn="l" defTabSz="914400" rtl="0" eaLnBrk="0" fontAlgn="base" latinLnBrk="0" hangingPunct="0">
              <a:lnSpc>
                <a:spcPts val="2100"/>
              </a:lnSpc>
              <a:spcBef>
                <a:spcPct val="0"/>
              </a:spcBef>
              <a:spcAft>
                <a:spcPct val="0"/>
              </a:spcAft>
              <a:buClrTx/>
              <a:buSzTx/>
              <a:buFontTx/>
              <a:buNone/>
              <a:tabLst/>
            </a:pPr>
            <a:r>
              <a:rPr kumimoji="0" lang="zh-CN" altLang="en-US" sz="140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（八）任何生物、化学、原子能武器，原子能或核能装置所造成的爆炸、灼伤、污染或辐射；</a:t>
            </a:r>
            <a:endParaRPr kumimoji="0" lang="zh-CN" altLang="en-US" sz="140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8288" algn="l" defTabSz="914400" rtl="0" eaLnBrk="0" fontAlgn="base" latinLnBrk="0" hangingPunct="0">
              <a:lnSpc>
                <a:spcPts val="2100"/>
              </a:lnSpc>
              <a:spcBef>
                <a:spcPct val="0"/>
              </a:spcBef>
              <a:spcAft>
                <a:spcPct val="0"/>
              </a:spcAft>
              <a:buClrTx/>
              <a:buSzTx/>
              <a:buFontTx/>
              <a:buNone/>
              <a:tabLst/>
            </a:pPr>
            <a:r>
              <a:rPr kumimoji="0" lang="zh-CN" altLang="en-US" sz="140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（九）恐怖袭击。</a:t>
            </a:r>
            <a:endParaRPr kumimoji="0" lang="zh-CN" altLang="en-US" sz="140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8288" algn="l" defTabSz="914400" rtl="0" eaLnBrk="0" fontAlgn="base" latinLnBrk="0" hangingPunct="0">
              <a:lnSpc>
                <a:spcPts val="2100"/>
              </a:lnSpc>
              <a:spcBef>
                <a:spcPct val="0"/>
              </a:spcBef>
              <a:spcAft>
                <a:spcPct val="0"/>
              </a:spcAft>
              <a:buClrTx/>
              <a:buSzTx/>
              <a:buFontTx/>
              <a:buNone/>
              <a:tabLst/>
            </a:pPr>
            <a:r>
              <a:rPr kumimoji="0" lang="zh-CN" altLang="en-US" sz="140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发生上述情形，被保险人身故的，保险人对该被保险人的保险责任终止，并按日计算退还未满期净保险费。</a:t>
            </a:r>
            <a:endParaRPr kumimoji="0" lang="zh-CN" altLang="en-US" sz="140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8288" algn="l" defTabSz="914400" rtl="0" eaLnBrk="0" fontAlgn="base" latinLnBrk="0" hangingPunct="0">
              <a:lnSpc>
                <a:spcPts val="2100"/>
              </a:lnSpc>
              <a:spcBef>
                <a:spcPct val="0"/>
              </a:spcBef>
              <a:spcAft>
                <a:spcPct val="0"/>
              </a:spcAft>
              <a:buClrTx/>
              <a:buSzTx/>
              <a:buFontTx/>
              <a:buNone/>
              <a:tabLst/>
            </a:pPr>
            <a:r>
              <a:rPr kumimoji="0" lang="zh-CN" altLang="en-US" sz="140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第七条  被保险人在下列期间遭受伤害以致身故或伤残的，保险人也不承担给付保险金责任：</a:t>
            </a:r>
            <a:endParaRPr kumimoji="0" lang="zh-CN" altLang="en-US" sz="140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8288" algn="l" defTabSz="914400" rtl="0" eaLnBrk="0" fontAlgn="base" latinLnBrk="0" hangingPunct="0">
              <a:lnSpc>
                <a:spcPts val="2100"/>
              </a:lnSpc>
              <a:spcBef>
                <a:spcPct val="0"/>
              </a:spcBef>
              <a:spcAft>
                <a:spcPct val="0"/>
              </a:spcAft>
              <a:buClrTx/>
              <a:buSzTx/>
              <a:buFontTx/>
              <a:buNone/>
              <a:tabLst/>
            </a:pPr>
            <a:r>
              <a:rPr kumimoji="0" lang="zh-CN" altLang="en-US" sz="140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（一）战争、军事行动、暴动或</a:t>
            </a:r>
            <a:r>
              <a:rPr kumimoji="0" lang="zh-CN" altLang="en-US" sz="1400" i="0" u="none" strike="noStrike" cap="none" normalizeH="0" baseline="0" dirty="0" smtClean="0" bmk="OLE_LINK4">
                <a:ln>
                  <a:noFill/>
                </a:ln>
                <a:solidFill>
                  <a:schemeClr val="tx1"/>
                </a:solidFill>
                <a:effectLst/>
                <a:latin typeface="宋体" pitchFamily="2" charset="-122"/>
                <a:ea typeface="宋体" pitchFamily="2" charset="-122"/>
                <a:cs typeface="Times New Roman" pitchFamily="18" charset="0"/>
              </a:rPr>
              <a:t>武装叛乱</a:t>
            </a:r>
            <a:r>
              <a:rPr kumimoji="0" lang="zh-CN" altLang="en-US" sz="140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期间；</a:t>
            </a:r>
            <a:endParaRPr kumimoji="0" lang="zh-CN" altLang="en-US" sz="140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8288" algn="l" defTabSz="914400" rtl="0" eaLnBrk="0" fontAlgn="base" latinLnBrk="0" hangingPunct="0">
              <a:lnSpc>
                <a:spcPts val="2100"/>
              </a:lnSpc>
              <a:spcBef>
                <a:spcPct val="0"/>
              </a:spcBef>
              <a:spcAft>
                <a:spcPct val="0"/>
              </a:spcAft>
              <a:buClrTx/>
              <a:buSzTx/>
              <a:buFontTx/>
              <a:buNone/>
              <a:tabLst/>
            </a:pPr>
            <a:r>
              <a:rPr kumimoji="0" lang="zh-CN" altLang="en-US" sz="140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（二）被保险人从事非法、犯罪活动期间或被依法拘留、服刑期间；</a:t>
            </a:r>
            <a:endParaRPr kumimoji="0" lang="zh-CN" altLang="en-US" sz="140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8288" algn="l" defTabSz="914400" rtl="0" eaLnBrk="0" fontAlgn="base" latinLnBrk="0" hangingPunct="0">
              <a:lnSpc>
                <a:spcPts val="2100"/>
              </a:lnSpc>
              <a:spcBef>
                <a:spcPct val="0"/>
              </a:spcBef>
              <a:spcAft>
                <a:spcPct val="0"/>
              </a:spcAft>
              <a:buClrTx/>
              <a:buSzTx/>
              <a:buFontTx/>
              <a:buNone/>
              <a:tabLst/>
            </a:pPr>
            <a:r>
              <a:rPr kumimoji="0" lang="zh-CN" altLang="en-US" sz="140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（三）被保险人醉酒或受毒品、管制药物的影响期间；</a:t>
            </a:r>
            <a:endParaRPr kumimoji="0" lang="zh-CN" altLang="en-US" sz="140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8288" algn="l" defTabSz="914400" rtl="0" eaLnBrk="0" fontAlgn="base" latinLnBrk="0" hangingPunct="0">
              <a:lnSpc>
                <a:spcPts val="2100"/>
              </a:lnSpc>
              <a:spcBef>
                <a:spcPct val="0"/>
              </a:spcBef>
              <a:spcAft>
                <a:spcPct val="0"/>
              </a:spcAft>
              <a:buClrTx/>
              <a:buSzTx/>
              <a:buFontTx/>
              <a:buNone/>
              <a:tabLst/>
            </a:pPr>
            <a:r>
              <a:rPr kumimoji="0" lang="zh-CN" altLang="en-US" sz="140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（四）被保险人酒后驾驶、无有效驾驶证驾驶或驾驶无有效行驶证的机动车期间；</a:t>
            </a:r>
            <a:endParaRPr kumimoji="0" lang="zh-CN" altLang="en-US" sz="140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8288" algn="l" defTabSz="914400" rtl="0" eaLnBrk="0" fontAlgn="base" latinLnBrk="0" hangingPunct="0">
              <a:lnSpc>
                <a:spcPts val="2100"/>
              </a:lnSpc>
              <a:spcBef>
                <a:spcPct val="0"/>
              </a:spcBef>
              <a:spcAft>
                <a:spcPct val="0"/>
              </a:spcAft>
              <a:buClrTx/>
              <a:buSzTx/>
              <a:buFontTx/>
              <a:buNone/>
              <a:tabLst/>
            </a:pPr>
            <a:r>
              <a:rPr kumimoji="0" lang="zh-CN" altLang="en-US" sz="140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（五）被保险人从事潜水、跳伞、攀岩运动、探险活动、武术比赛、摔跤比赛、特技表演、赛马、赛车等高风险的活动期间。</a:t>
            </a:r>
            <a:endParaRPr kumimoji="0" lang="zh-CN" altLang="en-US" sz="140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8288" algn="l" defTabSz="914400" rtl="0" eaLnBrk="0" fontAlgn="base" latinLnBrk="0" hangingPunct="0">
              <a:lnSpc>
                <a:spcPts val="2100"/>
              </a:lnSpc>
              <a:spcBef>
                <a:spcPct val="0"/>
              </a:spcBef>
              <a:spcAft>
                <a:spcPct val="0"/>
              </a:spcAft>
              <a:buClrTx/>
              <a:buSzTx/>
              <a:buFontTx/>
              <a:buNone/>
              <a:tabLst/>
            </a:pPr>
            <a:r>
              <a:rPr kumimoji="0" lang="zh-CN" altLang="en-US" sz="140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发生上述情形，被保险人身故的，保险人对该被保险人的保险责任终止，并按日计算退还未满期净保险费。</a:t>
            </a:r>
            <a:endParaRPr kumimoji="0" lang="zh-CN" altLang="en-US" sz="140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3803" y="875701"/>
            <a:ext cx="6279919" cy="641445"/>
          </a:xfrm>
        </p:spPr>
        <p:txBody>
          <a:bodyPr/>
          <a:lstStyle/>
          <a:p>
            <a:r>
              <a:rPr lang="zh-CN" altLang="en-US" sz="2400" dirty="0" smtClean="0"/>
              <a:t>索赔须知：</a:t>
            </a:r>
            <a:endParaRPr lang="zh-CN" altLang="en-US" sz="2400" dirty="0"/>
          </a:p>
        </p:txBody>
      </p:sp>
      <p:sp>
        <p:nvSpPr>
          <p:cNvPr id="31745" name="Rectangle 1"/>
          <p:cNvSpPr>
            <a:spLocks noChangeArrowheads="1"/>
          </p:cNvSpPr>
          <p:nvPr/>
        </p:nvSpPr>
        <p:spPr bwMode="auto">
          <a:xfrm>
            <a:off x="322729" y="1529529"/>
            <a:ext cx="11209469" cy="46705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8288" algn="l" defTabSz="914400" rtl="0" eaLnBrk="1" fontAlgn="base" latinLnBrk="0" hangingPunct="1">
              <a:lnSpc>
                <a:spcPts val="21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  </a:t>
            </a:r>
            <a:r>
              <a:rPr kumimoji="0" lang="zh-CN" altLang="en-US" sz="1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保险金申请人向保险人申请给付保险金时，应提交以下材料。</a:t>
            </a:r>
            <a:r>
              <a:rPr kumimoji="0" lang="zh-CN" altLang="en-US" sz="1400" b="1" i="0" u="none" strike="noStrike" cap="none" normalizeH="0" baseline="0" dirty="0" smtClean="0">
                <a:ln>
                  <a:noFill/>
                </a:ln>
                <a:solidFill>
                  <a:srgbClr val="FF0000"/>
                </a:solidFill>
                <a:effectLst/>
                <a:latin typeface="宋体" pitchFamily="2" charset="-122"/>
                <a:ea typeface="宋体" pitchFamily="2" charset="-122"/>
                <a:cs typeface="Times New Roman" pitchFamily="18" charset="0"/>
              </a:rPr>
              <a:t>保险金申请人未能提供有关材料，导致保险人无法核实该申请的真实性的，</a:t>
            </a:r>
            <a:endParaRPr kumimoji="0" lang="en-US" altLang="zh-CN" sz="1400" b="1" i="0" u="none" strike="noStrike" cap="none" normalizeH="0" baseline="0" dirty="0" smtClean="0">
              <a:ln>
                <a:noFill/>
              </a:ln>
              <a:solidFill>
                <a:srgbClr val="FF0000"/>
              </a:solidFill>
              <a:effectLst/>
              <a:latin typeface="宋体" pitchFamily="2" charset="-122"/>
              <a:ea typeface="宋体" pitchFamily="2" charset="-122"/>
              <a:cs typeface="Times New Roman" pitchFamily="18" charset="0"/>
            </a:endParaRPr>
          </a:p>
          <a:p>
            <a:pPr marL="0" marR="0" lvl="0" indent="268288" algn="l" defTabSz="914400" rtl="0" eaLnBrk="1" fontAlgn="base" latinLnBrk="0" hangingPunct="1">
              <a:lnSpc>
                <a:spcPts val="2100"/>
              </a:lnSpc>
              <a:spcBef>
                <a:spcPct val="0"/>
              </a:spcBef>
              <a:spcAft>
                <a:spcPct val="0"/>
              </a:spcAft>
              <a:buClrTx/>
              <a:buSzTx/>
              <a:buFontTx/>
              <a:buNone/>
              <a:tabLst/>
            </a:pPr>
            <a:r>
              <a:rPr lang="en-US" altLang="zh-CN" sz="1400" b="1" dirty="0" smtClean="0">
                <a:solidFill>
                  <a:srgbClr val="FF0000"/>
                </a:solidFill>
                <a:latin typeface="宋体" pitchFamily="2" charset="-122"/>
                <a:ea typeface="宋体" pitchFamily="2" charset="-122"/>
                <a:cs typeface="Times New Roman" pitchFamily="18" charset="0"/>
              </a:rPr>
              <a:t> </a:t>
            </a:r>
            <a:r>
              <a:rPr kumimoji="0" lang="zh-CN" altLang="en-US" sz="1400" b="1" i="0" u="none" strike="noStrike" cap="none" normalizeH="0" baseline="0" dirty="0" smtClean="0">
                <a:ln>
                  <a:noFill/>
                </a:ln>
                <a:solidFill>
                  <a:srgbClr val="FF0000"/>
                </a:solidFill>
                <a:effectLst/>
                <a:latin typeface="宋体" pitchFamily="2" charset="-122"/>
                <a:ea typeface="宋体" pitchFamily="2" charset="-122"/>
                <a:cs typeface="Times New Roman" pitchFamily="18" charset="0"/>
              </a:rPr>
              <a:t>保险人对无法核实部分不承担给付保险金的责任</a:t>
            </a:r>
            <a:r>
              <a:rPr kumimoji="0" lang="zh-CN" altLang="en-US" sz="1400" b="0" i="0" u="none" strike="noStrike" cap="none" normalizeH="0" baseline="0" dirty="0" smtClean="0">
                <a:ln>
                  <a:noFill/>
                </a:ln>
                <a:solidFill>
                  <a:srgbClr val="FF0000"/>
                </a:solidFill>
                <a:effectLst/>
                <a:latin typeface="宋体" pitchFamily="2" charset="-122"/>
                <a:ea typeface="宋体" pitchFamily="2" charset="-122"/>
                <a:cs typeface="Times New Roman" pitchFamily="18" charset="0"/>
              </a:rPr>
              <a:t>。</a:t>
            </a:r>
            <a:endParaRPr kumimoji="0" lang="zh-CN" altLang="en-US" sz="1400" b="0" i="0" u="none" strike="noStrike" cap="none" normalizeH="0" baseline="0" dirty="0" smtClean="0">
              <a:ln>
                <a:noFill/>
              </a:ln>
              <a:solidFill>
                <a:srgbClr val="FF0000"/>
              </a:solidFill>
              <a:effectLst/>
              <a:latin typeface="Arial" pitchFamily="34" charset="0"/>
              <a:ea typeface="宋体" pitchFamily="2" charset="-122"/>
              <a:cs typeface="宋体" pitchFamily="2" charset="-122"/>
            </a:endParaRPr>
          </a:p>
          <a:p>
            <a:pPr marL="0" marR="0" lvl="0" indent="268288" algn="l" defTabSz="914400" rtl="0" eaLnBrk="0" fontAlgn="base" latinLnBrk="0" hangingPunct="0">
              <a:lnSpc>
                <a:spcPts val="21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（一）被保险人意外身故，保险金申请人应填写保险金给付申请书，并提供下列证明文件和资料给保险人：</a:t>
            </a:r>
            <a:endParaRPr kumimoji="0" lang="zh-CN" altLang="en-US" sz="1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8288" algn="l" defTabSz="914400" rtl="0" eaLnBrk="0" fontAlgn="base" latinLnBrk="0" hangingPunct="0">
              <a:lnSpc>
                <a:spcPts val="21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1.</a:t>
            </a:r>
            <a:r>
              <a:rPr kumimoji="0" lang="zh-CN" altLang="en-US" sz="1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保险金给付申请书；</a:t>
            </a:r>
            <a:endParaRPr kumimoji="0" lang="zh-CN" altLang="en-US" sz="1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8288" algn="l" defTabSz="914400" rtl="0" eaLnBrk="0" fontAlgn="base" latinLnBrk="0" hangingPunct="0">
              <a:lnSpc>
                <a:spcPts val="21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2.</a:t>
            </a:r>
            <a:r>
              <a:rPr kumimoji="0" lang="zh-CN" altLang="en-US" sz="1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保险单原件；</a:t>
            </a:r>
            <a:endParaRPr kumimoji="0" lang="zh-CN" altLang="en-US" sz="1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8288" algn="l" defTabSz="914400" rtl="0" eaLnBrk="0" fontAlgn="base" latinLnBrk="0" hangingPunct="0">
              <a:lnSpc>
                <a:spcPts val="21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3.</a:t>
            </a:r>
            <a:r>
              <a:rPr kumimoji="0" lang="zh-CN" altLang="en-US" sz="1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保险金申请人的身份证明；</a:t>
            </a:r>
            <a:endParaRPr kumimoji="0" lang="zh-CN" altLang="en-US" sz="1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8288" algn="l" defTabSz="914400" rtl="0" eaLnBrk="0" fontAlgn="base" latinLnBrk="0" hangingPunct="0">
              <a:lnSpc>
                <a:spcPts val="21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4.</a:t>
            </a:r>
            <a:r>
              <a:rPr kumimoji="0" lang="zh-CN" altLang="en-US" sz="1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公安部门出具的被保险人户籍注销证明、二级以上（含二级）或保险人认可的医疗机构出具的被保险人身故证明书。若被保险人为宣告</a:t>
            </a:r>
            <a:endParaRPr kumimoji="0" lang="en-US" altLang="zh-CN" sz="1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endParaRPr>
          </a:p>
          <a:p>
            <a:pPr marL="0" marR="0" lvl="0" indent="268288" algn="l" defTabSz="914400" rtl="0" eaLnBrk="0" fontAlgn="base" latinLnBrk="0" hangingPunct="0">
              <a:lnSpc>
                <a:spcPts val="21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死亡，保险金申请人应提供人民法院出具的宣告死亡证明文件；</a:t>
            </a:r>
            <a:endParaRPr kumimoji="0" lang="zh-CN" altLang="en-US" sz="1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8288" algn="l" defTabSz="914400" rtl="0" eaLnBrk="0" fontAlgn="base" latinLnBrk="0" hangingPunct="0">
              <a:lnSpc>
                <a:spcPts val="21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5.</a:t>
            </a:r>
            <a:r>
              <a:rPr kumimoji="0" lang="zh-CN" altLang="en-US" sz="1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若保险金申请人委托他人申请的，还应提供授权委托书原件、委托人和受托人的身份证明等相关证明文件；</a:t>
            </a:r>
            <a:endParaRPr kumimoji="0" lang="zh-CN" altLang="en-US" sz="1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8288" algn="l" defTabSz="914400" rtl="0" eaLnBrk="0" fontAlgn="base" latinLnBrk="0" hangingPunct="0">
              <a:lnSpc>
                <a:spcPts val="21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6.</a:t>
            </a:r>
            <a:r>
              <a:rPr kumimoji="0" lang="zh-CN" altLang="en-US" sz="1400" b="0" i="0" u="none" strike="noStrike" cap="none" normalizeH="0" baseline="0" dirty="0" smtClean="0">
                <a:ln>
                  <a:noFill/>
                </a:ln>
                <a:solidFill>
                  <a:srgbClr val="000000"/>
                </a:solidFill>
                <a:effectLst/>
                <a:latin typeface="宋体" pitchFamily="2" charset="-122"/>
                <a:ea typeface="宋体" pitchFamily="2" charset="-122"/>
                <a:cs typeface="Times New Roman" pitchFamily="18" charset="0"/>
              </a:rPr>
              <a:t>保险金申请人所能提供的其他与</a:t>
            </a:r>
            <a:r>
              <a:rPr kumimoji="0" lang="zh-CN" altLang="en-US" sz="1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确</a:t>
            </a:r>
            <a:r>
              <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cs typeface="仿宋_GB2312"/>
              </a:rPr>
              <a:t>认本项申请的性质、原因、结果有关的证明和资料</a:t>
            </a:r>
            <a:r>
              <a:rPr kumimoji="0" lang="zh-CN" altLang="en-US" sz="1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a:t>
            </a:r>
            <a:endParaRPr kumimoji="0" lang="zh-CN" altLang="en-US" sz="1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8288" algn="l" defTabSz="914400" rtl="0" eaLnBrk="0" fontAlgn="base" latinLnBrk="0" hangingPunct="0">
              <a:lnSpc>
                <a:spcPts val="21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（二）被保险人意外伤残的，保险金申请人应填写保险金给付申请书，并提供下列证明文件和资料给保险人：</a:t>
            </a:r>
            <a:endParaRPr kumimoji="0" lang="zh-CN" altLang="en-US" sz="1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8288" algn="l" defTabSz="914400" rtl="0" eaLnBrk="0" fontAlgn="base" latinLnBrk="0" hangingPunct="0">
              <a:lnSpc>
                <a:spcPts val="21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1.</a:t>
            </a:r>
            <a:r>
              <a:rPr kumimoji="0" lang="zh-CN" altLang="en-US" sz="1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保险金给付申请书；</a:t>
            </a:r>
            <a:endParaRPr kumimoji="0" lang="zh-CN" altLang="en-US" sz="1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8288" algn="l" defTabSz="914400" rtl="0" eaLnBrk="0" fontAlgn="base" latinLnBrk="0" hangingPunct="0">
              <a:lnSpc>
                <a:spcPts val="21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2.</a:t>
            </a:r>
            <a:r>
              <a:rPr kumimoji="0" lang="zh-CN" altLang="en-US" sz="1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保险单原件；</a:t>
            </a:r>
            <a:endParaRPr kumimoji="0" lang="zh-CN" altLang="en-US" sz="1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8288" algn="l" defTabSz="914400" rtl="0" eaLnBrk="0" fontAlgn="base" latinLnBrk="0" hangingPunct="0">
              <a:lnSpc>
                <a:spcPts val="21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3.</a:t>
            </a:r>
            <a:r>
              <a:rPr kumimoji="0" lang="zh-CN" altLang="en-US" sz="1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被保险人身份证明；</a:t>
            </a:r>
            <a:endParaRPr kumimoji="0" lang="zh-CN" altLang="en-US" sz="1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8288" algn="l" defTabSz="914400" rtl="0" eaLnBrk="0" fontAlgn="base" latinLnBrk="0" hangingPunct="0">
              <a:lnSpc>
                <a:spcPts val="21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4.</a:t>
            </a:r>
            <a:r>
              <a:rPr kumimoji="0" lang="zh-CN" altLang="en-US" sz="1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二级以上（含二级）或保险人认可的医疗机构或司法鉴定机构出具的伤残鉴定诊断书；</a:t>
            </a:r>
            <a:endParaRPr kumimoji="0" lang="zh-CN" altLang="en-US" sz="1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8288" algn="l" defTabSz="914400" rtl="0" eaLnBrk="0" fontAlgn="base" latinLnBrk="0" hangingPunct="0">
              <a:lnSpc>
                <a:spcPts val="21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5.</a:t>
            </a:r>
            <a:r>
              <a:rPr kumimoji="0" lang="zh-CN" altLang="en-US" sz="1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若保险金申请人委托他人申请的，还应提供授权委托书原件、委托人和受托人的身份证明等相关证明文件；</a:t>
            </a:r>
            <a:endParaRPr kumimoji="0" lang="zh-CN" altLang="en-US" sz="1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8288" algn="l" defTabSz="914400" rtl="0" eaLnBrk="0" fontAlgn="base" latinLnBrk="0" hangingPunct="0">
              <a:lnSpc>
                <a:spcPts val="21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6.</a:t>
            </a:r>
            <a:r>
              <a:rPr kumimoji="0" lang="zh-CN" altLang="en-US" sz="1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保险金申请人所能提供的其他与确</a:t>
            </a:r>
            <a:r>
              <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cs typeface="仿宋_GB2312"/>
              </a:rPr>
              <a:t>认本项申请的性质、原因、伤残程度有关的证明和资料</a:t>
            </a:r>
            <a:r>
              <a:rPr kumimoji="0" lang="zh-CN" altLang="en-US" sz="1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a:t>
            </a:r>
            <a:endParaRPr kumimoji="0" lang="zh-CN" altLang="en-US" sz="1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cstate="print">
            <a:extLst>
              <a:ext uri="{28A0092B-C50C-407E-A947-70E740481C1C}">
                <a14:useLocalDpi xmlns="" xmlns:a14="http://schemas.microsoft.com/office/drawing/2010/main" val="0"/>
              </a:ext>
            </a:extLst>
          </a:blip>
          <a:srcRect r="63553" b="7205"/>
          <a:stretch/>
        </p:blipFill>
        <p:spPr>
          <a:xfrm>
            <a:off x="6888480" y="1329114"/>
            <a:ext cx="5303520" cy="5528886"/>
          </a:xfrm>
          <a:prstGeom prst="rect">
            <a:avLst/>
          </a:prstGeom>
        </p:spPr>
      </p:pic>
      <p:sp>
        <p:nvSpPr>
          <p:cNvPr id="6" name="矩形 5"/>
          <p:cNvSpPr/>
          <p:nvPr/>
        </p:nvSpPr>
        <p:spPr>
          <a:xfrm>
            <a:off x="1797506" y="2887637"/>
            <a:ext cx="1831699" cy="150843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preferRelativeResize="0">
            <a:picLocks/>
          </p:cNvPicPr>
          <p:nvPr/>
        </p:nvPicPr>
        <p:blipFill rotWithShape="1">
          <a:blip r:embed="rId3" cstate="print">
            <a:extLst>
              <a:ext uri="{28A0092B-C50C-407E-A947-70E740481C1C}">
                <a14:useLocalDpi xmlns="" xmlns:a14="http://schemas.microsoft.com/office/drawing/2010/main" val="0"/>
              </a:ext>
            </a:extLst>
          </a:blip>
          <a:srcRect l="7094" r="13406"/>
          <a:stretch/>
        </p:blipFill>
        <p:spPr bwMode="auto">
          <a:xfrm>
            <a:off x="483102" y="2887636"/>
            <a:ext cx="1314404" cy="15084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3629204" y="2949666"/>
            <a:ext cx="4976913" cy="1356637"/>
          </a:xfrm>
        </p:spPr>
        <p:txBody>
          <a:bodyPr/>
          <a:lstStyle/>
          <a:p>
            <a:pPr algn="ctr"/>
            <a:r>
              <a:rPr lang="zh-CN" altLang="en-US" sz="4000" dirty="0" smtClean="0"/>
              <a:t>特种车综合商业保险</a:t>
            </a:r>
          </a:p>
        </p:txBody>
      </p:sp>
      <p:sp>
        <p:nvSpPr>
          <p:cNvPr id="4" name="文本框 3"/>
          <p:cNvSpPr txBox="1"/>
          <p:nvPr/>
        </p:nvSpPr>
        <p:spPr>
          <a:xfrm>
            <a:off x="661120" y="2841632"/>
            <a:ext cx="1096065" cy="1600438"/>
          </a:xfrm>
          <a:prstGeom prst="rect">
            <a:avLst/>
          </a:prstGeom>
          <a:noFill/>
        </p:spPr>
        <p:txBody>
          <a:bodyPr wrap="square" rtlCol="0">
            <a:spAutoFit/>
          </a:bodyPr>
          <a:lstStyle/>
          <a:p>
            <a:r>
              <a:rPr lang="en-US" altLang="zh-CN" sz="9800" dirty="0" smtClean="0">
                <a:solidFill>
                  <a:schemeClr val="bg1"/>
                </a:solidFill>
                <a:latin typeface="Broadway" panose="04040905080B02020502" pitchFamily="82" charset="0"/>
              </a:rPr>
              <a:t>2</a:t>
            </a:r>
            <a:endParaRPr lang="zh-CN" altLang="en-US" sz="9800" dirty="0">
              <a:solidFill>
                <a:schemeClr val="bg1"/>
              </a:solidFill>
              <a:latin typeface="Broadway" panose="04040905080B02020502" pitchFamily="82" charset="0"/>
            </a:endParaRPr>
          </a:p>
        </p:txBody>
      </p:sp>
      <p:pic>
        <p:nvPicPr>
          <p:cNvPr id="5" name="图片 4"/>
          <p:cNvPicPr>
            <a:picLocks noChangeAspect="1"/>
          </p:cNvPicPr>
          <p:nvPr/>
        </p:nvPicPr>
        <p:blipFill>
          <a:blip r:embed="rId4" cstate="print"/>
          <a:stretch>
            <a:fillRect/>
          </a:stretch>
        </p:blipFill>
        <p:spPr>
          <a:xfrm>
            <a:off x="2206028" y="3223858"/>
            <a:ext cx="944517" cy="873679"/>
          </a:xfrm>
          <a:prstGeom prst="rect">
            <a:avLst/>
          </a:prstGeom>
        </p:spPr>
      </p:pic>
      <p:sp>
        <p:nvSpPr>
          <p:cNvPr id="10" name="矩形 9"/>
          <p:cNvSpPr/>
          <p:nvPr/>
        </p:nvSpPr>
        <p:spPr>
          <a:xfrm>
            <a:off x="3629205" y="4317287"/>
            <a:ext cx="4067420" cy="78780"/>
          </a:xfrm>
          <a:prstGeom prst="rect">
            <a:avLst/>
          </a:prstGeom>
          <a:solidFill>
            <a:srgbClr val="019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p:cNvSpPr txBox="1">
            <a:spLocks/>
          </p:cNvSpPr>
          <p:nvPr/>
        </p:nvSpPr>
        <p:spPr>
          <a:xfrm>
            <a:off x="0" y="864476"/>
            <a:ext cx="4067420" cy="1356637"/>
          </a:xfrm>
          <a:prstGeom prst="rect">
            <a:avLst/>
          </a:prstGeom>
          <a:noFill/>
          <a:ln>
            <a:noFill/>
          </a:ln>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4000" b="1" i="0" u="none" strike="noStrike" kern="1200" cap="none" spc="0" normalizeH="0" baseline="0" noProof="0" dirty="0" smtClean="0">
                <a:ln>
                  <a:noFill/>
                </a:ln>
                <a:solidFill>
                  <a:srgbClr val="019364"/>
                </a:solidFill>
                <a:effectLst/>
                <a:uLnTx/>
                <a:uFillTx/>
                <a:latin typeface="微软雅黑" panose="020B0503020204020204" pitchFamily="34" charset="-122"/>
                <a:ea typeface="微软雅黑" panose="020B0503020204020204" pitchFamily="34" charset="-122"/>
                <a:cs typeface="+mj-cs"/>
              </a:rPr>
              <a:t>产品介绍</a:t>
            </a:r>
          </a:p>
        </p:txBody>
      </p:sp>
    </p:spTree>
    <p:extLst>
      <p:ext uri="{BB962C8B-B14F-4D97-AF65-F5344CB8AC3E}">
        <p14:creationId xmlns="" xmlns:p14="http://schemas.microsoft.com/office/powerpoint/2010/main" val="3681914132"/>
      </p:ext>
    </p:extLst>
  </p:cSld>
  <p:clrMapOvr>
    <a:masterClrMapping/>
  </p:clrMapOvr>
  <p:transition spd="slow">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9108" y="2532381"/>
            <a:ext cx="6279919" cy="641445"/>
          </a:xfrm>
        </p:spPr>
        <p:txBody>
          <a:bodyPr/>
          <a:lstStyle/>
          <a:p>
            <a:r>
              <a:rPr lang="zh-CN" altLang="en-US" sz="2400" dirty="0" smtClean="0"/>
              <a:t>保险责任：</a:t>
            </a:r>
            <a:endParaRPr lang="zh-CN" altLang="en-US" sz="2400" dirty="0"/>
          </a:p>
        </p:txBody>
      </p:sp>
      <p:sp>
        <p:nvSpPr>
          <p:cNvPr id="32769" name="Rectangle 1"/>
          <p:cNvSpPr>
            <a:spLocks noChangeArrowheads="1"/>
          </p:cNvSpPr>
          <p:nvPr/>
        </p:nvSpPr>
        <p:spPr bwMode="auto">
          <a:xfrm>
            <a:off x="508428" y="1149566"/>
            <a:ext cx="11023770" cy="12909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ts val="2400"/>
              </a:lnSpc>
              <a:spcBef>
                <a:spcPct val="0"/>
              </a:spcBef>
              <a:spcAft>
                <a:spcPct val="0"/>
              </a:spcAft>
              <a:buClrTx/>
              <a:buSzTx/>
              <a:buFontTx/>
              <a:buNone/>
              <a:tabLst/>
            </a:pPr>
            <a:r>
              <a:rPr kumimoji="0" lang="zh-CN" sz="1600" b="1" i="0" u="none" strike="noStrike" cap="none" normalizeH="0" baseline="0" dirty="0" smtClean="0">
                <a:ln>
                  <a:noFill/>
                </a:ln>
                <a:solidFill>
                  <a:srgbClr val="000000"/>
                </a:solidFill>
                <a:effectLst/>
                <a:latin typeface="Calibri" pitchFamily="34" charset="0"/>
                <a:ea typeface="宋体" pitchFamily="2" charset="-122"/>
                <a:cs typeface="宋体" pitchFamily="2" charset="-122"/>
              </a:rPr>
              <a:t>本保险合同中的特种车是指在中华人民共和国境内（不含港、澳、台地区）行驶，用于清障、清扫、起重、装卸、升降、搅拌、挖掘、推土、压路等的各种轮式或履带式专用机动车，或车内装有固定专用仪器设备，从事专业工作的监测、消防、清洁、医疗、电视转播、雷达、</a:t>
            </a:r>
            <a:r>
              <a:rPr kumimoji="0" lang="en-US" altLang="zh-CN" sz="1600" b="1" i="0" u="none" strike="noStrike" cap="none" normalizeH="0" baseline="0" dirty="0" smtClean="0">
                <a:ln>
                  <a:noFill/>
                </a:ln>
                <a:solidFill>
                  <a:srgbClr val="000000"/>
                </a:solidFill>
                <a:effectLst/>
                <a:latin typeface="Calibri" pitchFamily="34" charset="0"/>
                <a:ea typeface="宋体" pitchFamily="2" charset="-122"/>
                <a:cs typeface="宋体" pitchFamily="2" charset="-122"/>
              </a:rPr>
              <a:t>x</a:t>
            </a:r>
            <a:r>
              <a:rPr kumimoji="0" lang="zh-CN" altLang="en-US" sz="1600" b="1" i="0" u="none" strike="noStrike" cap="none" normalizeH="0" baseline="0" dirty="0" smtClean="0">
                <a:ln>
                  <a:noFill/>
                </a:ln>
                <a:solidFill>
                  <a:srgbClr val="000000"/>
                </a:solidFill>
                <a:effectLst/>
                <a:latin typeface="Calibri" pitchFamily="34" charset="0"/>
                <a:ea typeface="宋体" pitchFamily="2" charset="-122"/>
                <a:cs typeface="宋体" pitchFamily="2" charset="-122"/>
              </a:rPr>
              <a:t>光检查等机动车，或油罐车、汽罐车、液罐车、冷藏车、集装箱拖头以及约定的其他机动车。</a:t>
            </a:r>
            <a:endParaRPr kumimoji="0" lang="zh-CN" altLang="en-US" sz="16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2770" name="Rectangle 2"/>
          <p:cNvSpPr>
            <a:spLocks noChangeArrowheads="1"/>
          </p:cNvSpPr>
          <p:nvPr/>
        </p:nvSpPr>
        <p:spPr bwMode="auto">
          <a:xfrm>
            <a:off x="1893348" y="2752559"/>
            <a:ext cx="9778700" cy="25160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ts val="2100"/>
              </a:lnSpc>
              <a:spcBef>
                <a:spcPct val="0"/>
              </a:spcBef>
              <a:spcAft>
                <a:spcPct val="0"/>
              </a:spcAft>
              <a:buClrTx/>
              <a:buSzTx/>
              <a:buFontTx/>
              <a:buNone/>
              <a:tabLst/>
            </a:pPr>
            <a:r>
              <a:rPr kumimoji="0" lang="zh-CN" sz="1400" b="0" i="0" u="none" strike="noStrike" cap="none" normalizeH="0" baseline="0" dirty="0" smtClean="0">
                <a:ln>
                  <a:noFill/>
                </a:ln>
                <a:solidFill>
                  <a:srgbClr val="000000"/>
                </a:solidFill>
                <a:effectLst/>
                <a:latin typeface="Calibri" pitchFamily="34" charset="0"/>
                <a:ea typeface="宋体" pitchFamily="2" charset="-122"/>
                <a:cs typeface="宋体" pitchFamily="2" charset="-122"/>
              </a:rPr>
              <a:t>保险期间内，被保险人或其允许的驾驶人或操作人员在使用被保险机动车过程中，因下列原因造成被保险机动车的直接</a:t>
            </a:r>
            <a:endParaRPr kumimoji="0" lang="en-US" altLang="zh-CN" sz="1400" b="0" i="0" u="none" strike="noStrike" cap="none" normalizeH="0" baseline="0" dirty="0" smtClean="0">
              <a:ln>
                <a:noFill/>
              </a:ln>
              <a:solidFill>
                <a:srgbClr val="000000"/>
              </a:solidFill>
              <a:effectLst/>
              <a:latin typeface="Calibri" pitchFamily="34" charset="0"/>
              <a:ea typeface="宋体" pitchFamily="2" charset="-122"/>
              <a:cs typeface="宋体" pitchFamily="2" charset="-122"/>
            </a:endParaRPr>
          </a:p>
          <a:p>
            <a:pPr marL="0" marR="0" lvl="0" indent="266700" algn="l" defTabSz="914400" rtl="0" eaLnBrk="1" fontAlgn="base" latinLnBrk="0" hangingPunct="1">
              <a:lnSpc>
                <a:spcPts val="2100"/>
              </a:lnSpc>
              <a:spcBef>
                <a:spcPct val="0"/>
              </a:spcBef>
              <a:spcAft>
                <a:spcPct val="0"/>
              </a:spcAft>
              <a:buClrTx/>
              <a:buSzTx/>
              <a:buFontTx/>
              <a:buNone/>
              <a:tabLst/>
            </a:pPr>
            <a:r>
              <a:rPr kumimoji="0" lang="zh-CN" sz="1400" b="0" i="0" u="none" strike="noStrike" cap="none" normalizeH="0" baseline="0" dirty="0" smtClean="0">
                <a:ln>
                  <a:noFill/>
                </a:ln>
                <a:solidFill>
                  <a:srgbClr val="000000"/>
                </a:solidFill>
                <a:effectLst/>
                <a:latin typeface="Calibri" pitchFamily="34" charset="0"/>
                <a:ea typeface="宋体" pitchFamily="2" charset="-122"/>
                <a:cs typeface="宋体" pitchFamily="2" charset="-122"/>
              </a:rPr>
              <a:t>损失</a:t>
            </a:r>
            <a:r>
              <a:rPr kumimoji="0" lang="zh-CN" sz="14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a:t>
            </a:r>
            <a:r>
              <a:rPr kumimoji="0" lang="zh-CN" sz="1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且不属于免除保险人责任的范围</a:t>
            </a:r>
            <a:r>
              <a:rPr kumimoji="0" lang="zh-CN" sz="1400" b="0" i="0" u="none" strike="noStrike" cap="none" normalizeH="0" baseline="0" dirty="0" smtClean="0">
                <a:ln>
                  <a:noFill/>
                </a:ln>
                <a:solidFill>
                  <a:srgbClr val="000000"/>
                </a:solidFill>
                <a:effectLst/>
                <a:latin typeface="Calibri" pitchFamily="34" charset="0"/>
                <a:ea typeface="宋体" pitchFamily="2" charset="-122"/>
                <a:cs typeface="宋体" pitchFamily="2" charset="-122"/>
              </a:rPr>
              <a:t>，保险人依照本保险合同的约定负责赔偿： </a:t>
            </a:r>
            <a:endParaRPr kumimoji="0" lang="zh-CN" sz="1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6700" algn="l" defTabSz="914400" rtl="0" eaLnBrk="0" fontAlgn="base" latinLnBrk="0" hangingPunct="0">
              <a:lnSpc>
                <a:spcPts val="2100"/>
              </a:lnSpc>
              <a:spcBef>
                <a:spcPct val="0"/>
              </a:spcBef>
              <a:spcAft>
                <a:spcPct val="0"/>
              </a:spcAft>
              <a:buClrTx/>
              <a:buSzTx/>
              <a:buFontTx/>
              <a:buNone/>
              <a:tabLst/>
            </a:pPr>
            <a:r>
              <a:rPr kumimoji="0" lang="zh-CN" sz="1400" b="0" i="0" u="none" strike="noStrike" cap="none" normalizeH="0" baseline="0" dirty="0" smtClean="0">
                <a:ln>
                  <a:noFill/>
                </a:ln>
                <a:solidFill>
                  <a:srgbClr val="000000"/>
                </a:solidFill>
                <a:effectLst/>
                <a:latin typeface="Calibri" pitchFamily="34" charset="0"/>
                <a:ea typeface="宋体" pitchFamily="2" charset="-122"/>
                <a:cs typeface="宋体" pitchFamily="2" charset="-122"/>
              </a:rPr>
              <a:t>（一） 碰撞、倾覆、坠落； </a:t>
            </a:r>
            <a:endParaRPr kumimoji="0" lang="zh-CN" sz="1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6700" algn="l" defTabSz="914400" rtl="0" eaLnBrk="0" fontAlgn="base" latinLnBrk="0" hangingPunct="0">
              <a:lnSpc>
                <a:spcPts val="2100"/>
              </a:lnSpc>
              <a:spcBef>
                <a:spcPct val="0"/>
              </a:spcBef>
              <a:spcAft>
                <a:spcPct val="0"/>
              </a:spcAft>
              <a:buClrTx/>
              <a:buSzTx/>
              <a:buFontTx/>
              <a:buNone/>
              <a:tabLst/>
            </a:pPr>
            <a:r>
              <a:rPr kumimoji="0" lang="zh-CN" sz="1400" b="0" i="0" u="none" strike="noStrike" cap="none" normalizeH="0" baseline="0" dirty="0" smtClean="0">
                <a:ln>
                  <a:noFill/>
                </a:ln>
                <a:solidFill>
                  <a:srgbClr val="000000"/>
                </a:solidFill>
                <a:effectLst/>
                <a:latin typeface="Calibri" pitchFamily="34" charset="0"/>
                <a:ea typeface="宋体" pitchFamily="2" charset="-122"/>
                <a:cs typeface="宋体" pitchFamily="2" charset="-122"/>
              </a:rPr>
              <a:t>（二） 火灾、爆炸； </a:t>
            </a:r>
            <a:endParaRPr kumimoji="0" lang="zh-CN" sz="1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6700" algn="l" defTabSz="914400" rtl="0" eaLnBrk="0" fontAlgn="base" latinLnBrk="0" hangingPunct="0">
              <a:lnSpc>
                <a:spcPts val="2100"/>
              </a:lnSpc>
              <a:spcBef>
                <a:spcPct val="0"/>
              </a:spcBef>
              <a:spcAft>
                <a:spcPct val="0"/>
              </a:spcAft>
              <a:buClrTx/>
              <a:buSzTx/>
              <a:buFontTx/>
              <a:buNone/>
              <a:tabLst/>
            </a:pPr>
            <a:r>
              <a:rPr kumimoji="0" lang="zh-CN" sz="1400" b="0" i="0" u="none" strike="noStrike" cap="none" normalizeH="0" baseline="0" dirty="0" smtClean="0">
                <a:ln>
                  <a:noFill/>
                </a:ln>
                <a:solidFill>
                  <a:srgbClr val="000000"/>
                </a:solidFill>
                <a:effectLst/>
                <a:latin typeface="Calibri" pitchFamily="34" charset="0"/>
                <a:ea typeface="宋体" pitchFamily="2" charset="-122"/>
                <a:cs typeface="宋体" pitchFamily="2" charset="-122"/>
              </a:rPr>
              <a:t>（三） 外界物体坠落、倒塌； </a:t>
            </a:r>
            <a:endParaRPr kumimoji="0" lang="zh-CN" sz="1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6700" algn="l" defTabSz="914400" rtl="0" eaLnBrk="0" fontAlgn="base" latinLnBrk="0" hangingPunct="0">
              <a:lnSpc>
                <a:spcPts val="2100"/>
              </a:lnSpc>
              <a:spcBef>
                <a:spcPct val="0"/>
              </a:spcBef>
              <a:spcAft>
                <a:spcPct val="0"/>
              </a:spcAft>
              <a:buClrTx/>
              <a:buSzTx/>
              <a:buFontTx/>
              <a:buNone/>
              <a:tabLst/>
            </a:pPr>
            <a:r>
              <a:rPr kumimoji="0" lang="zh-CN" sz="1400" b="0" i="0" u="none" strike="noStrike" cap="none" normalizeH="0" baseline="0" dirty="0" smtClean="0">
                <a:ln>
                  <a:noFill/>
                </a:ln>
                <a:solidFill>
                  <a:srgbClr val="000000"/>
                </a:solidFill>
                <a:effectLst/>
                <a:latin typeface="Calibri" pitchFamily="34" charset="0"/>
                <a:ea typeface="宋体" pitchFamily="2" charset="-122"/>
                <a:cs typeface="宋体" pitchFamily="2" charset="-122"/>
              </a:rPr>
              <a:t>（四） 雷击、暴风、暴雨、洪水、龙卷风、冰雹、台风、热带风暴； </a:t>
            </a:r>
            <a:endParaRPr kumimoji="0" lang="zh-CN" sz="1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6700" algn="l" defTabSz="914400" rtl="0" eaLnBrk="0" fontAlgn="base" latinLnBrk="0" hangingPunct="0">
              <a:lnSpc>
                <a:spcPts val="2100"/>
              </a:lnSpc>
              <a:spcBef>
                <a:spcPct val="0"/>
              </a:spcBef>
              <a:spcAft>
                <a:spcPct val="0"/>
              </a:spcAft>
              <a:buClrTx/>
              <a:buSzTx/>
              <a:buFontTx/>
              <a:buNone/>
              <a:tabLst/>
            </a:pPr>
            <a:r>
              <a:rPr kumimoji="0" lang="zh-CN" sz="1400" b="0" i="0" u="none" strike="noStrike" cap="none" normalizeH="0" baseline="0" dirty="0" smtClean="0">
                <a:ln>
                  <a:noFill/>
                </a:ln>
                <a:solidFill>
                  <a:srgbClr val="000000"/>
                </a:solidFill>
                <a:effectLst/>
                <a:latin typeface="Calibri" pitchFamily="34" charset="0"/>
                <a:ea typeface="宋体" pitchFamily="2" charset="-122"/>
                <a:cs typeface="宋体" pitchFamily="2" charset="-122"/>
              </a:rPr>
              <a:t>（五） 地陷、崖崩、滑坡、泥石流、雪崩、冰陷、暴雪、冰凌、沙尘暴； </a:t>
            </a:r>
            <a:endParaRPr kumimoji="0" lang="zh-CN" sz="1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6700" algn="l" defTabSz="914400" rtl="0" eaLnBrk="0" fontAlgn="base" latinLnBrk="0" hangingPunct="0">
              <a:lnSpc>
                <a:spcPts val="2100"/>
              </a:lnSpc>
              <a:spcBef>
                <a:spcPct val="0"/>
              </a:spcBef>
              <a:spcAft>
                <a:spcPct val="0"/>
              </a:spcAft>
              <a:buClrTx/>
              <a:buSzTx/>
              <a:buFontTx/>
              <a:buNone/>
              <a:tabLst/>
            </a:pPr>
            <a:r>
              <a:rPr kumimoji="0" lang="zh-CN" sz="1400" b="0" i="0" u="none" strike="noStrike" cap="none" normalizeH="0" baseline="0" dirty="0" smtClean="0">
                <a:ln>
                  <a:noFill/>
                </a:ln>
                <a:solidFill>
                  <a:srgbClr val="000000"/>
                </a:solidFill>
                <a:effectLst/>
                <a:latin typeface="Calibri" pitchFamily="34" charset="0"/>
                <a:ea typeface="宋体" pitchFamily="2" charset="-122"/>
                <a:cs typeface="宋体" pitchFamily="2" charset="-122"/>
              </a:rPr>
              <a:t>（六） 受到被保险机动车所载货物、车上人员意外撞击； </a:t>
            </a:r>
            <a:endParaRPr kumimoji="0" lang="zh-CN" sz="1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6700" algn="l" defTabSz="914400" rtl="0" eaLnBrk="0" fontAlgn="base" latinLnBrk="0" hangingPunct="0">
              <a:lnSpc>
                <a:spcPts val="2100"/>
              </a:lnSpc>
              <a:spcBef>
                <a:spcPct val="0"/>
              </a:spcBef>
              <a:spcAft>
                <a:spcPct val="0"/>
              </a:spcAft>
              <a:buClrTx/>
              <a:buSzTx/>
              <a:buFontTx/>
              <a:buNone/>
              <a:tabLst/>
            </a:pPr>
            <a:r>
              <a:rPr kumimoji="0" lang="zh-CN" sz="1400" b="0" i="0" u="none" strike="noStrike" cap="none" normalizeH="0" baseline="0" dirty="0" smtClean="0">
                <a:ln>
                  <a:noFill/>
                </a:ln>
                <a:solidFill>
                  <a:srgbClr val="000000"/>
                </a:solidFill>
                <a:effectLst/>
                <a:latin typeface="Calibri" pitchFamily="34" charset="0"/>
                <a:ea typeface="宋体" pitchFamily="2" charset="-122"/>
                <a:cs typeface="宋体" pitchFamily="2" charset="-122"/>
              </a:rPr>
              <a:t>（七）载运被保险机动车的渡船遭受自然灾害（只限于驾驶人或操作人员随船的情形）。</a:t>
            </a:r>
            <a:endParaRPr kumimoji="0" lang="zh-CN" sz="1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9258" y="1080097"/>
            <a:ext cx="6279919" cy="641445"/>
          </a:xfrm>
        </p:spPr>
        <p:txBody>
          <a:bodyPr/>
          <a:lstStyle/>
          <a:p>
            <a:r>
              <a:rPr lang="zh-CN" altLang="en-US" sz="2400" dirty="0" smtClean="0"/>
              <a:t>索赔须知：</a:t>
            </a:r>
            <a:endParaRPr lang="zh-CN" altLang="en-US" sz="2400" dirty="0"/>
          </a:p>
        </p:txBody>
      </p:sp>
      <p:sp>
        <p:nvSpPr>
          <p:cNvPr id="1025" name="Rectangle 1"/>
          <p:cNvSpPr>
            <a:spLocks noChangeArrowheads="1"/>
          </p:cNvSpPr>
          <p:nvPr/>
        </p:nvSpPr>
        <p:spPr bwMode="auto">
          <a:xfrm>
            <a:off x="1775012" y="1393383"/>
            <a:ext cx="9434457" cy="3257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ts val="25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Calibri" pitchFamily="34" charset="0"/>
                <a:ea typeface="宋体" pitchFamily="2" charset="-122"/>
                <a:cs typeface="宋体" pitchFamily="2" charset="-122"/>
              </a:rPr>
              <a:t>1</a:t>
            </a:r>
            <a:r>
              <a:rPr kumimoji="0" lang="zh-CN" altLang="en-US" sz="1400" b="0" i="0" u="none" strike="noStrike" cap="none" normalizeH="0" baseline="0" dirty="0" smtClean="0">
                <a:ln>
                  <a:noFill/>
                </a:ln>
                <a:solidFill>
                  <a:srgbClr val="000000"/>
                </a:solidFill>
                <a:effectLst/>
                <a:latin typeface="Calibri" pitchFamily="34" charset="0"/>
                <a:ea typeface="宋体" pitchFamily="2" charset="-122"/>
                <a:cs typeface="宋体" pitchFamily="2" charset="-122"/>
              </a:rPr>
              <a:t>、发生</a:t>
            </a:r>
            <a:r>
              <a:rPr kumimoji="0" lang="zh-CN" sz="1400" b="0" i="0" u="none" strike="noStrike" cap="none" normalizeH="0" baseline="0" dirty="0" smtClean="0">
                <a:ln>
                  <a:noFill/>
                </a:ln>
                <a:solidFill>
                  <a:srgbClr val="000000"/>
                </a:solidFill>
                <a:effectLst/>
                <a:latin typeface="Calibri" pitchFamily="34" charset="0"/>
                <a:ea typeface="宋体" pitchFamily="2" charset="-122"/>
                <a:cs typeface="宋体" pitchFamily="2" charset="-122"/>
              </a:rPr>
              <a:t>保险事故</a:t>
            </a:r>
            <a:r>
              <a:rPr kumimoji="0" lang="zh-CN" altLang="en-US" sz="1400" b="0" i="0" u="none" strike="noStrike" cap="none" normalizeH="0" baseline="0" dirty="0" smtClean="0">
                <a:ln>
                  <a:noFill/>
                </a:ln>
                <a:solidFill>
                  <a:srgbClr val="000000"/>
                </a:solidFill>
                <a:effectLst/>
                <a:latin typeface="Calibri" pitchFamily="34" charset="0"/>
                <a:ea typeface="宋体" pitchFamily="2" charset="-122"/>
                <a:cs typeface="宋体" pitchFamily="2" charset="-122"/>
              </a:rPr>
              <a:t>，</a:t>
            </a:r>
            <a:r>
              <a:rPr kumimoji="0" lang="en-US" altLang="zh-CN" sz="14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rPr>
              <a:t>48</a:t>
            </a:r>
            <a:r>
              <a:rPr kumimoji="0" lang="zh-CN" altLang="en-US" sz="1400" b="0" i="0" u="none" strike="noStrike" cap="none" normalizeH="0" baseline="0" dirty="0" smtClean="0">
                <a:ln>
                  <a:noFill/>
                </a:ln>
                <a:solidFill>
                  <a:srgbClr val="000000"/>
                </a:solidFill>
                <a:effectLst/>
                <a:latin typeface="Calibri" pitchFamily="34" charset="0"/>
                <a:ea typeface="宋体" pitchFamily="2" charset="-122"/>
                <a:cs typeface="宋体" pitchFamily="2" charset="-122"/>
              </a:rPr>
              <a:t>小时内向保险人报案。</a:t>
            </a:r>
            <a:endParaRPr kumimoji="0" lang="zh-CN" altLang="en-US" sz="1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6700" algn="l" defTabSz="914400" rtl="0" eaLnBrk="0" fontAlgn="base" latinLnBrk="0" hangingPunct="0">
              <a:lnSpc>
                <a:spcPts val="2500"/>
              </a:lnSpc>
              <a:spcBef>
                <a:spcPct val="0"/>
              </a:spcBef>
              <a:spcAft>
                <a:spcPct val="0"/>
              </a:spcAft>
              <a:buClrTx/>
              <a:buSzTx/>
              <a:buFontTx/>
              <a:buNone/>
              <a:tabLst/>
            </a:pPr>
            <a:r>
              <a:rPr lang="en-US" altLang="zh-CN" sz="1400" b="1" dirty="0" smtClean="0">
                <a:solidFill>
                  <a:srgbClr val="000000"/>
                </a:solidFill>
                <a:latin typeface="Calibri" pitchFamily="34" charset="0"/>
                <a:ea typeface="宋体" pitchFamily="2" charset="-122"/>
                <a:cs typeface="宋体" pitchFamily="2" charset="-122"/>
              </a:rPr>
              <a:t>2</a:t>
            </a:r>
            <a:r>
              <a:rPr lang="zh-CN" altLang="en-US" sz="1400" b="1" dirty="0" smtClean="0">
                <a:solidFill>
                  <a:srgbClr val="000000"/>
                </a:solidFill>
                <a:latin typeface="Calibri" pitchFamily="34" charset="0"/>
                <a:ea typeface="宋体" pitchFamily="2" charset="-122"/>
                <a:cs typeface="宋体" pitchFamily="2" charset="-122"/>
              </a:rPr>
              <a:t>、</a:t>
            </a:r>
            <a:r>
              <a:rPr kumimoji="0" lang="zh-CN" altLang="en-US" sz="1400" b="0" i="0" u="none" strike="noStrike" cap="none" normalizeH="0" baseline="0" dirty="0" smtClean="0">
                <a:ln>
                  <a:noFill/>
                </a:ln>
                <a:solidFill>
                  <a:srgbClr val="000000"/>
                </a:solidFill>
                <a:effectLst/>
                <a:latin typeface="Calibri" pitchFamily="34" charset="0"/>
                <a:ea typeface="宋体" pitchFamily="2" charset="-122"/>
                <a:cs typeface="宋体" pitchFamily="2" charset="-122"/>
              </a:rPr>
              <a:t>被保险人或其允许的驾驶人或操作人员根据有关法律法规规定选择自行协商方式处理交通事故的，应当协助保险</a:t>
            </a:r>
            <a:endParaRPr kumimoji="0" lang="en-US" altLang="zh-CN" sz="1400" b="0" i="0" u="none" strike="noStrike" cap="none" normalizeH="0" baseline="0" dirty="0" smtClean="0">
              <a:ln>
                <a:noFill/>
              </a:ln>
              <a:solidFill>
                <a:srgbClr val="000000"/>
              </a:solidFill>
              <a:effectLst/>
              <a:latin typeface="Calibri" pitchFamily="34" charset="0"/>
              <a:ea typeface="宋体" pitchFamily="2" charset="-122"/>
              <a:cs typeface="宋体" pitchFamily="2" charset="-122"/>
            </a:endParaRPr>
          </a:p>
          <a:p>
            <a:pPr marL="0" marR="0" lvl="0" indent="266700" algn="l" defTabSz="914400" rtl="0" eaLnBrk="0" fontAlgn="base" latinLnBrk="0" hangingPunct="0">
              <a:lnSpc>
                <a:spcPts val="2500"/>
              </a:lnSpc>
              <a:spcBef>
                <a:spcPct val="0"/>
              </a:spcBef>
              <a:spcAft>
                <a:spcPct val="0"/>
              </a:spcAft>
              <a:buClrTx/>
              <a:buSzTx/>
              <a:buFontTx/>
              <a:buNone/>
              <a:tabLst/>
            </a:pPr>
            <a:r>
              <a:rPr kumimoji="0" lang="zh-CN" altLang="en-US" sz="1400" b="0" i="0" u="none" strike="noStrike" cap="none" normalizeH="0" baseline="0" dirty="0" smtClean="0">
                <a:ln>
                  <a:noFill/>
                </a:ln>
                <a:solidFill>
                  <a:srgbClr val="000000"/>
                </a:solidFill>
                <a:effectLst/>
                <a:latin typeface="Calibri" pitchFamily="34" charset="0"/>
                <a:ea typeface="宋体" pitchFamily="2" charset="-122"/>
                <a:cs typeface="宋体" pitchFamily="2" charset="-122"/>
              </a:rPr>
              <a:t>人勘验事故各方车辆、核实事故责任，并依照</a:t>
            </a:r>
            <a:r>
              <a:rPr kumimoji="0" lang="en-US" altLang="zh-CN" sz="1400" b="0" i="0" u="none" strike="noStrike" cap="none" normalizeH="0" baseline="0" dirty="0" smtClean="0">
                <a:ln>
                  <a:noFill/>
                </a:ln>
                <a:solidFill>
                  <a:srgbClr val="000000"/>
                </a:solidFill>
                <a:effectLst/>
                <a:latin typeface="Calibri" pitchFamily="34" charset="0"/>
                <a:ea typeface="宋体" pitchFamily="2" charset="-122"/>
                <a:cs typeface="宋体" pitchFamily="2" charset="-122"/>
              </a:rPr>
              <a:t>《</a:t>
            </a:r>
            <a:r>
              <a:rPr kumimoji="0" lang="zh-CN" altLang="en-US" sz="1400" b="0" i="0" u="none" strike="noStrike" cap="none" normalizeH="0" baseline="0" dirty="0" smtClean="0">
                <a:ln>
                  <a:noFill/>
                </a:ln>
                <a:solidFill>
                  <a:srgbClr val="000000"/>
                </a:solidFill>
                <a:effectLst/>
                <a:latin typeface="Calibri" pitchFamily="34" charset="0"/>
                <a:ea typeface="宋体" pitchFamily="2" charset="-122"/>
                <a:cs typeface="宋体" pitchFamily="2" charset="-122"/>
              </a:rPr>
              <a:t>道路交通事故处理程序规定</a:t>
            </a:r>
            <a:r>
              <a:rPr kumimoji="0" lang="en-US" altLang="zh-CN" sz="1400" b="0" i="0" u="none" strike="noStrike" cap="none" normalizeH="0" baseline="0" dirty="0" smtClean="0">
                <a:ln>
                  <a:noFill/>
                </a:ln>
                <a:solidFill>
                  <a:srgbClr val="000000"/>
                </a:solidFill>
                <a:effectLst/>
                <a:latin typeface="Calibri" pitchFamily="34" charset="0"/>
                <a:ea typeface="宋体" pitchFamily="2" charset="-122"/>
                <a:cs typeface="宋体" pitchFamily="2" charset="-122"/>
              </a:rPr>
              <a:t>》</a:t>
            </a:r>
            <a:r>
              <a:rPr kumimoji="0" lang="zh-CN" altLang="en-US" sz="1400" b="0" i="0" u="none" strike="noStrike" cap="none" normalizeH="0" baseline="0" dirty="0" smtClean="0">
                <a:ln>
                  <a:noFill/>
                </a:ln>
                <a:solidFill>
                  <a:srgbClr val="000000"/>
                </a:solidFill>
                <a:effectLst/>
                <a:latin typeface="Calibri" pitchFamily="34" charset="0"/>
                <a:ea typeface="宋体" pitchFamily="2" charset="-122"/>
                <a:cs typeface="宋体" pitchFamily="2" charset="-122"/>
              </a:rPr>
              <a:t>签订记录交通事故情况的协议书。</a:t>
            </a:r>
            <a:endParaRPr kumimoji="0" lang="zh-CN" altLang="en-US" sz="1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6700" algn="l" defTabSz="914400" rtl="0" eaLnBrk="0" fontAlgn="base" latinLnBrk="0" hangingPunct="0">
              <a:lnSpc>
                <a:spcPts val="2500"/>
              </a:lnSpc>
              <a:spcBef>
                <a:spcPct val="0"/>
              </a:spcBef>
              <a:spcAft>
                <a:spcPct val="0"/>
              </a:spcAft>
              <a:buClrTx/>
              <a:buSzTx/>
              <a:buFontTx/>
              <a:buNone/>
              <a:tabLst/>
            </a:pPr>
            <a:r>
              <a:rPr lang="en-US" altLang="zh-CN" sz="1400" b="1" dirty="0" smtClean="0">
                <a:solidFill>
                  <a:srgbClr val="000000"/>
                </a:solidFill>
                <a:latin typeface="Calibri" pitchFamily="34" charset="0"/>
                <a:ea typeface="宋体" pitchFamily="2" charset="-122"/>
                <a:cs typeface="宋体" pitchFamily="2" charset="-122"/>
              </a:rPr>
              <a:t>3</a:t>
            </a:r>
            <a:r>
              <a:rPr lang="zh-CN" altLang="en-US" sz="1400" b="1" dirty="0" smtClean="0">
                <a:solidFill>
                  <a:srgbClr val="000000"/>
                </a:solidFill>
                <a:latin typeface="Calibri" pitchFamily="34" charset="0"/>
                <a:ea typeface="宋体" pitchFamily="2" charset="-122"/>
                <a:cs typeface="宋体" pitchFamily="2" charset="-122"/>
              </a:rPr>
              <a:t>、</a:t>
            </a:r>
            <a:r>
              <a:rPr kumimoji="0" lang="zh-CN" altLang="en-US" sz="1400" b="0" i="0" u="none" strike="noStrike" cap="none" normalizeH="0" baseline="0" dirty="0" smtClean="0">
                <a:ln>
                  <a:noFill/>
                </a:ln>
                <a:solidFill>
                  <a:srgbClr val="000000"/>
                </a:solidFill>
                <a:effectLst/>
                <a:latin typeface="Calibri" pitchFamily="34" charset="0"/>
                <a:ea typeface="宋体" pitchFamily="2" charset="-122"/>
                <a:cs typeface="宋体" pitchFamily="2" charset="-122"/>
              </a:rPr>
              <a:t>被保险人索赔时，应当向保险人提供与确认保险事故的性质、原因、损失程度等有关的证明和资料。</a:t>
            </a:r>
            <a:endParaRPr kumimoji="0" lang="zh-CN" altLang="en-US" sz="1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6700" algn="l" defTabSz="914400" rtl="0" eaLnBrk="0" fontAlgn="base" latinLnBrk="0" hangingPunct="0">
              <a:lnSpc>
                <a:spcPts val="2500"/>
              </a:lnSpc>
              <a:spcBef>
                <a:spcPct val="0"/>
              </a:spcBef>
              <a:spcAft>
                <a:spcPct val="0"/>
              </a:spcAft>
              <a:buClrTx/>
              <a:buSzTx/>
              <a:buFontTx/>
              <a:buNone/>
              <a:tabLst/>
            </a:pPr>
            <a:r>
              <a:rPr kumimoji="0" lang="zh-CN" altLang="en-US" sz="1400" b="0" i="0" u="none" strike="noStrike" cap="none" normalizeH="0" baseline="0" dirty="0" smtClean="0">
                <a:ln>
                  <a:noFill/>
                </a:ln>
                <a:solidFill>
                  <a:srgbClr val="000000"/>
                </a:solidFill>
                <a:effectLst/>
                <a:latin typeface="Calibri" pitchFamily="34" charset="0"/>
                <a:ea typeface="宋体" pitchFamily="2" charset="-122"/>
                <a:cs typeface="宋体" pitchFamily="2" charset="-122"/>
              </a:rPr>
              <a:t>被保险人应当提供保险单、损失清单、有关费用单据、被保险机动车行驶证和发生事故时驾驶人或操作人员的驾驶</a:t>
            </a:r>
            <a:endParaRPr kumimoji="0" lang="en-US" altLang="zh-CN" sz="1400" b="0" i="0" u="none" strike="noStrike" cap="none" normalizeH="0" baseline="0" dirty="0" smtClean="0">
              <a:ln>
                <a:noFill/>
              </a:ln>
              <a:solidFill>
                <a:srgbClr val="000000"/>
              </a:solidFill>
              <a:effectLst/>
              <a:latin typeface="Calibri" pitchFamily="34" charset="0"/>
              <a:ea typeface="宋体" pitchFamily="2" charset="-122"/>
              <a:cs typeface="宋体" pitchFamily="2" charset="-122"/>
            </a:endParaRPr>
          </a:p>
          <a:p>
            <a:pPr marL="0" marR="0" lvl="0" indent="266700" algn="l" defTabSz="914400" rtl="0" eaLnBrk="0" fontAlgn="base" latinLnBrk="0" hangingPunct="0">
              <a:lnSpc>
                <a:spcPts val="2500"/>
              </a:lnSpc>
              <a:spcBef>
                <a:spcPct val="0"/>
              </a:spcBef>
              <a:spcAft>
                <a:spcPct val="0"/>
              </a:spcAft>
              <a:buClrTx/>
              <a:buSzTx/>
              <a:buFontTx/>
              <a:buNone/>
              <a:tabLst/>
            </a:pPr>
            <a:r>
              <a:rPr kumimoji="0" lang="zh-CN" altLang="en-US" sz="1400" b="0" i="0" u="none" strike="noStrike" cap="none" normalizeH="0" baseline="0" dirty="0" smtClean="0">
                <a:ln>
                  <a:noFill/>
                </a:ln>
                <a:solidFill>
                  <a:srgbClr val="000000"/>
                </a:solidFill>
                <a:effectLst/>
                <a:latin typeface="Calibri" pitchFamily="34" charset="0"/>
                <a:ea typeface="宋体" pitchFamily="2" charset="-122"/>
                <a:cs typeface="宋体" pitchFamily="2" charset="-122"/>
              </a:rPr>
              <a:t>证或操作证。</a:t>
            </a:r>
            <a:endParaRPr kumimoji="0" lang="zh-CN" altLang="en-US" sz="1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6700" algn="l" defTabSz="914400" rtl="0" eaLnBrk="0" fontAlgn="base" latinLnBrk="0" hangingPunct="0">
              <a:lnSpc>
                <a:spcPts val="25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Calibri" pitchFamily="34" charset="0"/>
                <a:ea typeface="宋体" pitchFamily="2" charset="-122"/>
                <a:cs typeface="宋体" pitchFamily="2" charset="-122"/>
              </a:rPr>
              <a:t>4</a:t>
            </a:r>
            <a:r>
              <a:rPr kumimoji="0" lang="zh-CN" altLang="en-US" sz="1400" b="0" i="0" u="none" strike="noStrike" cap="none" normalizeH="0" baseline="0" dirty="0" smtClean="0">
                <a:ln>
                  <a:noFill/>
                </a:ln>
                <a:solidFill>
                  <a:srgbClr val="000000"/>
                </a:solidFill>
                <a:effectLst/>
                <a:latin typeface="Calibri" pitchFamily="34" charset="0"/>
                <a:ea typeface="宋体" pitchFamily="2" charset="-122"/>
                <a:cs typeface="宋体" pitchFamily="2" charset="-122"/>
              </a:rPr>
              <a:t>、属于道路交通事故的，被保险人应当提供公安机关交通管理部门或法院等机构出具的事故证明、有关的法律文书</a:t>
            </a:r>
            <a:endParaRPr kumimoji="0" lang="en-US" altLang="zh-CN" sz="1400" b="0" i="0" u="none" strike="noStrike" cap="none" normalizeH="0" baseline="0" dirty="0" smtClean="0">
              <a:ln>
                <a:noFill/>
              </a:ln>
              <a:solidFill>
                <a:srgbClr val="000000"/>
              </a:solidFill>
              <a:effectLst/>
              <a:latin typeface="Calibri" pitchFamily="34" charset="0"/>
              <a:ea typeface="宋体" pitchFamily="2" charset="-122"/>
              <a:cs typeface="宋体" pitchFamily="2" charset="-122"/>
            </a:endParaRPr>
          </a:p>
          <a:p>
            <a:pPr marL="0" marR="0" lvl="0" indent="266700" algn="l" defTabSz="914400" rtl="0" eaLnBrk="0" fontAlgn="base" latinLnBrk="0" hangingPunct="0">
              <a:lnSpc>
                <a:spcPts val="2500"/>
              </a:lnSpc>
              <a:spcBef>
                <a:spcPct val="0"/>
              </a:spcBef>
              <a:spcAft>
                <a:spcPct val="0"/>
              </a:spcAft>
              <a:buClrTx/>
              <a:buSzTx/>
              <a:buFontTx/>
              <a:buNone/>
              <a:tabLst/>
            </a:pPr>
            <a:r>
              <a:rPr kumimoji="0" lang="zh-CN" altLang="en-US" sz="1400" b="0" i="0" u="none" strike="noStrike" cap="none" normalizeH="0" baseline="0" dirty="0" smtClean="0">
                <a:ln>
                  <a:noFill/>
                </a:ln>
                <a:solidFill>
                  <a:srgbClr val="000000"/>
                </a:solidFill>
                <a:effectLst/>
                <a:latin typeface="Calibri" pitchFamily="34" charset="0"/>
                <a:ea typeface="宋体" pitchFamily="2" charset="-122"/>
                <a:cs typeface="宋体" pitchFamily="2" charset="-122"/>
              </a:rPr>
              <a:t>（判决书、调解书、裁定书、裁决书等）及其他证明。被保险人或其允许的驾驶人或操作人员根据有关法律法规规</a:t>
            </a:r>
            <a:endParaRPr kumimoji="0" lang="en-US" altLang="zh-CN" sz="1400" b="0" i="0" u="none" strike="noStrike" cap="none" normalizeH="0" baseline="0" dirty="0" smtClean="0">
              <a:ln>
                <a:noFill/>
              </a:ln>
              <a:solidFill>
                <a:srgbClr val="000000"/>
              </a:solidFill>
              <a:effectLst/>
              <a:latin typeface="Calibri" pitchFamily="34" charset="0"/>
              <a:ea typeface="宋体" pitchFamily="2" charset="-122"/>
              <a:cs typeface="宋体" pitchFamily="2" charset="-122"/>
            </a:endParaRPr>
          </a:p>
          <a:p>
            <a:pPr marL="0" marR="0" lvl="0" indent="266700" algn="l" defTabSz="914400" rtl="0" eaLnBrk="0" fontAlgn="base" latinLnBrk="0" hangingPunct="0">
              <a:lnSpc>
                <a:spcPts val="2500"/>
              </a:lnSpc>
              <a:spcBef>
                <a:spcPct val="0"/>
              </a:spcBef>
              <a:spcAft>
                <a:spcPct val="0"/>
              </a:spcAft>
              <a:buClrTx/>
              <a:buSzTx/>
              <a:buFontTx/>
              <a:buNone/>
              <a:tabLst/>
            </a:pPr>
            <a:r>
              <a:rPr kumimoji="0" lang="zh-CN" altLang="en-US" sz="1400" b="0" i="0" u="none" strike="noStrike" cap="none" normalizeH="0" baseline="0" dirty="0" smtClean="0">
                <a:ln>
                  <a:noFill/>
                </a:ln>
                <a:solidFill>
                  <a:srgbClr val="000000"/>
                </a:solidFill>
                <a:effectLst/>
                <a:latin typeface="Calibri" pitchFamily="34" charset="0"/>
                <a:ea typeface="宋体" pitchFamily="2" charset="-122"/>
                <a:cs typeface="宋体" pitchFamily="2" charset="-122"/>
              </a:rPr>
              <a:t>定选择自行协商方式处理交通事故的，被保险人应当提供依照</a:t>
            </a:r>
            <a:r>
              <a:rPr kumimoji="0" lang="en-US" altLang="zh-CN" sz="1400" b="0" i="0" u="none" strike="noStrike" cap="none" normalizeH="0" baseline="0" dirty="0" smtClean="0">
                <a:ln>
                  <a:noFill/>
                </a:ln>
                <a:solidFill>
                  <a:srgbClr val="000000"/>
                </a:solidFill>
                <a:effectLst/>
                <a:latin typeface="Calibri" pitchFamily="34" charset="0"/>
                <a:ea typeface="宋体" pitchFamily="2" charset="-122"/>
                <a:cs typeface="宋体" pitchFamily="2" charset="-122"/>
              </a:rPr>
              <a:t>《</a:t>
            </a:r>
            <a:r>
              <a:rPr kumimoji="0" lang="zh-CN" altLang="en-US" sz="1400" b="0" i="0" u="none" strike="noStrike" cap="none" normalizeH="0" baseline="0" dirty="0" smtClean="0">
                <a:ln>
                  <a:noFill/>
                </a:ln>
                <a:solidFill>
                  <a:srgbClr val="000000"/>
                </a:solidFill>
                <a:effectLst/>
                <a:latin typeface="Calibri" pitchFamily="34" charset="0"/>
                <a:ea typeface="宋体" pitchFamily="2" charset="-122"/>
                <a:cs typeface="宋体" pitchFamily="2" charset="-122"/>
              </a:rPr>
              <a:t>道路交通事故处理程序规定</a:t>
            </a:r>
            <a:r>
              <a:rPr kumimoji="0" lang="en-US" altLang="zh-CN" sz="1400" b="0" i="0" u="none" strike="noStrike" cap="none" normalizeH="0" baseline="0" dirty="0" smtClean="0">
                <a:ln>
                  <a:noFill/>
                </a:ln>
                <a:solidFill>
                  <a:srgbClr val="000000"/>
                </a:solidFill>
                <a:effectLst/>
                <a:latin typeface="Calibri" pitchFamily="34" charset="0"/>
                <a:ea typeface="宋体" pitchFamily="2" charset="-122"/>
                <a:cs typeface="宋体" pitchFamily="2" charset="-122"/>
              </a:rPr>
              <a:t>》</a:t>
            </a:r>
            <a:r>
              <a:rPr kumimoji="0" lang="zh-CN" altLang="en-US" sz="1400" b="0" i="0" u="none" strike="noStrike" cap="none" normalizeH="0" baseline="0" dirty="0" smtClean="0">
                <a:ln>
                  <a:noFill/>
                </a:ln>
                <a:solidFill>
                  <a:srgbClr val="000000"/>
                </a:solidFill>
                <a:effectLst/>
                <a:latin typeface="Calibri" pitchFamily="34" charset="0"/>
                <a:ea typeface="宋体" pitchFamily="2" charset="-122"/>
                <a:cs typeface="宋体" pitchFamily="2" charset="-122"/>
              </a:rPr>
              <a:t>签订记录交通事故情</a:t>
            </a:r>
            <a:endParaRPr kumimoji="0" lang="en-US" altLang="zh-CN" sz="1400" b="0" i="0" u="none" strike="noStrike" cap="none" normalizeH="0" baseline="0" dirty="0" smtClean="0">
              <a:ln>
                <a:noFill/>
              </a:ln>
              <a:solidFill>
                <a:srgbClr val="000000"/>
              </a:solidFill>
              <a:effectLst/>
              <a:latin typeface="Calibri" pitchFamily="34" charset="0"/>
              <a:ea typeface="宋体" pitchFamily="2" charset="-122"/>
              <a:cs typeface="宋体" pitchFamily="2" charset="-122"/>
            </a:endParaRPr>
          </a:p>
          <a:p>
            <a:pPr marL="0" marR="0" lvl="0" indent="266700" algn="l" defTabSz="914400" rtl="0" eaLnBrk="0" fontAlgn="base" latinLnBrk="0" hangingPunct="0">
              <a:lnSpc>
                <a:spcPts val="2500"/>
              </a:lnSpc>
              <a:spcBef>
                <a:spcPct val="0"/>
              </a:spcBef>
              <a:spcAft>
                <a:spcPct val="0"/>
              </a:spcAft>
              <a:buClrTx/>
              <a:buSzTx/>
              <a:buFontTx/>
              <a:buNone/>
              <a:tabLst/>
            </a:pPr>
            <a:r>
              <a:rPr kumimoji="0" lang="zh-CN" altLang="en-US" sz="1400" b="0" i="0" u="none" strike="noStrike" cap="none" normalizeH="0" baseline="0" dirty="0" smtClean="0">
                <a:ln>
                  <a:noFill/>
                </a:ln>
                <a:solidFill>
                  <a:srgbClr val="000000"/>
                </a:solidFill>
                <a:effectLst/>
                <a:latin typeface="Calibri" pitchFamily="34" charset="0"/>
                <a:ea typeface="宋体" pitchFamily="2" charset="-122"/>
                <a:cs typeface="宋体" pitchFamily="2" charset="-122"/>
              </a:rPr>
              <a:t>况的协议书。</a:t>
            </a:r>
            <a:endParaRPr kumimoji="0" lang="zh-CN" altLang="en-US" sz="1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2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6025661" y="2602523"/>
            <a:ext cx="3739661" cy="1015663"/>
          </a:xfrm>
          <a:prstGeom prst="rect">
            <a:avLst/>
          </a:prstGeom>
          <a:noFill/>
        </p:spPr>
        <p:txBody>
          <a:bodyPr wrap="square" rtlCol="0">
            <a:spAutoFit/>
          </a:bodyPr>
          <a:lstStyle/>
          <a:p>
            <a:pPr algn="ctr" defTabSz="0" eaLnBrk="0" fontAlgn="base" hangingPunct="0">
              <a:spcBef>
                <a:spcPct val="20000"/>
              </a:spcBef>
              <a:spcAft>
                <a:spcPct val="0"/>
              </a:spcAft>
            </a:pPr>
            <a:r>
              <a:rPr lang="zh-CN" altLang="en-US" sz="6000" b="1" dirty="0" smtClean="0">
                <a:solidFill>
                  <a:srgbClr val="019364"/>
                </a:solidFill>
                <a:latin typeface="微软雅黑" pitchFamily="34" charset="-122"/>
                <a:sym typeface="Calibri" pitchFamily="34" charset="0"/>
              </a:rPr>
              <a:t>感谢聆听</a:t>
            </a:r>
          </a:p>
        </p:txBody>
      </p:sp>
    </p:spTree>
    <p:extLst>
      <p:ext uri="{BB962C8B-B14F-4D97-AF65-F5344CB8AC3E}">
        <p14:creationId xmlns="" xmlns:p14="http://schemas.microsoft.com/office/powerpoint/2010/main" val="2441962896"/>
      </p:ext>
    </p:extLst>
  </p:cSld>
  <p:clrMapOvr>
    <a:masterClrMapping/>
  </p:clrMapOvr>
  <p:transition spd="slow">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0" y="-55463"/>
            <a:ext cx="12192001" cy="6913463"/>
            <a:chOff x="-1" y="-55463"/>
            <a:chExt cx="12192001" cy="6913463"/>
          </a:xfrm>
        </p:grpSpPr>
        <p:pic>
          <p:nvPicPr>
            <p:cNvPr id="20" name="图片 19"/>
            <p:cNvPicPr>
              <a:picLocks noChangeAspect="1"/>
            </p:cNvPicPr>
            <p:nvPr/>
          </p:nvPicPr>
          <p:blipFill>
            <a:blip r:embed="rId2" cstate="print"/>
            <a:stretch>
              <a:fillRect/>
            </a:stretch>
          </p:blipFill>
          <p:spPr>
            <a:xfrm>
              <a:off x="-1" y="-55463"/>
              <a:ext cx="2969009" cy="6913463"/>
            </a:xfrm>
            <a:prstGeom prst="rect">
              <a:avLst/>
            </a:prstGeom>
          </p:spPr>
        </p:pic>
        <p:grpSp>
          <p:nvGrpSpPr>
            <p:cNvPr id="21" name="组合 20"/>
            <p:cNvGrpSpPr/>
            <p:nvPr/>
          </p:nvGrpSpPr>
          <p:grpSpPr>
            <a:xfrm>
              <a:off x="-1" y="1221636"/>
              <a:ext cx="12192001" cy="1704443"/>
              <a:chOff x="-1" y="1221636"/>
              <a:chExt cx="12192001" cy="1704443"/>
            </a:xfrm>
          </p:grpSpPr>
          <p:pic>
            <p:nvPicPr>
              <p:cNvPr id="22" name="图片 21"/>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95716" y="1466192"/>
                <a:ext cx="8641540" cy="2386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 name="矩形 22"/>
              <p:cNvSpPr/>
              <p:nvPr/>
            </p:nvSpPr>
            <p:spPr>
              <a:xfrm>
                <a:off x="2737449" y="1221636"/>
                <a:ext cx="9454551" cy="244556"/>
              </a:xfrm>
              <a:prstGeom prst="rect">
                <a:avLst/>
              </a:prstGeom>
              <a:solidFill>
                <a:srgbClr val="009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直角三角形 23"/>
              <p:cNvSpPr/>
              <p:nvPr/>
            </p:nvSpPr>
            <p:spPr>
              <a:xfrm flipH="1">
                <a:off x="2692094" y="1221636"/>
                <a:ext cx="45719" cy="244556"/>
              </a:xfrm>
              <a:prstGeom prst="rtTriangle">
                <a:avLst/>
              </a:prstGeom>
              <a:solidFill>
                <a:srgbClr val="009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直角三角形 24"/>
              <p:cNvSpPr/>
              <p:nvPr/>
            </p:nvSpPr>
            <p:spPr>
              <a:xfrm flipV="1">
                <a:off x="2421184" y="1466193"/>
                <a:ext cx="565971" cy="1459886"/>
              </a:xfrm>
              <a:prstGeom prst="rtTriangle">
                <a:avLst/>
              </a:prstGeom>
              <a:solidFill>
                <a:srgbClr val="009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 y="1466192"/>
                <a:ext cx="2421185" cy="1459887"/>
              </a:xfrm>
              <a:prstGeom prst="rect">
                <a:avLst/>
              </a:prstGeom>
              <a:solidFill>
                <a:srgbClr val="009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7" name="图片 26"/>
            <p:cNvPicPr>
              <a:picLocks noChangeAspect="1"/>
            </p:cNvPicPr>
            <p:nvPr/>
          </p:nvPicPr>
          <p:blipFill>
            <a:blip r:embed="rId4" cstate="print"/>
            <a:stretch>
              <a:fillRect/>
            </a:stretch>
          </p:blipFill>
          <p:spPr>
            <a:xfrm>
              <a:off x="-1" y="1466191"/>
              <a:ext cx="2517866" cy="1591194"/>
            </a:xfrm>
            <a:prstGeom prst="rect">
              <a:avLst/>
            </a:prstGeom>
          </p:spPr>
        </p:pic>
      </p:grpSp>
      <p:pic>
        <p:nvPicPr>
          <p:cNvPr id="31" name="图片 30"/>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849688" y="322964"/>
            <a:ext cx="2083612" cy="549425"/>
          </a:xfrm>
          <a:prstGeom prst="rect">
            <a:avLst/>
          </a:prstGeom>
          <a:noFill/>
          <a:ln>
            <a:noFill/>
          </a:ln>
        </p:spPr>
      </p:pic>
      <p:grpSp>
        <p:nvGrpSpPr>
          <p:cNvPr id="32" name="组合 31"/>
          <p:cNvGrpSpPr/>
          <p:nvPr/>
        </p:nvGrpSpPr>
        <p:grpSpPr>
          <a:xfrm>
            <a:off x="4190933" y="3004886"/>
            <a:ext cx="4419598" cy="707886"/>
            <a:chOff x="3558675" y="3686344"/>
            <a:chExt cx="7577633" cy="869088"/>
          </a:xfrm>
        </p:grpSpPr>
        <p:sp>
          <p:nvSpPr>
            <p:cNvPr id="33" name="矩形 32"/>
            <p:cNvSpPr/>
            <p:nvPr/>
          </p:nvSpPr>
          <p:spPr>
            <a:xfrm>
              <a:off x="4358046" y="3721666"/>
              <a:ext cx="6778262" cy="731658"/>
            </a:xfrm>
            <a:prstGeom prst="rect">
              <a:avLst/>
            </a:prstGeom>
            <a:solidFill>
              <a:schemeClr val="bg2">
                <a:lumMod val="90000"/>
              </a:schemeClr>
            </a:solidFill>
            <a:ln w="25400" cap="flat" cmpd="sng" algn="ctr">
              <a:noFill/>
              <a:prstDash val="solid"/>
            </a:ln>
            <a:effectLst/>
          </p:spPr>
          <p:txBody>
            <a:bodyPr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zh-CN" altLang="en-US" sz="1800" b="0" i="0" u="none" strike="noStrike" kern="0" cap="none" spc="0" normalizeH="0" baseline="0" noProof="0">
                <a:ln>
                  <a:noFill/>
                </a:ln>
                <a:solidFill>
                  <a:srgbClr val="F39800"/>
                </a:solidFill>
                <a:effectLst/>
                <a:uLnTx/>
                <a:uFillTx/>
                <a:latin typeface="Verdana"/>
                <a:ea typeface="微软雅黑"/>
              </a:endParaRPr>
            </a:p>
          </p:txBody>
        </p:sp>
        <p:pic>
          <p:nvPicPr>
            <p:cNvPr id="34" name="图片 1"/>
            <p:cNvPicPr>
              <a:picLocks noChangeAspect="1"/>
            </p:cNvPicPr>
            <p:nvPr/>
          </p:nvPicPr>
          <p:blipFill>
            <a:blip r:embed="rId6" cstate="print"/>
            <a:srcRect t="27809"/>
            <a:stretch>
              <a:fillRect/>
            </a:stretch>
          </p:blipFill>
          <p:spPr bwMode="auto">
            <a:xfrm>
              <a:off x="3578773" y="3724134"/>
              <a:ext cx="779274" cy="723602"/>
            </a:xfrm>
            <a:prstGeom prst="rect">
              <a:avLst/>
            </a:prstGeom>
            <a:noFill/>
            <a:ln w="9525">
              <a:noFill/>
              <a:miter lim="800000"/>
              <a:headEnd/>
              <a:tailEnd/>
            </a:ln>
          </p:spPr>
        </p:pic>
        <p:sp>
          <p:nvSpPr>
            <p:cNvPr id="35" name="文本框 34"/>
            <p:cNvSpPr txBox="1"/>
            <p:nvPr/>
          </p:nvSpPr>
          <p:spPr>
            <a:xfrm>
              <a:off x="3558675" y="3686344"/>
              <a:ext cx="783893" cy="869088"/>
            </a:xfrm>
            <a:prstGeom prst="rect">
              <a:avLst/>
            </a:prstGeom>
            <a:noFill/>
          </p:spPr>
          <p:txBody>
            <a:bodyPr wrap="square" rtlCol="0" anchor="ctr">
              <a:spAutoFit/>
            </a:bodyPr>
            <a:lstStyle/>
            <a:p>
              <a:r>
                <a:rPr lang="en-US" altLang="zh-CN" sz="4000" dirty="0" smtClean="0">
                  <a:solidFill>
                    <a:schemeClr val="bg1"/>
                  </a:solidFill>
                  <a:latin typeface="Broadway" panose="04040905080B02020502" pitchFamily="82" charset="0"/>
                </a:rPr>
                <a:t>1</a:t>
              </a:r>
              <a:endParaRPr lang="zh-CN" altLang="en-US" sz="4000" dirty="0">
                <a:solidFill>
                  <a:schemeClr val="bg1"/>
                </a:solidFill>
                <a:latin typeface="Broadway" panose="04040905080B02020502" pitchFamily="82" charset="0"/>
              </a:endParaRPr>
            </a:p>
          </p:txBody>
        </p:sp>
      </p:grpSp>
      <p:sp>
        <p:nvSpPr>
          <p:cNvPr id="48" name="文本框 47"/>
          <p:cNvSpPr txBox="1"/>
          <p:nvPr/>
        </p:nvSpPr>
        <p:spPr>
          <a:xfrm>
            <a:off x="3382096" y="3161783"/>
            <a:ext cx="5030662" cy="1015663"/>
          </a:xfrm>
          <a:prstGeom prst="rect">
            <a:avLst/>
          </a:prstGeom>
          <a:noFill/>
        </p:spPr>
        <p:txBody>
          <a:bodyPr wrap="square" rtlCol="0">
            <a:spAutoFit/>
          </a:bodyPr>
          <a:lstStyle/>
          <a:p>
            <a:pPr algn="ctr"/>
            <a:r>
              <a:rPr lang="zh-CN" altLang="en-US" sz="2800" dirty="0" smtClean="0">
                <a:solidFill>
                  <a:srgbClr val="009B62"/>
                </a:solidFill>
                <a:latin typeface="微软雅黑" panose="020B0503020204020204" pitchFamily="34" charset="-122"/>
                <a:ea typeface="微软雅黑" panose="020B0503020204020204" pitchFamily="34" charset="-122"/>
              </a:rPr>
              <a:t>       中国人寿简介</a:t>
            </a:r>
          </a:p>
          <a:p>
            <a:pPr algn="ctr"/>
            <a:endParaRPr lang="zh-CN" altLang="en-US" sz="3200" dirty="0">
              <a:solidFill>
                <a:srgbClr val="009B62"/>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r>
              <a:rPr lang="en-US" altLang="zh-CN" dirty="0" smtClean="0"/>
              <a:t>2</a:t>
            </a:r>
            <a:endParaRPr lang="zh-CN" altLang="en-US" dirty="0"/>
          </a:p>
        </p:txBody>
      </p:sp>
      <p:grpSp>
        <p:nvGrpSpPr>
          <p:cNvPr id="59" name="组合 58"/>
          <p:cNvGrpSpPr/>
          <p:nvPr/>
        </p:nvGrpSpPr>
        <p:grpSpPr>
          <a:xfrm>
            <a:off x="4660821" y="4023279"/>
            <a:ext cx="4407876" cy="707886"/>
            <a:chOff x="3578773" y="3686346"/>
            <a:chExt cx="7557535" cy="869088"/>
          </a:xfrm>
        </p:grpSpPr>
        <p:sp>
          <p:nvSpPr>
            <p:cNvPr id="60" name="矩形 59"/>
            <p:cNvSpPr/>
            <p:nvPr/>
          </p:nvSpPr>
          <p:spPr>
            <a:xfrm>
              <a:off x="4358046" y="3724083"/>
              <a:ext cx="6778262" cy="723602"/>
            </a:xfrm>
            <a:prstGeom prst="rect">
              <a:avLst/>
            </a:prstGeom>
            <a:solidFill>
              <a:schemeClr val="bg2">
                <a:lumMod val="90000"/>
              </a:schemeClr>
            </a:solidFill>
            <a:ln w="25400" cap="flat" cmpd="sng" algn="ctr">
              <a:noFill/>
              <a:prstDash val="solid"/>
            </a:ln>
            <a:effectLst/>
          </p:spPr>
          <p:txBody>
            <a:bodyPr anchor="ctr"/>
            <a:lstStyle/>
            <a:p>
              <a:pPr marL="0" marR="0" lvl="0" indent="0" algn="ctr" defTabSz="457200" eaLnBrk="1" fontAlgn="base" latinLnBrk="0" hangingPunct="1">
                <a:lnSpc>
                  <a:spcPct val="100000"/>
                </a:lnSpc>
                <a:spcBef>
                  <a:spcPct val="0"/>
                </a:spcBef>
                <a:spcAft>
                  <a:spcPct val="0"/>
                </a:spcAft>
                <a:buClrTx/>
                <a:buSzTx/>
                <a:buFontTx/>
                <a:buNone/>
                <a:tabLst/>
                <a:defRPr/>
              </a:pPr>
              <a:r>
                <a:rPr lang="zh-CN" altLang="en-US" sz="2800" dirty="0" smtClean="0">
                  <a:solidFill>
                    <a:srgbClr val="009B62"/>
                  </a:solidFill>
                  <a:latin typeface="微软雅黑" panose="020B0503020204020204" pitchFamily="34" charset="-122"/>
                  <a:ea typeface="微软雅黑" panose="020B0503020204020204" pitchFamily="34" charset="-122"/>
                </a:rPr>
                <a:t>保险产品介绍</a:t>
              </a:r>
              <a:endParaRPr lang="zh-CN" altLang="en-US" sz="2800" dirty="0">
                <a:solidFill>
                  <a:srgbClr val="009B62"/>
                </a:solidFill>
                <a:latin typeface="微软雅黑" panose="020B0503020204020204" pitchFamily="34" charset="-122"/>
                <a:ea typeface="微软雅黑" panose="020B0503020204020204" pitchFamily="34" charset="-122"/>
              </a:endParaRPr>
            </a:p>
          </p:txBody>
        </p:sp>
        <p:pic>
          <p:nvPicPr>
            <p:cNvPr id="61" name="图片 1"/>
            <p:cNvPicPr>
              <a:picLocks noChangeAspect="1"/>
            </p:cNvPicPr>
            <p:nvPr/>
          </p:nvPicPr>
          <p:blipFill>
            <a:blip r:embed="rId6" cstate="print"/>
            <a:srcRect t="27809"/>
            <a:stretch>
              <a:fillRect/>
            </a:stretch>
          </p:blipFill>
          <p:spPr bwMode="auto">
            <a:xfrm>
              <a:off x="3578773" y="3724134"/>
              <a:ext cx="779274" cy="723602"/>
            </a:xfrm>
            <a:prstGeom prst="rect">
              <a:avLst/>
            </a:prstGeom>
            <a:noFill/>
            <a:ln w="9525">
              <a:noFill/>
              <a:miter lim="800000"/>
              <a:headEnd/>
              <a:tailEnd/>
            </a:ln>
          </p:spPr>
        </p:pic>
        <p:sp>
          <p:nvSpPr>
            <p:cNvPr id="62" name="文本框 34"/>
            <p:cNvSpPr txBox="1"/>
            <p:nvPr/>
          </p:nvSpPr>
          <p:spPr>
            <a:xfrm>
              <a:off x="3598873" y="3686346"/>
              <a:ext cx="502496" cy="869088"/>
            </a:xfrm>
            <a:prstGeom prst="rect">
              <a:avLst/>
            </a:prstGeom>
            <a:noFill/>
          </p:spPr>
          <p:txBody>
            <a:bodyPr wrap="square" rtlCol="0" anchor="ctr">
              <a:spAutoFit/>
            </a:bodyPr>
            <a:lstStyle/>
            <a:p>
              <a:r>
                <a:rPr lang="en-US" altLang="zh-CN" sz="4000" dirty="0" smtClean="0">
                  <a:solidFill>
                    <a:schemeClr val="bg1"/>
                  </a:solidFill>
                  <a:latin typeface="Broadway" panose="04040905080B02020502" pitchFamily="82" charset="0"/>
                </a:rPr>
                <a:t>2</a:t>
              </a:r>
              <a:endParaRPr lang="zh-CN" altLang="en-US" sz="4000" dirty="0">
                <a:solidFill>
                  <a:schemeClr val="bg1"/>
                </a:solidFill>
                <a:latin typeface="Broadway" panose="04040905080B02020502" pitchFamily="82" charset="0"/>
              </a:endParaRPr>
            </a:p>
          </p:txBody>
        </p:sp>
      </p:grpSp>
    </p:spTree>
    <p:extLst>
      <p:ext uri="{BB962C8B-B14F-4D97-AF65-F5344CB8AC3E}">
        <p14:creationId xmlns="" xmlns:p14="http://schemas.microsoft.com/office/powerpoint/2010/main" val="3688985129"/>
      </p:ext>
    </p:extLst>
  </p:cSld>
  <p:clrMapOvr>
    <a:masterClrMapping/>
  </p:clrMapOvr>
  <p:transition spd="slow">
    <p:cover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cstate="print">
            <a:extLst>
              <a:ext uri="{28A0092B-C50C-407E-A947-70E740481C1C}">
                <a14:useLocalDpi xmlns="" xmlns:a14="http://schemas.microsoft.com/office/drawing/2010/main" val="0"/>
              </a:ext>
            </a:extLst>
          </a:blip>
          <a:srcRect r="63553" b="7205"/>
          <a:stretch/>
        </p:blipFill>
        <p:spPr>
          <a:xfrm>
            <a:off x="6888480" y="1329114"/>
            <a:ext cx="5303520" cy="5528886"/>
          </a:xfrm>
          <a:prstGeom prst="rect">
            <a:avLst/>
          </a:prstGeom>
        </p:spPr>
      </p:pic>
      <p:sp>
        <p:nvSpPr>
          <p:cNvPr id="6" name="矩形 5"/>
          <p:cNvSpPr/>
          <p:nvPr/>
        </p:nvSpPr>
        <p:spPr>
          <a:xfrm>
            <a:off x="2410692" y="2876879"/>
            <a:ext cx="1831699" cy="150843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preferRelativeResize="0">
            <a:picLocks/>
          </p:cNvPicPr>
          <p:nvPr/>
        </p:nvPicPr>
        <p:blipFill rotWithShape="1">
          <a:blip r:embed="rId3" cstate="print">
            <a:extLst>
              <a:ext uri="{28A0092B-C50C-407E-A947-70E740481C1C}">
                <a14:useLocalDpi xmlns="" xmlns:a14="http://schemas.microsoft.com/office/drawing/2010/main" val="0"/>
              </a:ext>
            </a:extLst>
          </a:blip>
          <a:srcRect l="7094" r="13406"/>
          <a:stretch/>
        </p:blipFill>
        <p:spPr bwMode="auto">
          <a:xfrm>
            <a:off x="1096288" y="2876878"/>
            <a:ext cx="1314404" cy="15084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4242391" y="2938908"/>
            <a:ext cx="4067420" cy="1356637"/>
          </a:xfrm>
        </p:spPr>
        <p:txBody>
          <a:bodyPr/>
          <a:lstStyle/>
          <a:p>
            <a:pPr algn="ctr"/>
            <a:r>
              <a:rPr lang="zh-CN" altLang="en-US" sz="4000" dirty="0" smtClean="0"/>
              <a:t>中国人寿</a:t>
            </a:r>
            <a:r>
              <a:rPr lang="en-US" altLang="zh-CN" sz="4000" dirty="0" smtClean="0"/>
              <a:t/>
            </a:r>
            <a:br>
              <a:rPr lang="en-US" altLang="zh-CN" sz="4000" dirty="0" smtClean="0"/>
            </a:br>
            <a:r>
              <a:rPr lang="zh-CN" altLang="en-US" sz="4000" dirty="0" smtClean="0"/>
              <a:t>简介</a:t>
            </a:r>
            <a:endParaRPr lang="zh-CN" altLang="en-US" sz="4000" dirty="0"/>
          </a:p>
        </p:txBody>
      </p:sp>
      <p:sp>
        <p:nvSpPr>
          <p:cNvPr id="4" name="文本框 3"/>
          <p:cNvSpPr txBox="1"/>
          <p:nvPr/>
        </p:nvSpPr>
        <p:spPr>
          <a:xfrm>
            <a:off x="1274306" y="2830874"/>
            <a:ext cx="1096065" cy="1600438"/>
          </a:xfrm>
          <a:prstGeom prst="rect">
            <a:avLst/>
          </a:prstGeom>
          <a:noFill/>
        </p:spPr>
        <p:txBody>
          <a:bodyPr wrap="square" rtlCol="0">
            <a:spAutoFit/>
          </a:bodyPr>
          <a:lstStyle/>
          <a:p>
            <a:r>
              <a:rPr lang="en-US" altLang="zh-CN" sz="9800" dirty="0" smtClean="0">
                <a:solidFill>
                  <a:schemeClr val="bg1"/>
                </a:solidFill>
                <a:latin typeface="Broadway" panose="04040905080B02020502" pitchFamily="82" charset="0"/>
              </a:rPr>
              <a:t>1</a:t>
            </a:r>
            <a:endParaRPr lang="zh-CN" altLang="en-US" sz="9800" dirty="0">
              <a:solidFill>
                <a:schemeClr val="bg1"/>
              </a:solidFill>
              <a:latin typeface="Broadway" panose="04040905080B02020502" pitchFamily="82" charset="0"/>
            </a:endParaRPr>
          </a:p>
        </p:txBody>
      </p:sp>
      <p:pic>
        <p:nvPicPr>
          <p:cNvPr id="5" name="图片 4"/>
          <p:cNvPicPr>
            <a:picLocks noChangeAspect="1"/>
          </p:cNvPicPr>
          <p:nvPr/>
        </p:nvPicPr>
        <p:blipFill>
          <a:blip r:embed="rId4" cstate="print"/>
          <a:stretch>
            <a:fillRect/>
          </a:stretch>
        </p:blipFill>
        <p:spPr>
          <a:xfrm>
            <a:off x="2819214" y="3213100"/>
            <a:ext cx="944517" cy="873679"/>
          </a:xfrm>
          <a:prstGeom prst="rect">
            <a:avLst/>
          </a:prstGeom>
        </p:spPr>
      </p:pic>
      <p:sp>
        <p:nvSpPr>
          <p:cNvPr id="10" name="矩形 9"/>
          <p:cNvSpPr/>
          <p:nvPr/>
        </p:nvSpPr>
        <p:spPr>
          <a:xfrm>
            <a:off x="4242391" y="4306529"/>
            <a:ext cx="4067420" cy="78780"/>
          </a:xfrm>
          <a:prstGeom prst="rect">
            <a:avLst/>
          </a:prstGeom>
          <a:solidFill>
            <a:srgbClr val="019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3681914132"/>
      </p:ext>
    </p:extLst>
  </p:cSld>
  <p:clrMapOvr>
    <a:masterClrMapping/>
  </p:clrMapOvr>
  <p:transition spd="slow">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39842"/>
            <a:ext cx="7591647" cy="921415"/>
          </a:xfrm>
        </p:spPr>
        <p:txBody>
          <a:bodyPr>
            <a:normAutofit/>
          </a:bodyPr>
          <a:lstStyle/>
          <a:p>
            <a:r>
              <a:rPr lang="zh-CN" altLang="en-US" sz="3600" dirty="0" smtClean="0">
                <a:latin typeface="微软雅黑" pitchFamily="34" charset="-122"/>
                <a:ea typeface="微软雅黑" pitchFamily="34" charset="-122"/>
              </a:rPr>
              <a:t>中国人寿简介</a:t>
            </a:r>
            <a:endParaRPr lang="zh-CN" altLang="en-US" sz="3600" dirty="0">
              <a:latin typeface="微软雅黑" pitchFamily="34" charset="-122"/>
              <a:ea typeface="微软雅黑" pitchFamily="34" charset="-122"/>
            </a:endParaRPr>
          </a:p>
        </p:txBody>
      </p:sp>
      <p:sp>
        <p:nvSpPr>
          <p:cNvPr id="3" name="标题 1"/>
          <p:cNvSpPr txBox="1">
            <a:spLocks/>
          </p:cNvSpPr>
          <p:nvPr/>
        </p:nvSpPr>
        <p:spPr>
          <a:xfrm>
            <a:off x="4465941" y="357188"/>
            <a:ext cx="7254748" cy="587375"/>
          </a:xfrm>
          <a:prstGeom prst="rect">
            <a:avLst/>
          </a:prstGeom>
        </p:spPr>
        <p:txBody>
          <a:bodyPr>
            <a:noAutofit/>
          </a:bodyPr>
          <a:lstStyle>
            <a:lvl1pPr algn="l" defTabSz="914400" rtl="0" eaLnBrk="1" latinLnBrk="0" hangingPunct="1">
              <a:lnSpc>
                <a:spcPct val="90000"/>
              </a:lnSpc>
              <a:spcBef>
                <a:spcPct val="0"/>
              </a:spcBef>
              <a:buNone/>
              <a:defRPr sz="4000" kern="1200">
                <a:solidFill>
                  <a:schemeClr val="bg1"/>
                </a:solidFill>
                <a:latin typeface="微软雅黑" panose="020B0503020204020204" pitchFamily="34" charset="-122"/>
                <a:ea typeface="微软雅黑" panose="020B0503020204020204" pitchFamily="34" charset="-122"/>
                <a:cs typeface="+mj-cs"/>
              </a:defRPr>
            </a:lvl1pPr>
          </a:lstStyle>
          <a:p>
            <a:pPr algn="r"/>
            <a:endParaRPr lang="zh-CN" altLang="en-US" sz="2000" dirty="0">
              <a:solidFill>
                <a:schemeClr val="bg2">
                  <a:lumMod val="50000"/>
                </a:schemeClr>
              </a:solidFill>
              <a:latin typeface="方正粗宋简体" panose="03000509000000000000" pitchFamily="65" charset="-122"/>
              <a:ea typeface="方正粗宋简体" panose="03000509000000000000" pitchFamily="65" charset="-122"/>
            </a:endParaRPr>
          </a:p>
        </p:txBody>
      </p:sp>
      <p:sp>
        <p:nvSpPr>
          <p:cNvPr id="4" name="内容占位符 2"/>
          <p:cNvSpPr txBox="1">
            <a:spLocks/>
          </p:cNvSpPr>
          <p:nvPr/>
        </p:nvSpPr>
        <p:spPr>
          <a:xfrm>
            <a:off x="486297" y="1440716"/>
            <a:ext cx="10300771" cy="4207796"/>
          </a:xfrm>
          <a:prstGeom prst="rect">
            <a:avLst/>
          </a:prstGeom>
        </p:spPr>
        <p:txBody>
          <a:bodyPr/>
          <a:lstStyle>
            <a:lvl1pPr marL="361950" indent="-361950" algn="l" defTabSz="914400" rtl="0" eaLnBrk="1" latinLnBrk="0" hangingPunct="1">
              <a:lnSpc>
                <a:spcPct val="100000"/>
              </a:lnSpc>
              <a:spcBef>
                <a:spcPts val="600"/>
              </a:spcBef>
              <a:spcAft>
                <a:spcPts val="600"/>
              </a:spcAft>
              <a:buClr>
                <a:srgbClr val="019364"/>
              </a:buClr>
              <a:buFont typeface="Wingdings" panose="05000000000000000000" pitchFamily="2" charset="2"/>
              <a:buChar char="p"/>
              <a:defRPr sz="2400" b="1" kern="1200">
                <a:solidFill>
                  <a:srgbClr val="019364"/>
                </a:solidFill>
                <a:latin typeface="微软雅黑" panose="020B0503020204020204" pitchFamily="34" charset="-122"/>
                <a:ea typeface="微软雅黑" panose="020B0503020204020204" pitchFamily="34" charset="-122"/>
                <a:cs typeface="+mn-cs"/>
              </a:defRPr>
            </a:lvl1pPr>
            <a:lvl2pPr marL="723900" indent="-266700" algn="l" defTabSz="914400" rtl="0" eaLnBrk="1" latinLnBrk="0" hangingPunct="1">
              <a:lnSpc>
                <a:spcPct val="100000"/>
              </a:lnSpc>
              <a:spcBef>
                <a:spcPts val="600"/>
              </a:spcBef>
              <a:spcAft>
                <a:spcPts val="600"/>
              </a:spcAft>
              <a:buClr>
                <a:schemeClr val="bg2">
                  <a:lumMod val="50000"/>
                </a:schemeClr>
              </a:buClr>
              <a:buFont typeface="Wingdings" panose="05000000000000000000" pitchFamily="2" charset="2"/>
              <a:buChar char="Ø"/>
              <a:defRPr sz="2000" kern="1200">
                <a:solidFill>
                  <a:schemeClr val="bg2">
                    <a:lumMod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100000"/>
              </a:lnSpc>
              <a:spcBef>
                <a:spcPts val="300"/>
              </a:spcBef>
              <a:spcAft>
                <a:spcPts val="300"/>
              </a:spcAft>
              <a:buClr>
                <a:schemeClr val="bg2">
                  <a:lumMod val="50000"/>
                </a:schemeClr>
              </a:buClr>
              <a:buFont typeface="Arial" panose="020B0604020202020204" pitchFamily="34" charset="0"/>
              <a:buChar char="•"/>
              <a:defRPr sz="1800" kern="1200">
                <a:solidFill>
                  <a:schemeClr val="bg2">
                    <a:lumMod val="25000"/>
                  </a:schemeClr>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100000"/>
              </a:lnSpc>
              <a:spcBef>
                <a:spcPts val="300"/>
              </a:spcBef>
              <a:spcAft>
                <a:spcPts val="300"/>
              </a:spcAft>
              <a:buClr>
                <a:schemeClr val="bg2">
                  <a:lumMod val="25000"/>
                </a:schemeClr>
              </a:buClr>
              <a:buFont typeface="Arial" panose="020B0604020202020204" pitchFamily="34" charset="0"/>
              <a:buChar char="•"/>
              <a:defRPr sz="1600" kern="1200">
                <a:solidFill>
                  <a:schemeClr val="bg2">
                    <a:lumMod val="25000"/>
                  </a:schemeClr>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100000"/>
              </a:lnSpc>
              <a:spcBef>
                <a:spcPts val="300"/>
              </a:spcBef>
              <a:spcAft>
                <a:spcPts val="300"/>
              </a:spcAft>
              <a:buFont typeface="Arial" panose="020B0604020202020204" pitchFamily="34" charset="0"/>
              <a:buChar char="•"/>
              <a:defRPr sz="1400" kern="1200">
                <a:solidFill>
                  <a:schemeClr val="bg2">
                    <a:lumMod val="25000"/>
                  </a:schemeClr>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latin typeface="Arial" panose="020B0604020202020204" pitchFamily="34" charset="0"/>
                <a:cs typeface="Arial" panose="020B0604020202020204" pitchFamily="34" charset="0"/>
              </a:rPr>
              <a:t>历史沿革：</a:t>
            </a:r>
            <a:endParaRPr lang="en-US" altLang="zh-CN" dirty="0" smtClean="0">
              <a:latin typeface="Arial" panose="020B0604020202020204" pitchFamily="34" charset="0"/>
              <a:cs typeface="Arial" panose="020B0604020202020204" pitchFamily="34" charset="0"/>
            </a:endParaRPr>
          </a:p>
          <a:p>
            <a:endParaRPr lang="zh-CN" altLang="en-US" dirty="0" smtClean="0">
              <a:latin typeface="Arial" panose="020B0604020202020204" pitchFamily="34" charset="0"/>
              <a:cs typeface="Arial" panose="020B0604020202020204" pitchFamily="34" charset="0"/>
            </a:endParaRPr>
          </a:p>
          <a:p>
            <a:pPr lvl="1" algn="just">
              <a:buNone/>
            </a:pPr>
            <a:endParaRPr lang="en-US" altLang="zh-CN" dirty="0" smtClean="0">
              <a:solidFill>
                <a:schemeClr val="bg2">
                  <a:lumMod val="25000"/>
                </a:schemeClr>
              </a:solidFill>
              <a:latin typeface="Arial" panose="020B0604020202020204" pitchFamily="34" charset="0"/>
              <a:cs typeface="Arial" panose="020B0604020202020204" pitchFamily="34" charset="0"/>
            </a:endParaRPr>
          </a:p>
        </p:txBody>
      </p:sp>
      <p:sp>
        <p:nvSpPr>
          <p:cNvPr id="31" name="灯片编号占位符 30"/>
          <p:cNvSpPr>
            <a:spLocks noGrp="1"/>
          </p:cNvSpPr>
          <p:nvPr>
            <p:ph type="sldNum" sz="quarter" idx="12"/>
          </p:nvPr>
        </p:nvSpPr>
        <p:spPr/>
        <p:txBody>
          <a:bodyPr/>
          <a:lstStyle/>
          <a:p>
            <a:r>
              <a:rPr lang="en-US" altLang="zh-CN" dirty="0" smtClean="0"/>
              <a:t>4</a:t>
            </a:r>
            <a:endParaRPr lang="zh-CN" altLang="en-US" dirty="0"/>
          </a:p>
        </p:txBody>
      </p:sp>
      <p:pic>
        <p:nvPicPr>
          <p:cNvPr id="1026" name="Picture 2" descr="C:\Users\user\Desktop\捕获.PNG"/>
          <p:cNvPicPr>
            <a:picLocks noChangeAspect="1" noChangeArrowheads="1"/>
          </p:cNvPicPr>
          <p:nvPr/>
        </p:nvPicPr>
        <p:blipFill>
          <a:blip r:embed="rId2" cstate="print"/>
          <a:srcRect/>
          <a:stretch>
            <a:fillRect/>
          </a:stretch>
        </p:blipFill>
        <p:spPr bwMode="auto">
          <a:xfrm>
            <a:off x="0" y="1899137"/>
            <a:ext cx="8077200" cy="3474859"/>
          </a:xfrm>
          <a:prstGeom prst="rect">
            <a:avLst/>
          </a:prstGeom>
          <a:noFill/>
        </p:spPr>
      </p:pic>
      <p:sp>
        <p:nvSpPr>
          <p:cNvPr id="8" name="TextBox 7"/>
          <p:cNvSpPr txBox="1"/>
          <p:nvPr/>
        </p:nvSpPr>
        <p:spPr>
          <a:xfrm>
            <a:off x="7819292" y="1251057"/>
            <a:ext cx="4098249" cy="4770537"/>
          </a:xfrm>
          <a:prstGeom prst="rect">
            <a:avLst/>
          </a:prstGeom>
          <a:noFill/>
        </p:spPr>
        <p:txBody>
          <a:bodyPr wrap="square" rtlCol="0">
            <a:spAutoFit/>
          </a:bodyPr>
          <a:lstStyle/>
          <a:p>
            <a:pPr algn="just"/>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       </a:t>
            </a:r>
            <a:r>
              <a:rPr lang="zh-CN" altLang="en-US" sz="1600" b="1" dirty="0" smtClean="0">
                <a:solidFill>
                  <a:schemeClr val="bg2">
                    <a:lumMod val="50000"/>
                  </a:schemeClr>
                </a:solidFill>
                <a:latin typeface="微软雅黑" panose="020B0503020204020204" pitchFamily="34" charset="-122"/>
                <a:ea typeface="微软雅黑" panose="020B0503020204020204" pitchFamily="34" charset="-122"/>
              </a:rPr>
              <a:t>中国人寿的历史可以追溯到成立于</a:t>
            </a:r>
            <a:r>
              <a:rPr lang="en-US" altLang="zh-CN" sz="1600" b="1" dirty="0" smtClean="0">
                <a:solidFill>
                  <a:srgbClr val="FF0000"/>
                </a:solidFill>
                <a:latin typeface="微软雅黑" panose="020B0503020204020204" pitchFamily="34" charset="-122"/>
                <a:ea typeface="微软雅黑" panose="020B0503020204020204" pitchFamily="34" charset="-122"/>
              </a:rPr>
              <a:t>1949</a:t>
            </a:r>
            <a:r>
              <a:rPr lang="zh-CN" altLang="en-US" sz="1600" b="1" dirty="0" smtClean="0">
                <a:solidFill>
                  <a:srgbClr val="FF0000"/>
                </a:solidFill>
                <a:latin typeface="微软雅黑" panose="020B0503020204020204" pitchFamily="34" charset="-122"/>
                <a:ea typeface="微软雅黑" panose="020B0503020204020204" pitchFamily="34" charset="-122"/>
              </a:rPr>
              <a:t>年</a:t>
            </a:r>
            <a:r>
              <a:rPr lang="en-US" altLang="zh-CN" sz="1600" b="1" dirty="0" smtClean="0">
                <a:solidFill>
                  <a:srgbClr val="FF0000"/>
                </a:solidFill>
                <a:latin typeface="微软雅黑" panose="020B0503020204020204" pitchFamily="34" charset="-122"/>
                <a:ea typeface="微软雅黑" panose="020B0503020204020204" pitchFamily="34" charset="-122"/>
              </a:rPr>
              <a:t>10</a:t>
            </a:r>
            <a:r>
              <a:rPr lang="zh-CN" altLang="en-US" sz="1600" b="1" dirty="0" smtClean="0">
                <a:solidFill>
                  <a:srgbClr val="FF0000"/>
                </a:solidFill>
                <a:latin typeface="微软雅黑" panose="020B0503020204020204" pitchFamily="34" charset="-122"/>
                <a:ea typeface="微软雅黑" panose="020B0503020204020204" pitchFamily="34" charset="-122"/>
              </a:rPr>
              <a:t>月</a:t>
            </a:r>
            <a:r>
              <a:rPr lang="en-US" altLang="zh-CN" sz="1600" b="1" dirty="0" smtClean="0">
                <a:solidFill>
                  <a:srgbClr val="FF0000"/>
                </a:solidFill>
                <a:latin typeface="微软雅黑" panose="020B0503020204020204" pitchFamily="34" charset="-122"/>
                <a:ea typeface="微软雅黑" panose="020B0503020204020204" pitchFamily="34" charset="-122"/>
              </a:rPr>
              <a:t>20</a:t>
            </a:r>
            <a:r>
              <a:rPr lang="zh-CN" altLang="en-US" sz="1600" b="1" dirty="0" smtClean="0">
                <a:solidFill>
                  <a:srgbClr val="FF0000"/>
                </a:solidFill>
                <a:latin typeface="微软雅黑" panose="020B0503020204020204" pitchFamily="34" charset="-122"/>
                <a:ea typeface="微软雅黑" panose="020B0503020204020204" pitchFamily="34" charset="-122"/>
              </a:rPr>
              <a:t>日</a:t>
            </a:r>
            <a:r>
              <a:rPr lang="zh-CN" altLang="en-US" sz="1600" b="1" dirty="0" smtClean="0">
                <a:solidFill>
                  <a:schemeClr val="bg2">
                    <a:lumMod val="50000"/>
                  </a:schemeClr>
                </a:solidFill>
                <a:latin typeface="微软雅黑" panose="020B0503020204020204" pitchFamily="34" charset="-122"/>
                <a:ea typeface="微软雅黑" panose="020B0503020204020204" pitchFamily="34" charset="-122"/>
              </a:rPr>
              <a:t>的原中国人民保险公司所经办的人身保险业务。</a:t>
            </a:r>
            <a:r>
              <a:rPr lang="en-US" altLang="zh-CN" sz="1600" b="1" dirty="0" smtClean="0">
                <a:solidFill>
                  <a:schemeClr val="bg2">
                    <a:lumMod val="50000"/>
                  </a:schemeClr>
                </a:solidFill>
                <a:latin typeface="微软雅黑" panose="020B0503020204020204" pitchFamily="34" charset="-122"/>
                <a:ea typeface="微软雅黑" panose="020B0503020204020204" pitchFamily="34" charset="-122"/>
              </a:rPr>
              <a:t>1959</a:t>
            </a:r>
            <a:r>
              <a:rPr lang="zh-CN" altLang="en-US" sz="1600" b="1" dirty="0" smtClean="0">
                <a:solidFill>
                  <a:schemeClr val="bg2">
                    <a:lumMod val="50000"/>
                  </a:schemeClr>
                </a:solidFill>
                <a:latin typeface="微软雅黑" panose="020B0503020204020204" pitchFamily="34" charset="-122"/>
                <a:ea typeface="微软雅黑" panose="020B0503020204020204" pitchFamily="34" charset="-122"/>
              </a:rPr>
              <a:t>年，根据国务院要求，人身保险业务和其他国内保险业务一道进入全面停办状态。</a:t>
            </a:r>
            <a:r>
              <a:rPr lang="en-US" altLang="zh-CN" sz="1600" b="1" dirty="0" smtClean="0">
                <a:solidFill>
                  <a:schemeClr val="bg2">
                    <a:lumMod val="50000"/>
                  </a:schemeClr>
                </a:solidFill>
                <a:latin typeface="微软雅黑" panose="020B0503020204020204" pitchFamily="34" charset="-122"/>
                <a:ea typeface="微软雅黑" panose="020B0503020204020204" pitchFamily="34" charset="-122"/>
              </a:rPr>
              <a:t>1980</a:t>
            </a:r>
            <a:r>
              <a:rPr lang="zh-CN" altLang="en-US" sz="1600" b="1" dirty="0" smtClean="0">
                <a:solidFill>
                  <a:schemeClr val="bg2">
                    <a:lumMod val="50000"/>
                  </a:schemeClr>
                </a:solidFill>
                <a:latin typeface="微软雅黑" panose="020B0503020204020204" pitchFamily="34" charset="-122"/>
                <a:ea typeface="微软雅黑" panose="020B0503020204020204" pitchFamily="34" charset="-122"/>
              </a:rPr>
              <a:t>年，开始恢复办理人身保险业务，设人身保险部。</a:t>
            </a:r>
            <a:r>
              <a:rPr lang="en-US" altLang="zh-CN" sz="1600" b="1" dirty="0" smtClean="0">
                <a:solidFill>
                  <a:srgbClr val="FF0000"/>
                </a:solidFill>
                <a:latin typeface="微软雅黑" panose="020B0503020204020204" pitchFamily="34" charset="-122"/>
                <a:ea typeface="微软雅黑" panose="020B0503020204020204" pitchFamily="34" charset="-122"/>
              </a:rPr>
              <a:t>1996</a:t>
            </a:r>
            <a:r>
              <a:rPr lang="zh-CN" altLang="en-US" sz="1600" b="1" dirty="0" smtClean="0">
                <a:solidFill>
                  <a:srgbClr val="FF0000"/>
                </a:solidFill>
                <a:latin typeface="微软雅黑" panose="020B0503020204020204" pitchFamily="34" charset="-122"/>
                <a:ea typeface="微软雅黑" panose="020B0503020204020204" pitchFamily="34" charset="-122"/>
              </a:rPr>
              <a:t>年</a:t>
            </a:r>
            <a:r>
              <a:rPr lang="zh-CN" altLang="en-US" sz="1600" b="1" dirty="0" smtClean="0">
                <a:solidFill>
                  <a:schemeClr val="bg2">
                    <a:lumMod val="50000"/>
                  </a:schemeClr>
                </a:solidFill>
                <a:latin typeface="微软雅黑" panose="020B0503020204020204" pitchFamily="34" charset="-122"/>
                <a:ea typeface="微软雅黑" panose="020B0503020204020204" pitchFamily="34" charset="-122"/>
              </a:rPr>
              <a:t>，根据</a:t>
            </a:r>
            <a:r>
              <a:rPr lang="en-US" altLang="zh-CN" sz="1600" b="1" dirty="0" smtClean="0">
                <a:solidFill>
                  <a:schemeClr val="bg2">
                    <a:lumMod val="50000"/>
                  </a:schemeClr>
                </a:solidFill>
                <a:latin typeface="微软雅黑" panose="020B0503020204020204" pitchFamily="34" charset="-122"/>
                <a:ea typeface="微软雅黑" panose="020B0503020204020204" pitchFamily="34" charset="-122"/>
              </a:rPr>
              <a:t>《</a:t>
            </a:r>
            <a:r>
              <a:rPr lang="zh-CN" altLang="en-US" sz="1600" b="1" dirty="0" smtClean="0">
                <a:solidFill>
                  <a:schemeClr val="bg2">
                    <a:lumMod val="50000"/>
                  </a:schemeClr>
                </a:solidFill>
                <a:latin typeface="微软雅黑" panose="020B0503020204020204" pitchFamily="34" charset="-122"/>
                <a:ea typeface="微软雅黑" panose="020B0503020204020204" pitchFamily="34" charset="-122"/>
              </a:rPr>
              <a:t>保险法</a:t>
            </a:r>
            <a:r>
              <a:rPr lang="en-US" altLang="zh-CN" sz="1600" b="1" dirty="0" smtClean="0">
                <a:solidFill>
                  <a:schemeClr val="bg2">
                    <a:lumMod val="50000"/>
                  </a:schemeClr>
                </a:solidFill>
                <a:latin typeface="微软雅黑" panose="020B0503020204020204" pitchFamily="34" charset="-122"/>
                <a:ea typeface="微软雅黑" panose="020B0503020204020204" pitchFamily="34" charset="-122"/>
              </a:rPr>
              <a:t>》</a:t>
            </a:r>
            <a:r>
              <a:rPr lang="zh-CN" altLang="en-US" sz="1600" b="1" dirty="0" smtClean="0">
                <a:solidFill>
                  <a:schemeClr val="bg2">
                    <a:lumMod val="50000"/>
                  </a:schemeClr>
                </a:solidFill>
                <a:latin typeface="微软雅黑" panose="020B0503020204020204" pitchFamily="34" charset="-122"/>
                <a:ea typeface="微软雅黑" panose="020B0503020204020204" pitchFamily="34" charset="-122"/>
              </a:rPr>
              <a:t>关于财产保险和人身保险分业经营的要求，中保人寿保险有限公司在承继原中国人民保险公司全部人身保险业务和重组</a:t>
            </a:r>
            <a:r>
              <a:rPr lang="en-US" altLang="zh-CN" sz="1600" b="1" dirty="0" smtClean="0">
                <a:solidFill>
                  <a:schemeClr val="bg2">
                    <a:lumMod val="50000"/>
                  </a:schemeClr>
                </a:solidFill>
                <a:latin typeface="微软雅黑" panose="020B0503020204020204" pitchFamily="34" charset="-122"/>
                <a:ea typeface="微软雅黑" panose="020B0503020204020204" pitchFamily="34" charset="-122"/>
              </a:rPr>
              <a:t>17</a:t>
            </a:r>
            <a:r>
              <a:rPr lang="zh-CN" altLang="en-US" sz="1600" b="1" dirty="0" smtClean="0">
                <a:solidFill>
                  <a:schemeClr val="bg2">
                    <a:lumMod val="50000"/>
                  </a:schemeClr>
                </a:solidFill>
                <a:latin typeface="微软雅黑" panose="020B0503020204020204" pitchFamily="34" charset="-122"/>
                <a:ea typeface="微软雅黑" panose="020B0503020204020204" pitchFamily="34" charset="-122"/>
              </a:rPr>
              <a:t>家地方寿险公司的基础上组建成立，进入了专业化经营时代。</a:t>
            </a:r>
            <a:r>
              <a:rPr lang="en-US" altLang="zh-CN" sz="1600" b="1" dirty="0" smtClean="0">
                <a:solidFill>
                  <a:schemeClr val="bg2">
                    <a:lumMod val="50000"/>
                  </a:schemeClr>
                </a:solidFill>
                <a:latin typeface="微软雅黑" panose="020B0503020204020204" pitchFamily="34" charset="-122"/>
                <a:ea typeface="微软雅黑" panose="020B0503020204020204" pitchFamily="34" charset="-122"/>
              </a:rPr>
              <a:t>1999</a:t>
            </a:r>
            <a:r>
              <a:rPr lang="zh-CN" altLang="en-US" sz="1600" b="1" dirty="0" smtClean="0">
                <a:solidFill>
                  <a:schemeClr val="bg2">
                    <a:lumMod val="50000"/>
                  </a:schemeClr>
                </a:solidFill>
                <a:latin typeface="微软雅黑" panose="020B0503020204020204" pitchFamily="34" charset="-122"/>
                <a:ea typeface="微软雅黑" panose="020B0503020204020204" pitchFamily="34" charset="-122"/>
              </a:rPr>
              <a:t>年</a:t>
            </a:r>
            <a:r>
              <a:rPr lang="en-US" altLang="zh-CN" sz="1600" b="1" dirty="0" smtClean="0">
                <a:solidFill>
                  <a:schemeClr val="bg2">
                    <a:lumMod val="50000"/>
                  </a:schemeClr>
                </a:solidFill>
                <a:latin typeface="微软雅黑" panose="020B0503020204020204" pitchFamily="34" charset="-122"/>
                <a:ea typeface="微软雅黑" panose="020B0503020204020204" pitchFamily="34" charset="-122"/>
              </a:rPr>
              <a:t>3</a:t>
            </a:r>
            <a:r>
              <a:rPr lang="zh-CN" altLang="en-US" sz="1600" b="1" dirty="0" smtClean="0">
                <a:solidFill>
                  <a:schemeClr val="bg2">
                    <a:lumMod val="50000"/>
                  </a:schemeClr>
                </a:solidFill>
                <a:latin typeface="微软雅黑" panose="020B0503020204020204" pitchFamily="34" charset="-122"/>
                <a:ea typeface="微软雅黑" panose="020B0503020204020204" pitchFamily="34" charset="-122"/>
              </a:rPr>
              <a:t>月，中保人寿保险有限公司更名为中国人寿保险公司，直接隶属于国务院。</a:t>
            </a:r>
            <a:r>
              <a:rPr lang="en-US" altLang="zh-CN" sz="1600" b="1" dirty="0" smtClean="0">
                <a:solidFill>
                  <a:srgbClr val="FF0000"/>
                </a:solidFill>
                <a:latin typeface="微软雅黑" panose="020B0503020204020204" pitchFamily="34" charset="-122"/>
                <a:ea typeface="微软雅黑" panose="020B0503020204020204" pitchFamily="34" charset="-122"/>
              </a:rPr>
              <a:t>2003</a:t>
            </a:r>
            <a:r>
              <a:rPr lang="zh-CN" altLang="en-US" sz="1600" b="1" dirty="0" smtClean="0">
                <a:solidFill>
                  <a:srgbClr val="FF0000"/>
                </a:solidFill>
                <a:latin typeface="微软雅黑" panose="020B0503020204020204" pitchFamily="34" charset="-122"/>
                <a:ea typeface="微软雅黑" panose="020B0503020204020204" pitchFamily="34" charset="-122"/>
              </a:rPr>
              <a:t>年</a:t>
            </a:r>
            <a:r>
              <a:rPr lang="en-US" altLang="zh-CN" sz="1600" b="1" dirty="0" smtClean="0">
                <a:solidFill>
                  <a:schemeClr val="bg2">
                    <a:lumMod val="50000"/>
                  </a:schemeClr>
                </a:solidFill>
                <a:latin typeface="微软雅黑" panose="020B0503020204020204" pitchFamily="34" charset="-122"/>
                <a:ea typeface="微软雅黑" panose="020B0503020204020204" pitchFamily="34" charset="-122"/>
              </a:rPr>
              <a:t>6</a:t>
            </a:r>
            <a:r>
              <a:rPr lang="zh-CN" altLang="en-US" sz="1600" b="1" dirty="0" smtClean="0">
                <a:solidFill>
                  <a:schemeClr val="bg2">
                    <a:lumMod val="50000"/>
                  </a:schemeClr>
                </a:solidFill>
                <a:latin typeface="微软雅黑" panose="020B0503020204020204" pitchFamily="34" charset="-122"/>
                <a:ea typeface="微软雅黑" panose="020B0503020204020204" pitchFamily="34" charset="-122"/>
              </a:rPr>
              <a:t>月，中国人寿保险公司重组为中国人寿保险（集团）公司，并独家发起设立了中国人寿保险股份有限公司。</a:t>
            </a:r>
            <a:r>
              <a:rPr lang="en-US" altLang="zh-CN" sz="1600" b="1" dirty="0" smtClean="0">
                <a:solidFill>
                  <a:schemeClr val="bg2">
                    <a:lumMod val="50000"/>
                  </a:schemeClr>
                </a:solidFill>
                <a:latin typeface="微软雅黑" panose="020B0503020204020204" pitchFamily="34" charset="-122"/>
                <a:ea typeface="微软雅黑" panose="020B0503020204020204" pitchFamily="34" charset="-122"/>
              </a:rPr>
              <a:t>12</a:t>
            </a:r>
            <a:r>
              <a:rPr lang="zh-CN" altLang="en-US" sz="1600" b="1" dirty="0" smtClean="0">
                <a:solidFill>
                  <a:schemeClr val="bg2">
                    <a:lumMod val="50000"/>
                  </a:schemeClr>
                </a:solidFill>
                <a:latin typeface="微软雅黑" panose="020B0503020204020204" pitchFamily="34" charset="-122"/>
                <a:ea typeface="微软雅黑" panose="020B0503020204020204" pitchFamily="34" charset="-122"/>
              </a:rPr>
              <a:t>月</a:t>
            </a:r>
            <a:r>
              <a:rPr lang="en-US" altLang="zh-CN" sz="1600" b="1" dirty="0" smtClean="0">
                <a:solidFill>
                  <a:schemeClr val="bg2">
                    <a:lumMod val="50000"/>
                  </a:schemeClr>
                </a:solidFill>
                <a:latin typeface="微软雅黑" panose="020B0503020204020204" pitchFamily="34" charset="-122"/>
                <a:ea typeface="微软雅黑" panose="020B0503020204020204" pitchFamily="34" charset="-122"/>
              </a:rPr>
              <a:t>17</a:t>
            </a:r>
            <a:r>
              <a:rPr lang="zh-CN" altLang="en-US" sz="1600" b="1" dirty="0" smtClean="0">
                <a:solidFill>
                  <a:schemeClr val="bg2">
                    <a:lumMod val="50000"/>
                  </a:schemeClr>
                </a:solidFill>
                <a:latin typeface="微软雅黑" panose="020B0503020204020204" pitchFamily="34" charset="-122"/>
                <a:ea typeface="微软雅黑" panose="020B0503020204020204" pitchFamily="34" charset="-122"/>
              </a:rPr>
              <a:t>日和</a:t>
            </a:r>
            <a:r>
              <a:rPr lang="en-US" altLang="zh-CN" sz="1600" b="1" dirty="0" smtClean="0">
                <a:solidFill>
                  <a:schemeClr val="bg2">
                    <a:lumMod val="50000"/>
                  </a:schemeClr>
                </a:solidFill>
                <a:latin typeface="微软雅黑" panose="020B0503020204020204" pitchFamily="34" charset="-122"/>
                <a:ea typeface="微软雅黑" panose="020B0503020204020204" pitchFamily="34" charset="-122"/>
              </a:rPr>
              <a:t>18</a:t>
            </a:r>
            <a:r>
              <a:rPr lang="zh-CN" altLang="en-US" sz="1600" b="1" dirty="0" smtClean="0">
                <a:solidFill>
                  <a:schemeClr val="bg2">
                    <a:lumMod val="50000"/>
                  </a:schemeClr>
                </a:solidFill>
                <a:latin typeface="微软雅黑" panose="020B0503020204020204" pitchFamily="34" charset="-122"/>
                <a:ea typeface="微软雅黑" panose="020B0503020204020204" pitchFamily="34" charset="-122"/>
              </a:rPr>
              <a:t>日，中国人寿保险股份有限公司分别在纽约和香港成功上市，创造了当年全球最大规模的</a:t>
            </a:r>
            <a:r>
              <a:rPr lang="en-US" altLang="zh-CN" sz="1600" b="1" dirty="0" smtClean="0">
                <a:solidFill>
                  <a:schemeClr val="bg2">
                    <a:lumMod val="50000"/>
                  </a:schemeClr>
                </a:solidFill>
                <a:latin typeface="微软雅黑" panose="020B0503020204020204" pitchFamily="34" charset="-122"/>
                <a:ea typeface="微软雅黑" panose="020B0503020204020204" pitchFamily="34" charset="-122"/>
              </a:rPr>
              <a:t>IPO</a:t>
            </a:r>
            <a:r>
              <a:rPr lang="zh-CN" altLang="en-US" sz="1600" b="1" dirty="0" smtClean="0">
                <a:solidFill>
                  <a:schemeClr val="bg2">
                    <a:lumMod val="50000"/>
                  </a:schemeClr>
                </a:solidFill>
                <a:latin typeface="微软雅黑" panose="020B0503020204020204" pitchFamily="34" charset="-122"/>
                <a:ea typeface="微软雅黑" panose="020B0503020204020204" pitchFamily="34" charset="-122"/>
              </a:rPr>
              <a:t>。</a:t>
            </a:r>
          </a:p>
        </p:txBody>
      </p:sp>
    </p:spTree>
    <p:extLst>
      <p:ext uri="{BB962C8B-B14F-4D97-AF65-F5344CB8AC3E}">
        <p14:creationId xmlns="" xmlns:p14="http://schemas.microsoft.com/office/powerpoint/2010/main" val="414109732"/>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39842"/>
            <a:ext cx="7591647" cy="921415"/>
          </a:xfrm>
        </p:spPr>
        <p:txBody>
          <a:bodyPr>
            <a:normAutofit/>
          </a:bodyPr>
          <a:lstStyle/>
          <a:p>
            <a:r>
              <a:rPr lang="zh-CN" altLang="en-US" sz="3600" dirty="0" smtClean="0">
                <a:latin typeface="微软雅黑" pitchFamily="34" charset="-122"/>
                <a:ea typeface="微软雅黑" pitchFamily="34" charset="-122"/>
              </a:rPr>
              <a:t>中国人寿简介</a:t>
            </a:r>
            <a:endParaRPr lang="zh-CN" altLang="en-US" sz="3600" dirty="0">
              <a:latin typeface="微软雅黑" pitchFamily="34" charset="-122"/>
              <a:ea typeface="微软雅黑" pitchFamily="34" charset="-122"/>
            </a:endParaRPr>
          </a:p>
        </p:txBody>
      </p:sp>
      <p:sp>
        <p:nvSpPr>
          <p:cNvPr id="3" name="标题 1"/>
          <p:cNvSpPr txBox="1">
            <a:spLocks/>
          </p:cNvSpPr>
          <p:nvPr/>
        </p:nvSpPr>
        <p:spPr>
          <a:xfrm>
            <a:off x="4465941" y="357188"/>
            <a:ext cx="7254748" cy="587375"/>
          </a:xfrm>
          <a:prstGeom prst="rect">
            <a:avLst/>
          </a:prstGeom>
        </p:spPr>
        <p:txBody>
          <a:bodyPr>
            <a:noAutofit/>
          </a:bodyPr>
          <a:lstStyle>
            <a:lvl1pPr algn="l" defTabSz="914400" rtl="0" eaLnBrk="1" latinLnBrk="0" hangingPunct="1">
              <a:lnSpc>
                <a:spcPct val="90000"/>
              </a:lnSpc>
              <a:spcBef>
                <a:spcPct val="0"/>
              </a:spcBef>
              <a:buNone/>
              <a:defRPr sz="4000" kern="1200">
                <a:solidFill>
                  <a:schemeClr val="bg1"/>
                </a:solidFill>
                <a:latin typeface="微软雅黑" panose="020B0503020204020204" pitchFamily="34" charset="-122"/>
                <a:ea typeface="微软雅黑" panose="020B0503020204020204" pitchFamily="34" charset="-122"/>
                <a:cs typeface="+mj-cs"/>
              </a:defRPr>
            </a:lvl1pPr>
          </a:lstStyle>
          <a:p>
            <a:pPr algn="r"/>
            <a:endParaRPr lang="zh-CN" altLang="en-US" sz="2000" dirty="0">
              <a:solidFill>
                <a:schemeClr val="bg2">
                  <a:lumMod val="50000"/>
                </a:schemeClr>
              </a:solidFill>
              <a:latin typeface="方正粗宋简体" panose="03000509000000000000" pitchFamily="65" charset="-122"/>
              <a:ea typeface="方正粗宋简体" panose="03000509000000000000" pitchFamily="65" charset="-122"/>
            </a:endParaRPr>
          </a:p>
        </p:txBody>
      </p:sp>
      <p:sp>
        <p:nvSpPr>
          <p:cNvPr id="4" name="内容占位符 2"/>
          <p:cNvSpPr txBox="1">
            <a:spLocks/>
          </p:cNvSpPr>
          <p:nvPr/>
        </p:nvSpPr>
        <p:spPr>
          <a:xfrm>
            <a:off x="605928" y="1312985"/>
            <a:ext cx="9616595" cy="4389315"/>
          </a:xfrm>
          <a:prstGeom prst="rect">
            <a:avLst/>
          </a:prstGeom>
        </p:spPr>
        <p:txBody>
          <a:bodyPr/>
          <a:lstStyle>
            <a:lvl1pPr marL="361950" indent="-361950" algn="l" defTabSz="914400" rtl="0" eaLnBrk="1" latinLnBrk="0" hangingPunct="1">
              <a:lnSpc>
                <a:spcPct val="100000"/>
              </a:lnSpc>
              <a:spcBef>
                <a:spcPts val="600"/>
              </a:spcBef>
              <a:spcAft>
                <a:spcPts val="600"/>
              </a:spcAft>
              <a:buClr>
                <a:srgbClr val="019364"/>
              </a:buClr>
              <a:buFont typeface="Wingdings" panose="05000000000000000000" pitchFamily="2" charset="2"/>
              <a:buChar char="p"/>
              <a:defRPr sz="2400" b="1" kern="1200">
                <a:solidFill>
                  <a:srgbClr val="019364"/>
                </a:solidFill>
                <a:latin typeface="微软雅黑" panose="020B0503020204020204" pitchFamily="34" charset="-122"/>
                <a:ea typeface="微软雅黑" panose="020B0503020204020204" pitchFamily="34" charset="-122"/>
                <a:cs typeface="+mn-cs"/>
              </a:defRPr>
            </a:lvl1pPr>
            <a:lvl2pPr marL="723900" indent="-266700" algn="l" defTabSz="914400" rtl="0" eaLnBrk="1" latinLnBrk="0" hangingPunct="1">
              <a:lnSpc>
                <a:spcPct val="100000"/>
              </a:lnSpc>
              <a:spcBef>
                <a:spcPts val="600"/>
              </a:spcBef>
              <a:spcAft>
                <a:spcPts val="600"/>
              </a:spcAft>
              <a:buClr>
                <a:schemeClr val="bg2">
                  <a:lumMod val="50000"/>
                </a:schemeClr>
              </a:buClr>
              <a:buFont typeface="Wingdings" panose="05000000000000000000" pitchFamily="2" charset="2"/>
              <a:buChar char="Ø"/>
              <a:defRPr sz="2000" kern="1200">
                <a:solidFill>
                  <a:schemeClr val="bg2">
                    <a:lumMod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100000"/>
              </a:lnSpc>
              <a:spcBef>
                <a:spcPts val="300"/>
              </a:spcBef>
              <a:spcAft>
                <a:spcPts val="300"/>
              </a:spcAft>
              <a:buClr>
                <a:schemeClr val="bg2">
                  <a:lumMod val="50000"/>
                </a:schemeClr>
              </a:buClr>
              <a:buFont typeface="Arial" panose="020B0604020202020204" pitchFamily="34" charset="0"/>
              <a:buChar char="•"/>
              <a:defRPr sz="1800" kern="1200">
                <a:solidFill>
                  <a:schemeClr val="bg2">
                    <a:lumMod val="25000"/>
                  </a:schemeClr>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100000"/>
              </a:lnSpc>
              <a:spcBef>
                <a:spcPts val="300"/>
              </a:spcBef>
              <a:spcAft>
                <a:spcPts val="300"/>
              </a:spcAft>
              <a:buClr>
                <a:schemeClr val="bg2">
                  <a:lumMod val="25000"/>
                </a:schemeClr>
              </a:buClr>
              <a:buFont typeface="Arial" panose="020B0604020202020204" pitchFamily="34" charset="0"/>
              <a:buChar char="•"/>
              <a:defRPr sz="1600" kern="1200">
                <a:solidFill>
                  <a:schemeClr val="bg2">
                    <a:lumMod val="25000"/>
                  </a:schemeClr>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100000"/>
              </a:lnSpc>
              <a:spcBef>
                <a:spcPts val="300"/>
              </a:spcBef>
              <a:spcAft>
                <a:spcPts val="300"/>
              </a:spcAft>
              <a:buFont typeface="Arial" panose="020B0604020202020204" pitchFamily="34" charset="0"/>
              <a:buChar char="•"/>
              <a:defRPr sz="1400" kern="1200">
                <a:solidFill>
                  <a:schemeClr val="bg2">
                    <a:lumMod val="25000"/>
                  </a:schemeClr>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t>集团概况：</a:t>
            </a:r>
          </a:p>
          <a:p>
            <a:pPr>
              <a:buNone/>
            </a:pPr>
            <a:endParaRPr lang="zh-CN" altLang="en-US" dirty="0" smtClean="0">
              <a:latin typeface="Arial" panose="020B0604020202020204" pitchFamily="34" charset="0"/>
              <a:cs typeface="Arial" panose="020B0604020202020204" pitchFamily="34" charset="0"/>
            </a:endParaRPr>
          </a:p>
          <a:p>
            <a:pPr lvl="1"/>
            <a:r>
              <a:rPr lang="zh-CN" altLang="en-US" dirty="0" smtClean="0"/>
              <a:t>中国最大的商业保险集团，下设中国人寿保险股份有限公司、中国人寿财产保险股份有限公司、中国人寿资产管理有限公司、中国人寿保险（海外）股份有限公司、国寿投资管理公司以及保险职业学院、成都保险学校等多家公司和机构。截止</a:t>
            </a:r>
            <a:r>
              <a:rPr lang="en-US" altLang="en-US" dirty="0" smtClean="0"/>
              <a:t>2016</a:t>
            </a:r>
            <a:r>
              <a:rPr lang="zh-CN" altLang="en-US" dirty="0" smtClean="0"/>
              <a:t>年底，集团合并营业收入突破</a:t>
            </a:r>
            <a:r>
              <a:rPr lang="en-US" altLang="en-US" dirty="0" smtClean="0"/>
              <a:t>6758</a:t>
            </a:r>
            <a:r>
              <a:rPr lang="zh-CN" altLang="en-US" dirty="0" smtClean="0"/>
              <a:t>亿元，总资产超过</a:t>
            </a:r>
            <a:r>
              <a:rPr lang="en-US" altLang="en-US" dirty="0" smtClean="0"/>
              <a:t>3</a:t>
            </a:r>
            <a:r>
              <a:rPr lang="zh-CN" altLang="en-US" dirty="0" smtClean="0"/>
              <a:t>万亿元。</a:t>
            </a:r>
          </a:p>
          <a:p>
            <a:pPr lvl="1"/>
            <a:r>
              <a:rPr lang="zh-CN" altLang="en-US" dirty="0" smtClean="0"/>
              <a:t>拥有国内最大的寿险市场；</a:t>
            </a:r>
          </a:p>
          <a:p>
            <a:pPr lvl="1"/>
            <a:r>
              <a:rPr lang="zh-CN" altLang="en-US" dirty="0" smtClean="0"/>
              <a:t>中国资本市场最大的机构投资者；</a:t>
            </a:r>
          </a:p>
          <a:p>
            <a:pPr lvl="1"/>
            <a:r>
              <a:rPr lang="zh-CN" altLang="en-US" dirty="0" smtClean="0"/>
              <a:t>中国银行、中国工商银行的最大基础投资者，广发银行单一最大股东，南方电网的第二大股东；</a:t>
            </a:r>
          </a:p>
          <a:p>
            <a:pPr lvl="1"/>
            <a:r>
              <a:rPr lang="zh-CN" altLang="en-US" dirty="0" smtClean="0"/>
              <a:t>双“世界</a:t>
            </a:r>
            <a:r>
              <a:rPr lang="en-US" dirty="0" smtClean="0"/>
              <a:t>500</a:t>
            </a:r>
            <a:r>
              <a:rPr lang="zh-CN" altLang="en-US" dirty="0" smtClean="0"/>
              <a:t>强”保险企业；</a:t>
            </a:r>
          </a:p>
          <a:p>
            <a:pPr lvl="1" algn="just">
              <a:buNone/>
            </a:pPr>
            <a:endParaRPr lang="zh-CN" altLang="en-US" dirty="0" smtClean="0">
              <a:solidFill>
                <a:schemeClr val="bg2">
                  <a:lumMod val="25000"/>
                </a:schemeClr>
              </a:solidFill>
              <a:latin typeface="Arial" panose="020B0604020202020204" pitchFamily="34" charset="0"/>
              <a:cs typeface="Arial" panose="020B0604020202020204" pitchFamily="34" charset="0"/>
            </a:endParaRPr>
          </a:p>
          <a:p>
            <a:pPr lvl="1" algn="just">
              <a:buNone/>
            </a:pPr>
            <a:endParaRPr lang="zh-CN" altLang="en-US" dirty="0" smtClean="0">
              <a:solidFill>
                <a:schemeClr val="bg2">
                  <a:lumMod val="25000"/>
                </a:schemeClr>
              </a:solidFill>
              <a:latin typeface="Arial" panose="020B0604020202020204" pitchFamily="34" charset="0"/>
              <a:cs typeface="Arial" panose="020B0604020202020204" pitchFamily="34" charset="0"/>
            </a:endParaRPr>
          </a:p>
          <a:p>
            <a:pPr lvl="1" algn="just">
              <a:buNone/>
            </a:pPr>
            <a:endParaRPr lang="en-US" altLang="zh-CN" dirty="0" smtClean="0">
              <a:solidFill>
                <a:schemeClr val="bg2">
                  <a:lumMod val="25000"/>
                </a:schemeClr>
              </a:solidFill>
              <a:latin typeface="Arial" panose="020B0604020202020204" pitchFamily="34" charset="0"/>
              <a:cs typeface="Arial" panose="020B0604020202020204" pitchFamily="34" charset="0"/>
            </a:endParaRPr>
          </a:p>
        </p:txBody>
      </p:sp>
      <p:sp>
        <p:nvSpPr>
          <p:cNvPr id="31" name="灯片编号占位符 30"/>
          <p:cNvSpPr>
            <a:spLocks noGrp="1"/>
          </p:cNvSpPr>
          <p:nvPr>
            <p:ph type="sldNum" sz="quarter" idx="12"/>
          </p:nvPr>
        </p:nvSpPr>
        <p:spPr/>
        <p:txBody>
          <a:bodyPr/>
          <a:lstStyle/>
          <a:p>
            <a:fld id="{A9AEA879-ADDB-4ED8-A511-ED0C4F0A7916}" type="slidenum">
              <a:rPr lang="zh-CN" altLang="en-US" smtClean="0"/>
              <a:pPr/>
              <a:t>5</a:t>
            </a:fld>
            <a:endParaRPr lang="zh-CN" altLang="en-US"/>
          </a:p>
        </p:txBody>
      </p:sp>
    </p:spTree>
    <p:extLst>
      <p:ext uri="{BB962C8B-B14F-4D97-AF65-F5344CB8AC3E}">
        <p14:creationId xmlns="" xmlns:p14="http://schemas.microsoft.com/office/powerpoint/2010/main" val="414109732"/>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39842"/>
            <a:ext cx="7591647" cy="921415"/>
          </a:xfrm>
        </p:spPr>
        <p:txBody>
          <a:bodyPr>
            <a:normAutofit/>
          </a:bodyPr>
          <a:lstStyle/>
          <a:p>
            <a:r>
              <a:rPr lang="zh-CN" altLang="en-US" sz="3600" dirty="0" smtClean="0">
                <a:latin typeface="微软雅黑" pitchFamily="34" charset="-122"/>
                <a:ea typeface="微软雅黑" pitchFamily="34" charset="-122"/>
              </a:rPr>
              <a:t>中国人寿简介</a:t>
            </a:r>
            <a:endParaRPr lang="zh-CN" altLang="en-US" sz="3600" dirty="0">
              <a:latin typeface="微软雅黑" pitchFamily="34" charset="-122"/>
              <a:ea typeface="微软雅黑" pitchFamily="34" charset="-122"/>
            </a:endParaRPr>
          </a:p>
        </p:txBody>
      </p:sp>
      <p:sp>
        <p:nvSpPr>
          <p:cNvPr id="3" name="标题 1"/>
          <p:cNvSpPr txBox="1">
            <a:spLocks/>
          </p:cNvSpPr>
          <p:nvPr/>
        </p:nvSpPr>
        <p:spPr>
          <a:xfrm>
            <a:off x="4465941" y="357188"/>
            <a:ext cx="7254748" cy="587375"/>
          </a:xfrm>
          <a:prstGeom prst="rect">
            <a:avLst/>
          </a:prstGeom>
        </p:spPr>
        <p:txBody>
          <a:bodyPr>
            <a:noAutofit/>
          </a:bodyPr>
          <a:lstStyle>
            <a:lvl1pPr algn="l" defTabSz="914400" rtl="0" eaLnBrk="1" latinLnBrk="0" hangingPunct="1">
              <a:lnSpc>
                <a:spcPct val="90000"/>
              </a:lnSpc>
              <a:spcBef>
                <a:spcPct val="0"/>
              </a:spcBef>
              <a:buNone/>
              <a:defRPr sz="4000" kern="1200">
                <a:solidFill>
                  <a:schemeClr val="bg1"/>
                </a:solidFill>
                <a:latin typeface="微软雅黑" panose="020B0503020204020204" pitchFamily="34" charset="-122"/>
                <a:ea typeface="微软雅黑" panose="020B0503020204020204" pitchFamily="34" charset="-122"/>
                <a:cs typeface="+mj-cs"/>
              </a:defRPr>
            </a:lvl1pPr>
          </a:lstStyle>
          <a:p>
            <a:pPr algn="r"/>
            <a:endParaRPr lang="zh-CN" altLang="en-US" sz="2000" dirty="0">
              <a:solidFill>
                <a:schemeClr val="bg2">
                  <a:lumMod val="50000"/>
                </a:schemeClr>
              </a:solidFill>
              <a:latin typeface="方正粗宋简体" panose="03000509000000000000" pitchFamily="65" charset="-122"/>
              <a:ea typeface="方正粗宋简体" panose="03000509000000000000" pitchFamily="65" charset="-122"/>
            </a:endParaRPr>
          </a:p>
        </p:txBody>
      </p:sp>
      <p:sp>
        <p:nvSpPr>
          <p:cNvPr id="4" name="内容占位符 2"/>
          <p:cNvSpPr txBox="1">
            <a:spLocks/>
          </p:cNvSpPr>
          <p:nvPr/>
        </p:nvSpPr>
        <p:spPr>
          <a:xfrm>
            <a:off x="605928" y="1312985"/>
            <a:ext cx="9616595" cy="4389315"/>
          </a:xfrm>
          <a:prstGeom prst="rect">
            <a:avLst/>
          </a:prstGeom>
        </p:spPr>
        <p:txBody>
          <a:bodyPr/>
          <a:lstStyle>
            <a:lvl1pPr marL="361950" indent="-361950" algn="l" defTabSz="914400" rtl="0" eaLnBrk="1" latinLnBrk="0" hangingPunct="1">
              <a:lnSpc>
                <a:spcPct val="100000"/>
              </a:lnSpc>
              <a:spcBef>
                <a:spcPts val="600"/>
              </a:spcBef>
              <a:spcAft>
                <a:spcPts val="600"/>
              </a:spcAft>
              <a:buClr>
                <a:srgbClr val="019364"/>
              </a:buClr>
              <a:buFont typeface="Wingdings" panose="05000000000000000000" pitchFamily="2" charset="2"/>
              <a:buChar char="p"/>
              <a:defRPr sz="2400" b="1" kern="1200">
                <a:solidFill>
                  <a:srgbClr val="019364"/>
                </a:solidFill>
                <a:latin typeface="微软雅黑" panose="020B0503020204020204" pitchFamily="34" charset="-122"/>
                <a:ea typeface="微软雅黑" panose="020B0503020204020204" pitchFamily="34" charset="-122"/>
                <a:cs typeface="+mn-cs"/>
              </a:defRPr>
            </a:lvl1pPr>
            <a:lvl2pPr marL="723900" indent="-266700" algn="l" defTabSz="914400" rtl="0" eaLnBrk="1" latinLnBrk="0" hangingPunct="1">
              <a:lnSpc>
                <a:spcPct val="100000"/>
              </a:lnSpc>
              <a:spcBef>
                <a:spcPts val="600"/>
              </a:spcBef>
              <a:spcAft>
                <a:spcPts val="600"/>
              </a:spcAft>
              <a:buClr>
                <a:schemeClr val="bg2">
                  <a:lumMod val="50000"/>
                </a:schemeClr>
              </a:buClr>
              <a:buFont typeface="Wingdings" panose="05000000000000000000" pitchFamily="2" charset="2"/>
              <a:buChar char="Ø"/>
              <a:defRPr sz="2000" kern="1200">
                <a:solidFill>
                  <a:schemeClr val="bg2">
                    <a:lumMod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100000"/>
              </a:lnSpc>
              <a:spcBef>
                <a:spcPts val="300"/>
              </a:spcBef>
              <a:spcAft>
                <a:spcPts val="300"/>
              </a:spcAft>
              <a:buClr>
                <a:schemeClr val="bg2">
                  <a:lumMod val="50000"/>
                </a:schemeClr>
              </a:buClr>
              <a:buFont typeface="Arial" panose="020B0604020202020204" pitchFamily="34" charset="0"/>
              <a:buChar char="•"/>
              <a:defRPr sz="1800" kern="1200">
                <a:solidFill>
                  <a:schemeClr val="bg2">
                    <a:lumMod val="25000"/>
                  </a:schemeClr>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100000"/>
              </a:lnSpc>
              <a:spcBef>
                <a:spcPts val="300"/>
              </a:spcBef>
              <a:spcAft>
                <a:spcPts val="300"/>
              </a:spcAft>
              <a:buClr>
                <a:schemeClr val="bg2">
                  <a:lumMod val="25000"/>
                </a:schemeClr>
              </a:buClr>
              <a:buFont typeface="Arial" panose="020B0604020202020204" pitchFamily="34" charset="0"/>
              <a:buChar char="•"/>
              <a:defRPr sz="1600" kern="1200">
                <a:solidFill>
                  <a:schemeClr val="bg2">
                    <a:lumMod val="25000"/>
                  </a:schemeClr>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100000"/>
              </a:lnSpc>
              <a:spcBef>
                <a:spcPts val="300"/>
              </a:spcBef>
              <a:spcAft>
                <a:spcPts val="300"/>
              </a:spcAft>
              <a:buFont typeface="Arial" panose="020B0604020202020204" pitchFamily="34" charset="0"/>
              <a:buChar char="•"/>
              <a:defRPr sz="1400" kern="1200">
                <a:solidFill>
                  <a:schemeClr val="bg2">
                    <a:lumMod val="25000"/>
                  </a:schemeClr>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t>寿险公司概况：</a:t>
            </a:r>
          </a:p>
          <a:p>
            <a:pPr>
              <a:buNone/>
            </a:pPr>
            <a:endParaRPr lang="zh-CN" altLang="en-US" dirty="0" smtClean="0">
              <a:latin typeface="Arial" panose="020B0604020202020204" pitchFamily="34" charset="0"/>
              <a:cs typeface="Arial" panose="020B0604020202020204" pitchFamily="34" charset="0"/>
            </a:endParaRPr>
          </a:p>
          <a:p>
            <a:pPr lvl="1"/>
            <a:r>
              <a:rPr lang="zh-CN" altLang="en-US" dirty="0" smtClean="0"/>
              <a:t>中国人寿保险（集团）公司所属核心成员，中国最大的人寿保险公司，中国寿险市场的领跑者。</a:t>
            </a:r>
          </a:p>
          <a:p>
            <a:pPr lvl="1"/>
            <a:r>
              <a:rPr lang="zh-CN" altLang="en-US" dirty="0" smtClean="0"/>
              <a:t>国内第一家在纽约、香港、上海三地上市的金融保险企业；</a:t>
            </a:r>
          </a:p>
          <a:p>
            <a:pPr lvl="1"/>
            <a:r>
              <a:rPr lang="zh-CN" altLang="en-US" dirty="0" smtClean="0"/>
              <a:t>总市值位列全球上市寿险公司第</a:t>
            </a:r>
            <a:r>
              <a:rPr lang="en-US" dirty="0" smtClean="0"/>
              <a:t>1</a:t>
            </a:r>
            <a:r>
              <a:rPr lang="zh-CN" altLang="en-US" dirty="0" smtClean="0"/>
              <a:t>位；</a:t>
            </a:r>
          </a:p>
          <a:p>
            <a:pPr lvl="1"/>
            <a:r>
              <a:rPr lang="zh-CN" altLang="en-US" dirty="0" smtClean="0"/>
              <a:t>国内</a:t>
            </a:r>
            <a:r>
              <a:rPr lang="en-US" dirty="0" smtClean="0"/>
              <a:t>A</a:t>
            </a:r>
            <a:r>
              <a:rPr lang="zh-CN" altLang="en-US" dirty="0" smtClean="0"/>
              <a:t>股市场的“保险第一股”。</a:t>
            </a:r>
          </a:p>
          <a:p>
            <a:pPr lvl="1"/>
            <a:endParaRPr lang="zh-CN" altLang="en-US" dirty="0" smtClean="0"/>
          </a:p>
          <a:p>
            <a:pPr lvl="1" algn="just">
              <a:buNone/>
            </a:pPr>
            <a:endParaRPr lang="zh-CN" altLang="en-US" dirty="0" smtClean="0">
              <a:solidFill>
                <a:schemeClr val="bg2">
                  <a:lumMod val="25000"/>
                </a:schemeClr>
              </a:solidFill>
              <a:latin typeface="Arial" panose="020B0604020202020204" pitchFamily="34" charset="0"/>
              <a:cs typeface="Arial" panose="020B0604020202020204" pitchFamily="34" charset="0"/>
            </a:endParaRPr>
          </a:p>
          <a:p>
            <a:pPr lvl="1" algn="just">
              <a:buNone/>
            </a:pPr>
            <a:endParaRPr lang="zh-CN" altLang="en-US" dirty="0" smtClean="0">
              <a:solidFill>
                <a:schemeClr val="bg2">
                  <a:lumMod val="25000"/>
                </a:schemeClr>
              </a:solidFill>
              <a:latin typeface="Arial" panose="020B0604020202020204" pitchFamily="34" charset="0"/>
              <a:cs typeface="Arial" panose="020B0604020202020204" pitchFamily="34" charset="0"/>
            </a:endParaRPr>
          </a:p>
          <a:p>
            <a:pPr lvl="1" algn="just">
              <a:buNone/>
            </a:pPr>
            <a:endParaRPr lang="en-US" altLang="zh-CN" dirty="0" smtClean="0">
              <a:solidFill>
                <a:schemeClr val="bg2">
                  <a:lumMod val="25000"/>
                </a:schemeClr>
              </a:solidFill>
              <a:latin typeface="Arial" panose="020B0604020202020204" pitchFamily="34" charset="0"/>
              <a:cs typeface="Arial" panose="020B0604020202020204" pitchFamily="34" charset="0"/>
            </a:endParaRPr>
          </a:p>
        </p:txBody>
      </p:sp>
      <p:sp>
        <p:nvSpPr>
          <p:cNvPr id="31" name="灯片编号占位符 30"/>
          <p:cNvSpPr>
            <a:spLocks noGrp="1"/>
          </p:cNvSpPr>
          <p:nvPr>
            <p:ph type="sldNum" sz="quarter" idx="12"/>
          </p:nvPr>
        </p:nvSpPr>
        <p:spPr/>
        <p:txBody>
          <a:bodyPr/>
          <a:lstStyle/>
          <a:p>
            <a:fld id="{A9AEA879-ADDB-4ED8-A511-ED0C4F0A7916}" type="slidenum">
              <a:rPr lang="zh-CN" altLang="en-US" smtClean="0"/>
              <a:pPr/>
              <a:t>6</a:t>
            </a:fld>
            <a:endParaRPr lang="zh-CN" altLang="en-US"/>
          </a:p>
        </p:txBody>
      </p:sp>
    </p:spTree>
    <p:extLst>
      <p:ext uri="{BB962C8B-B14F-4D97-AF65-F5344CB8AC3E}">
        <p14:creationId xmlns="" xmlns:p14="http://schemas.microsoft.com/office/powerpoint/2010/main" val="414109732"/>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39842"/>
            <a:ext cx="7591647" cy="921415"/>
          </a:xfrm>
        </p:spPr>
        <p:txBody>
          <a:bodyPr>
            <a:normAutofit/>
          </a:bodyPr>
          <a:lstStyle/>
          <a:p>
            <a:r>
              <a:rPr lang="zh-CN" altLang="en-US" sz="3600" dirty="0" smtClean="0">
                <a:latin typeface="微软雅黑" pitchFamily="34" charset="-122"/>
                <a:ea typeface="微软雅黑" pitchFamily="34" charset="-122"/>
              </a:rPr>
              <a:t>中国人寿简介</a:t>
            </a:r>
            <a:endParaRPr lang="zh-CN" altLang="en-US" sz="3600" dirty="0">
              <a:latin typeface="微软雅黑" pitchFamily="34" charset="-122"/>
              <a:ea typeface="微软雅黑" pitchFamily="34" charset="-122"/>
            </a:endParaRPr>
          </a:p>
        </p:txBody>
      </p:sp>
      <p:sp>
        <p:nvSpPr>
          <p:cNvPr id="3" name="标题 1"/>
          <p:cNvSpPr txBox="1">
            <a:spLocks/>
          </p:cNvSpPr>
          <p:nvPr/>
        </p:nvSpPr>
        <p:spPr>
          <a:xfrm>
            <a:off x="4465941" y="357188"/>
            <a:ext cx="7254748" cy="587375"/>
          </a:xfrm>
          <a:prstGeom prst="rect">
            <a:avLst/>
          </a:prstGeom>
        </p:spPr>
        <p:txBody>
          <a:bodyPr>
            <a:noAutofit/>
          </a:bodyPr>
          <a:lstStyle>
            <a:lvl1pPr algn="l" defTabSz="914400" rtl="0" eaLnBrk="1" latinLnBrk="0" hangingPunct="1">
              <a:lnSpc>
                <a:spcPct val="90000"/>
              </a:lnSpc>
              <a:spcBef>
                <a:spcPct val="0"/>
              </a:spcBef>
              <a:buNone/>
              <a:defRPr sz="4000" kern="1200">
                <a:solidFill>
                  <a:schemeClr val="bg1"/>
                </a:solidFill>
                <a:latin typeface="微软雅黑" panose="020B0503020204020204" pitchFamily="34" charset="-122"/>
                <a:ea typeface="微软雅黑" panose="020B0503020204020204" pitchFamily="34" charset="-122"/>
                <a:cs typeface="+mj-cs"/>
              </a:defRPr>
            </a:lvl1pPr>
          </a:lstStyle>
          <a:p>
            <a:pPr algn="r"/>
            <a:endParaRPr lang="zh-CN" altLang="en-US" sz="2000" dirty="0">
              <a:solidFill>
                <a:schemeClr val="bg2">
                  <a:lumMod val="50000"/>
                </a:schemeClr>
              </a:solidFill>
              <a:latin typeface="方正粗宋简体" panose="03000509000000000000" pitchFamily="65" charset="-122"/>
              <a:ea typeface="方正粗宋简体" panose="03000509000000000000" pitchFamily="65" charset="-122"/>
            </a:endParaRPr>
          </a:p>
        </p:txBody>
      </p:sp>
      <p:sp>
        <p:nvSpPr>
          <p:cNvPr id="4" name="内容占位符 2"/>
          <p:cNvSpPr txBox="1">
            <a:spLocks/>
          </p:cNvSpPr>
          <p:nvPr/>
        </p:nvSpPr>
        <p:spPr>
          <a:xfrm>
            <a:off x="605928" y="1312985"/>
            <a:ext cx="9616595" cy="4389315"/>
          </a:xfrm>
          <a:prstGeom prst="rect">
            <a:avLst/>
          </a:prstGeom>
        </p:spPr>
        <p:txBody>
          <a:bodyPr/>
          <a:lstStyle>
            <a:lvl1pPr marL="361950" indent="-361950" algn="l" defTabSz="914400" rtl="0" eaLnBrk="1" latinLnBrk="0" hangingPunct="1">
              <a:lnSpc>
                <a:spcPct val="100000"/>
              </a:lnSpc>
              <a:spcBef>
                <a:spcPts val="600"/>
              </a:spcBef>
              <a:spcAft>
                <a:spcPts val="600"/>
              </a:spcAft>
              <a:buClr>
                <a:srgbClr val="019364"/>
              </a:buClr>
              <a:buFont typeface="Wingdings" panose="05000000000000000000" pitchFamily="2" charset="2"/>
              <a:buChar char="p"/>
              <a:defRPr sz="2400" b="1" kern="1200">
                <a:solidFill>
                  <a:srgbClr val="019364"/>
                </a:solidFill>
                <a:latin typeface="微软雅黑" panose="020B0503020204020204" pitchFamily="34" charset="-122"/>
                <a:ea typeface="微软雅黑" panose="020B0503020204020204" pitchFamily="34" charset="-122"/>
                <a:cs typeface="+mn-cs"/>
              </a:defRPr>
            </a:lvl1pPr>
            <a:lvl2pPr marL="723900" indent="-266700" algn="l" defTabSz="914400" rtl="0" eaLnBrk="1" latinLnBrk="0" hangingPunct="1">
              <a:lnSpc>
                <a:spcPct val="100000"/>
              </a:lnSpc>
              <a:spcBef>
                <a:spcPts val="600"/>
              </a:spcBef>
              <a:spcAft>
                <a:spcPts val="600"/>
              </a:spcAft>
              <a:buClr>
                <a:schemeClr val="bg2">
                  <a:lumMod val="50000"/>
                </a:schemeClr>
              </a:buClr>
              <a:buFont typeface="Wingdings" panose="05000000000000000000" pitchFamily="2" charset="2"/>
              <a:buChar char="Ø"/>
              <a:defRPr sz="2000" kern="1200">
                <a:solidFill>
                  <a:schemeClr val="bg2">
                    <a:lumMod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100000"/>
              </a:lnSpc>
              <a:spcBef>
                <a:spcPts val="300"/>
              </a:spcBef>
              <a:spcAft>
                <a:spcPts val="300"/>
              </a:spcAft>
              <a:buClr>
                <a:schemeClr val="bg2">
                  <a:lumMod val="50000"/>
                </a:schemeClr>
              </a:buClr>
              <a:buFont typeface="Arial" panose="020B0604020202020204" pitchFamily="34" charset="0"/>
              <a:buChar char="•"/>
              <a:defRPr sz="1800" kern="1200">
                <a:solidFill>
                  <a:schemeClr val="bg2">
                    <a:lumMod val="25000"/>
                  </a:schemeClr>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100000"/>
              </a:lnSpc>
              <a:spcBef>
                <a:spcPts val="300"/>
              </a:spcBef>
              <a:spcAft>
                <a:spcPts val="300"/>
              </a:spcAft>
              <a:buClr>
                <a:schemeClr val="bg2">
                  <a:lumMod val="25000"/>
                </a:schemeClr>
              </a:buClr>
              <a:buFont typeface="Arial" panose="020B0604020202020204" pitchFamily="34" charset="0"/>
              <a:buChar char="•"/>
              <a:defRPr sz="1600" kern="1200">
                <a:solidFill>
                  <a:schemeClr val="bg2">
                    <a:lumMod val="25000"/>
                  </a:schemeClr>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100000"/>
              </a:lnSpc>
              <a:spcBef>
                <a:spcPts val="300"/>
              </a:spcBef>
              <a:spcAft>
                <a:spcPts val="300"/>
              </a:spcAft>
              <a:buFont typeface="Arial" panose="020B0604020202020204" pitchFamily="34" charset="0"/>
              <a:buChar char="•"/>
              <a:defRPr sz="1400" kern="1200">
                <a:solidFill>
                  <a:schemeClr val="bg2">
                    <a:lumMod val="25000"/>
                  </a:schemeClr>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t>财险公司概况：</a:t>
            </a:r>
          </a:p>
          <a:p>
            <a:pPr>
              <a:buNone/>
            </a:pPr>
            <a:endParaRPr lang="zh-CN" altLang="en-US" dirty="0" smtClean="0">
              <a:latin typeface="Arial" panose="020B0604020202020204" pitchFamily="34" charset="0"/>
              <a:cs typeface="Arial" panose="020B0604020202020204" pitchFamily="34" charset="0"/>
            </a:endParaRPr>
          </a:p>
          <a:p>
            <a:pPr lvl="1"/>
            <a:r>
              <a:rPr lang="zh-CN" altLang="en-US" dirty="0" smtClean="0"/>
              <a:t>中国人寿财产保险股份有限公司（以下简称中国人寿财险公司）是经国务院同意、中国保险监督管理委员会批准，中国人寿保险（集团）公司和中国人寿保险股份有限公司共同出资设立的全国性财产保险公司。公司于</a:t>
            </a:r>
            <a:r>
              <a:rPr lang="en-US" dirty="0" smtClean="0">
                <a:solidFill>
                  <a:srgbClr val="FF0000"/>
                </a:solidFill>
              </a:rPr>
              <a:t>2006</a:t>
            </a:r>
            <a:r>
              <a:rPr lang="zh-CN" altLang="en-US" dirty="0" smtClean="0">
                <a:solidFill>
                  <a:srgbClr val="FF0000"/>
                </a:solidFill>
              </a:rPr>
              <a:t>年</a:t>
            </a:r>
            <a:r>
              <a:rPr lang="en-US" dirty="0" smtClean="0">
                <a:solidFill>
                  <a:srgbClr val="FF0000"/>
                </a:solidFill>
              </a:rPr>
              <a:t>12</a:t>
            </a:r>
            <a:r>
              <a:rPr lang="zh-CN" altLang="en-US" dirty="0" smtClean="0">
                <a:solidFill>
                  <a:srgbClr val="FF0000"/>
                </a:solidFill>
              </a:rPr>
              <a:t>月</a:t>
            </a:r>
            <a:r>
              <a:rPr lang="en-US" dirty="0" smtClean="0">
                <a:solidFill>
                  <a:srgbClr val="FF0000"/>
                </a:solidFill>
              </a:rPr>
              <a:t>30</a:t>
            </a:r>
            <a:r>
              <a:rPr lang="zh-CN" altLang="en-US" dirty="0" smtClean="0">
                <a:solidFill>
                  <a:srgbClr val="FF0000"/>
                </a:solidFill>
              </a:rPr>
              <a:t>日</a:t>
            </a:r>
            <a:r>
              <a:rPr lang="zh-CN" altLang="en-US" dirty="0" smtClean="0"/>
              <a:t>在北京成立，</a:t>
            </a:r>
            <a:r>
              <a:rPr lang="zh-CN" altLang="en-US" b="1" dirty="0" smtClean="0"/>
              <a:t>注册资本金</a:t>
            </a:r>
            <a:r>
              <a:rPr lang="en-US" b="1" dirty="0" smtClean="0"/>
              <a:t>150</a:t>
            </a:r>
            <a:r>
              <a:rPr lang="zh-CN" altLang="en-US" b="1" dirty="0" smtClean="0"/>
              <a:t>亿元人民币</a:t>
            </a:r>
            <a:r>
              <a:rPr lang="zh-CN" altLang="en-US" dirty="0" smtClean="0"/>
              <a:t>。公司主要经营财产损失保险、责任保险、信用保险和保证保险、短期健康保险和意外伤害保险等。</a:t>
            </a:r>
            <a:endParaRPr lang="en-US" altLang="zh-CN" dirty="0" smtClean="0"/>
          </a:p>
          <a:p>
            <a:pPr lvl="1"/>
            <a:r>
              <a:rPr lang="zh-CN" altLang="en-US" dirty="0" smtClean="0"/>
              <a:t>中国人寿财险公司立足集团一体化综合经营的理念，依托中国人寿资源、机制两大优势，整合分散性业务、法人团体业务和客户服务三大体系，创新产品、服务、销售和盈利四大模式，努力打造国内领先、国际一流、不断超越的财产保险公司。</a:t>
            </a:r>
            <a:endParaRPr lang="zh-CN" altLang="en-US" dirty="0" smtClean="0">
              <a:solidFill>
                <a:schemeClr val="bg2">
                  <a:lumMod val="25000"/>
                </a:schemeClr>
              </a:solidFill>
              <a:latin typeface="Arial" panose="020B0604020202020204" pitchFamily="34" charset="0"/>
              <a:cs typeface="Arial" panose="020B0604020202020204" pitchFamily="34" charset="0"/>
            </a:endParaRPr>
          </a:p>
          <a:p>
            <a:pPr lvl="1" algn="just">
              <a:buNone/>
            </a:pPr>
            <a:endParaRPr lang="zh-CN" altLang="en-US" dirty="0" smtClean="0">
              <a:solidFill>
                <a:schemeClr val="bg2">
                  <a:lumMod val="25000"/>
                </a:schemeClr>
              </a:solidFill>
              <a:latin typeface="Arial" panose="020B0604020202020204" pitchFamily="34" charset="0"/>
              <a:cs typeface="Arial" panose="020B0604020202020204" pitchFamily="34" charset="0"/>
            </a:endParaRPr>
          </a:p>
          <a:p>
            <a:pPr lvl="1" algn="just">
              <a:buNone/>
            </a:pPr>
            <a:endParaRPr lang="zh-CN" altLang="en-US" dirty="0" smtClean="0">
              <a:solidFill>
                <a:schemeClr val="bg2">
                  <a:lumMod val="25000"/>
                </a:schemeClr>
              </a:solidFill>
              <a:latin typeface="Arial" panose="020B0604020202020204" pitchFamily="34" charset="0"/>
              <a:cs typeface="Arial" panose="020B0604020202020204" pitchFamily="34" charset="0"/>
            </a:endParaRPr>
          </a:p>
          <a:p>
            <a:pPr lvl="1" algn="just">
              <a:buNone/>
            </a:pPr>
            <a:endParaRPr lang="en-US" altLang="zh-CN" dirty="0" smtClean="0">
              <a:solidFill>
                <a:schemeClr val="bg2">
                  <a:lumMod val="25000"/>
                </a:schemeClr>
              </a:solidFill>
              <a:latin typeface="Arial" panose="020B0604020202020204" pitchFamily="34" charset="0"/>
              <a:cs typeface="Arial" panose="020B0604020202020204" pitchFamily="34" charset="0"/>
            </a:endParaRPr>
          </a:p>
        </p:txBody>
      </p:sp>
      <p:sp>
        <p:nvSpPr>
          <p:cNvPr id="31" name="灯片编号占位符 30"/>
          <p:cNvSpPr>
            <a:spLocks noGrp="1"/>
          </p:cNvSpPr>
          <p:nvPr>
            <p:ph type="sldNum" sz="quarter" idx="12"/>
          </p:nvPr>
        </p:nvSpPr>
        <p:spPr/>
        <p:txBody>
          <a:bodyPr/>
          <a:lstStyle/>
          <a:p>
            <a:fld id="{A9AEA879-ADDB-4ED8-A511-ED0C4F0A7916}" type="slidenum">
              <a:rPr lang="zh-CN" altLang="en-US" smtClean="0"/>
              <a:pPr/>
              <a:t>7</a:t>
            </a:fld>
            <a:endParaRPr lang="zh-CN" altLang="en-US"/>
          </a:p>
        </p:txBody>
      </p:sp>
    </p:spTree>
    <p:extLst>
      <p:ext uri="{BB962C8B-B14F-4D97-AF65-F5344CB8AC3E}">
        <p14:creationId xmlns="" xmlns:p14="http://schemas.microsoft.com/office/powerpoint/2010/main" val="414109732"/>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39842"/>
            <a:ext cx="7591647" cy="921415"/>
          </a:xfrm>
        </p:spPr>
        <p:txBody>
          <a:bodyPr>
            <a:normAutofit/>
          </a:bodyPr>
          <a:lstStyle/>
          <a:p>
            <a:r>
              <a:rPr lang="zh-CN" altLang="en-US" sz="3600" dirty="0" smtClean="0">
                <a:latin typeface="微软雅黑" pitchFamily="34" charset="-122"/>
                <a:ea typeface="微软雅黑" pitchFamily="34" charset="-122"/>
              </a:rPr>
              <a:t>中国人寿简介</a:t>
            </a:r>
            <a:endParaRPr lang="zh-CN" altLang="en-US" sz="3600" dirty="0">
              <a:latin typeface="微软雅黑" pitchFamily="34" charset="-122"/>
              <a:ea typeface="微软雅黑" pitchFamily="34" charset="-122"/>
            </a:endParaRPr>
          </a:p>
        </p:txBody>
      </p:sp>
      <p:sp>
        <p:nvSpPr>
          <p:cNvPr id="3" name="标题 1"/>
          <p:cNvSpPr txBox="1">
            <a:spLocks/>
          </p:cNvSpPr>
          <p:nvPr/>
        </p:nvSpPr>
        <p:spPr>
          <a:xfrm>
            <a:off x="4465941" y="357188"/>
            <a:ext cx="7254748" cy="587375"/>
          </a:xfrm>
          <a:prstGeom prst="rect">
            <a:avLst/>
          </a:prstGeom>
        </p:spPr>
        <p:txBody>
          <a:bodyPr>
            <a:noAutofit/>
          </a:bodyPr>
          <a:lstStyle>
            <a:lvl1pPr algn="l" defTabSz="914400" rtl="0" eaLnBrk="1" latinLnBrk="0" hangingPunct="1">
              <a:lnSpc>
                <a:spcPct val="90000"/>
              </a:lnSpc>
              <a:spcBef>
                <a:spcPct val="0"/>
              </a:spcBef>
              <a:buNone/>
              <a:defRPr sz="4000" kern="1200">
                <a:solidFill>
                  <a:schemeClr val="bg1"/>
                </a:solidFill>
                <a:latin typeface="微软雅黑" panose="020B0503020204020204" pitchFamily="34" charset="-122"/>
                <a:ea typeface="微软雅黑" panose="020B0503020204020204" pitchFamily="34" charset="-122"/>
                <a:cs typeface="+mj-cs"/>
              </a:defRPr>
            </a:lvl1pPr>
          </a:lstStyle>
          <a:p>
            <a:pPr algn="r"/>
            <a:endParaRPr lang="zh-CN" altLang="en-US" sz="2000" dirty="0">
              <a:solidFill>
                <a:schemeClr val="bg2">
                  <a:lumMod val="50000"/>
                </a:schemeClr>
              </a:solidFill>
              <a:latin typeface="方正粗宋简体" panose="03000509000000000000" pitchFamily="65" charset="-122"/>
              <a:ea typeface="方正粗宋简体" panose="03000509000000000000" pitchFamily="65" charset="-122"/>
            </a:endParaRPr>
          </a:p>
        </p:txBody>
      </p:sp>
      <p:sp>
        <p:nvSpPr>
          <p:cNvPr id="4" name="内容占位符 2"/>
          <p:cNvSpPr txBox="1">
            <a:spLocks/>
          </p:cNvSpPr>
          <p:nvPr/>
        </p:nvSpPr>
        <p:spPr>
          <a:xfrm>
            <a:off x="605928" y="1312985"/>
            <a:ext cx="9616595" cy="4389315"/>
          </a:xfrm>
          <a:prstGeom prst="rect">
            <a:avLst/>
          </a:prstGeom>
        </p:spPr>
        <p:txBody>
          <a:bodyPr/>
          <a:lstStyle>
            <a:lvl1pPr marL="361950" indent="-361950" algn="l" defTabSz="914400" rtl="0" eaLnBrk="1" latinLnBrk="0" hangingPunct="1">
              <a:lnSpc>
                <a:spcPct val="100000"/>
              </a:lnSpc>
              <a:spcBef>
                <a:spcPts val="600"/>
              </a:spcBef>
              <a:spcAft>
                <a:spcPts val="600"/>
              </a:spcAft>
              <a:buClr>
                <a:srgbClr val="019364"/>
              </a:buClr>
              <a:buFont typeface="Wingdings" panose="05000000000000000000" pitchFamily="2" charset="2"/>
              <a:buChar char="p"/>
              <a:defRPr sz="2400" b="1" kern="1200">
                <a:solidFill>
                  <a:srgbClr val="019364"/>
                </a:solidFill>
                <a:latin typeface="微软雅黑" panose="020B0503020204020204" pitchFamily="34" charset="-122"/>
                <a:ea typeface="微软雅黑" panose="020B0503020204020204" pitchFamily="34" charset="-122"/>
                <a:cs typeface="+mn-cs"/>
              </a:defRPr>
            </a:lvl1pPr>
            <a:lvl2pPr marL="723900" indent="-266700" algn="l" defTabSz="914400" rtl="0" eaLnBrk="1" latinLnBrk="0" hangingPunct="1">
              <a:lnSpc>
                <a:spcPct val="100000"/>
              </a:lnSpc>
              <a:spcBef>
                <a:spcPts val="600"/>
              </a:spcBef>
              <a:spcAft>
                <a:spcPts val="600"/>
              </a:spcAft>
              <a:buClr>
                <a:schemeClr val="bg2">
                  <a:lumMod val="50000"/>
                </a:schemeClr>
              </a:buClr>
              <a:buFont typeface="Wingdings" panose="05000000000000000000" pitchFamily="2" charset="2"/>
              <a:buChar char="Ø"/>
              <a:defRPr sz="2000" kern="1200">
                <a:solidFill>
                  <a:schemeClr val="bg2">
                    <a:lumMod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100000"/>
              </a:lnSpc>
              <a:spcBef>
                <a:spcPts val="300"/>
              </a:spcBef>
              <a:spcAft>
                <a:spcPts val="300"/>
              </a:spcAft>
              <a:buClr>
                <a:schemeClr val="bg2">
                  <a:lumMod val="50000"/>
                </a:schemeClr>
              </a:buClr>
              <a:buFont typeface="Arial" panose="020B0604020202020204" pitchFamily="34" charset="0"/>
              <a:buChar char="•"/>
              <a:defRPr sz="1800" kern="1200">
                <a:solidFill>
                  <a:schemeClr val="bg2">
                    <a:lumMod val="25000"/>
                  </a:schemeClr>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100000"/>
              </a:lnSpc>
              <a:spcBef>
                <a:spcPts val="300"/>
              </a:spcBef>
              <a:spcAft>
                <a:spcPts val="300"/>
              </a:spcAft>
              <a:buClr>
                <a:schemeClr val="bg2">
                  <a:lumMod val="25000"/>
                </a:schemeClr>
              </a:buClr>
              <a:buFont typeface="Arial" panose="020B0604020202020204" pitchFamily="34" charset="0"/>
              <a:buChar char="•"/>
              <a:defRPr sz="1600" kern="1200">
                <a:solidFill>
                  <a:schemeClr val="bg2">
                    <a:lumMod val="25000"/>
                  </a:schemeClr>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100000"/>
              </a:lnSpc>
              <a:spcBef>
                <a:spcPts val="300"/>
              </a:spcBef>
              <a:spcAft>
                <a:spcPts val="300"/>
              </a:spcAft>
              <a:buFont typeface="Arial" panose="020B0604020202020204" pitchFamily="34" charset="0"/>
              <a:buChar char="•"/>
              <a:defRPr sz="1400" kern="1200">
                <a:solidFill>
                  <a:schemeClr val="bg2">
                    <a:lumMod val="25000"/>
                  </a:schemeClr>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t>财险公司概况：</a:t>
            </a:r>
          </a:p>
          <a:p>
            <a:pPr>
              <a:buNone/>
            </a:pPr>
            <a:endParaRPr lang="zh-CN" altLang="en-US" dirty="0" smtClean="0">
              <a:latin typeface="Arial" panose="020B0604020202020204" pitchFamily="34" charset="0"/>
              <a:cs typeface="Arial" panose="020B0604020202020204" pitchFamily="34" charset="0"/>
            </a:endParaRPr>
          </a:p>
          <a:p>
            <a:pPr lvl="1" algn="just">
              <a:buNone/>
            </a:pPr>
            <a:endParaRPr lang="zh-CN" altLang="en-US" dirty="0" smtClean="0">
              <a:solidFill>
                <a:schemeClr val="bg2">
                  <a:lumMod val="25000"/>
                </a:schemeClr>
              </a:solidFill>
              <a:latin typeface="Arial" panose="020B0604020202020204" pitchFamily="34" charset="0"/>
              <a:cs typeface="Arial" panose="020B0604020202020204" pitchFamily="34" charset="0"/>
            </a:endParaRPr>
          </a:p>
          <a:p>
            <a:pPr lvl="1" algn="just">
              <a:buNone/>
            </a:pPr>
            <a:endParaRPr lang="en-US" altLang="zh-CN" dirty="0" smtClean="0">
              <a:solidFill>
                <a:schemeClr val="bg2">
                  <a:lumMod val="25000"/>
                </a:schemeClr>
              </a:solidFill>
              <a:latin typeface="Arial" panose="020B0604020202020204" pitchFamily="34" charset="0"/>
              <a:cs typeface="Arial" panose="020B0604020202020204" pitchFamily="34" charset="0"/>
            </a:endParaRPr>
          </a:p>
        </p:txBody>
      </p:sp>
      <p:sp>
        <p:nvSpPr>
          <p:cNvPr id="31" name="灯片编号占位符 30"/>
          <p:cNvSpPr>
            <a:spLocks noGrp="1"/>
          </p:cNvSpPr>
          <p:nvPr>
            <p:ph type="sldNum" sz="quarter" idx="12"/>
          </p:nvPr>
        </p:nvSpPr>
        <p:spPr/>
        <p:txBody>
          <a:bodyPr/>
          <a:lstStyle/>
          <a:p>
            <a:fld id="{A9AEA879-ADDB-4ED8-A511-ED0C4F0A7916}" type="slidenum">
              <a:rPr lang="zh-CN" altLang="en-US" smtClean="0"/>
              <a:pPr/>
              <a:t>8</a:t>
            </a:fld>
            <a:endParaRPr lang="zh-CN" altLang="en-US"/>
          </a:p>
        </p:txBody>
      </p:sp>
      <p:sp>
        <p:nvSpPr>
          <p:cNvPr id="7" name="TextBox 6"/>
          <p:cNvSpPr txBox="1"/>
          <p:nvPr/>
        </p:nvSpPr>
        <p:spPr>
          <a:xfrm>
            <a:off x="8071821" y="973978"/>
            <a:ext cx="4120179" cy="2862322"/>
          </a:xfrm>
          <a:prstGeom prst="rect">
            <a:avLst/>
          </a:prstGeom>
          <a:noFill/>
        </p:spPr>
        <p:txBody>
          <a:bodyPr wrap="square" rtlCol="0">
            <a:spAutoFit/>
          </a:bodyPr>
          <a:lstStyle/>
          <a:p>
            <a:pPr algn="just"/>
            <a:r>
              <a:rPr lang="zh-CN" altLang="en-US" sz="2000" dirty="0" smtClean="0">
                <a:solidFill>
                  <a:schemeClr val="bg2">
                    <a:lumMod val="50000"/>
                  </a:schemeClr>
                </a:solidFill>
                <a:latin typeface="微软雅黑" panose="020B0503020204020204" pitchFamily="34" charset="-122"/>
                <a:ea typeface="微软雅黑" panose="020B0503020204020204" pitchFamily="34" charset="-122"/>
              </a:rPr>
              <a:t>       公司保费收入连年稳步增长，</a:t>
            </a:r>
            <a:r>
              <a:rPr lang="en-US" altLang="en-US" sz="2000" dirty="0" smtClean="0">
                <a:solidFill>
                  <a:schemeClr val="bg2">
                    <a:lumMod val="50000"/>
                  </a:schemeClr>
                </a:solidFill>
                <a:latin typeface="微软雅黑" panose="020B0503020204020204" pitchFamily="34" charset="-122"/>
                <a:ea typeface="微软雅黑" panose="020B0503020204020204" pitchFamily="34" charset="-122"/>
              </a:rPr>
              <a:t>2010</a:t>
            </a:r>
            <a:r>
              <a:rPr lang="zh-CN" altLang="en-US" sz="2000" dirty="0" smtClean="0">
                <a:solidFill>
                  <a:schemeClr val="bg2">
                    <a:lumMod val="50000"/>
                  </a:schemeClr>
                </a:solidFill>
                <a:latin typeface="微软雅黑" panose="020B0503020204020204" pitchFamily="34" charset="-122"/>
                <a:ea typeface="微软雅黑" panose="020B0503020204020204" pitchFamily="34" charset="-122"/>
              </a:rPr>
              <a:t>年公司保费收入突破</a:t>
            </a:r>
            <a:r>
              <a:rPr lang="en-US" altLang="en-US" sz="2000" dirty="0" smtClean="0">
                <a:solidFill>
                  <a:schemeClr val="bg2">
                    <a:lumMod val="50000"/>
                  </a:schemeClr>
                </a:solidFill>
                <a:latin typeface="微软雅黑" panose="020B0503020204020204" pitchFamily="34" charset="-122"/>
                <a:ea typeface="微软雅黑" panose="020B0503020204020204" pitchFamily="34" charset="-122"/>
              </a:rPr>
              <a:t>100</a:t>
            </a:r>
            <a:r>
              <a:rPr lang="zh-CN" altLang="en-US" sz="2000" dirty="0" smtClean="0">
                <a:solidFill>
                  <a:schemeClr val="bg2">
                    <a:lumMod val="50000"/>
                  </a:schemeClr>
                </a:solidFill>
                <a:latin typeface="微软雅黑" panose="020B0503020204020204" pitchFamily="34" charset="-122"/>
                <a:ea typeface="微软雅黑" panose="020B0503020204020204" pitchFamily="34" charset="-122"/>
              </a:rPr>
              <a:t>亿元，实现承保盈利；继</a:t>
            </a:r>
            <a:r>
              <a:rPr lang="en-US" altLang="en-US" sz="2000" dirty="0" smtClean="0">
                <a:solidFill>
                  <a:schemeClr val="bg2">
                    <a:lumMod val="50000"/>
                  </a:schemeClr>
                </a:solidFill>
                <a:latin typeface="微软雅黑" panose="020B0503020204020204" pitchFamily="34" charset="-122"/>
                <a:ea typeface="微软雅黑" panose="020B0503020204020204" pitchFamily="34" charset="-122"/>
              </a:rPr>
              <a:t>2012</a:t>
            </a:r>
            <a:r>
              <a:rPr lang="zh-CN" altLang="en-US" sz="2000" dirty="0" smtClean="0">
                <a:solidFill>
                  <a:schemeClr val="bg2">
                    <a:lumMod val="50000"/>
                  </a:schemeClr>
                </a:solidFill>
                <a:latin typeface="微软雅黑" panose="020B0503020204020204" pitchFamily="34" charset="-122"/>
                <a:ea typeface="微软雅黑" panose="020B0503020204020204" pitchFamily="34" charset="-122"/>
              </a:rPr>
              <a:t>年实现保费收入突破</a:t>
            </a:r>
            <a:r>
              <a:rPr lang="en-US" altLang="en-US" sz="2000" dirty="0" smtClean="0">
                <a:solidFill>
                  <a:schemeClr val="bg2">
                    <a:lumMod val="50000"/>
                  </a:schemeClr>
                </a:solidFill>
                <a:latin typeface="微软雅黑" panose="020B0503020204020204" pitchFamily="34" charset="-122"/>
                <a:ea typeface="微软雅黑" panose="020B0503020204020204" pitchFamily="34" charset="-122"/>
              </a:rPr>
              <a:t>200</a:t>
            </a:r>
            <a:r>
              <a:rPr lang="zh-CN" altLang="en-US" sz="2000" dirty="0" smtClean="0">
                <a:solidFill>
                  <a:schemeClr val="bg2">
                    <a:lumMod val="50000"/>
                  </a:schemeClr>
                </a:solidFill>
                <a:latin typeface="微软雅黑" panose="020B0503020204020204" pitchFamily="34" charset="-122"/>
                <a:ea typeface="微软雅黑" panose="020B0503020204020204" pitchFamily="34" charset="-122"/>
              </a:rPr>
              <a:t>亿元后，以每年</a:t>
            </a:r>
            <a:r>
              <a:rPr lang="en-US" altLang="en-US" sz="2000" dirty="0" smtClean="0">
                <a:solidFill>
                  <a:schemeClr val="bg2">
                    <a:lumMod val="50000"/>
                  </a:schemeClr>
                </a:solidFill>
                <a:latin typeface="微软雅黑" panose="020B0503020204020204" pitchFamily="34" charset="-122"/>
                <a:ea typeface="微软雅黑" panose="020B0503020204020204" pitchFamily="34" charset="-122"/>
              </a:rPr>
              <a:t>100</a:t>
            </a:r>
            <a:r>
              <a:rPr lang="zh-CN" altLang="en-US" sz="2000" dirty="0" smtClean="0">
                <a:solidFill>
                  <a:schemeClr val="bg2">
                    <a:lumMod val="50000"/>
                  </a:schemeClr>
                </a:solidFill>
                <a:latin typeface="微软雅黑" panose="020B0503020204020204" pitchFamily="34" charset="-122"/>
                <a:ea typeface="微软雅黑" panose="020B0503020204020204" pitchFamily="34" charset="-122"/>
              </a:rPr>
              <a:t>亿的增长实现赶超进位，</a:t>
            </a:r>
            <a:r>
              <a:rPr lang="en-US" altLang="en-US" sz="2000" dirty="0" smtClean="0">
                <a:solidFill>
                  <a:schemeClr val="bg2">
                    <a:lumMod val="50000"/>
                  </a:schemeClr>
                </a:solidFill>
                <a:latin typeface="微软雅黑" panose="020B0503020204020204" pitchFamily="34" charset="-122"/>
                <a:ea typeface="微软雅黑" panose="020B0503020204020204" pitchFamily="34" charset="-122"/>
              </a:rPr>
              <a:t>2013</a:t>
            </a:r>
            <a:r>
              <a:rPr lang="zh-CN" altLang="en-US" sz="2000" dirty="0" smtClean="0">
                <a:solidFill>
                  <a:schemeClr val="bg2">
                    <a:lumMod val="50000"/>
                  </a:schemeClr>
                </a:solidFill>
                <a:latin typeface="微软雅黑" panose="020B0503020204020204" pitchFamily="34" charset="-122"/>
                <a:ea typeface="微软雅黑" panose="020B0503020204020204" pitchFamily="34" charset="-122"/>
              </a:rPr>
              <a:t>年财险市场排名第四；</a:t>
            </a:r>
            <a:r>
              <a:rPr lang="en-US" altLang="en-US" sz="2000" dirty="0" smtClean="0">
                <a:solidFill>
                  <a:schemeClr val="bg2">
                    <a:lumMod val="50000"/>
                  </a:schemeClr>
                </a:solidFill>
                <a:latin typeface="微软雅黑" panose="020B0503020204020204" pitchFamily="34" charset="-122"/>
                <a:ea typeface="微软雅黑" panose="020B0503020204020204" pitchFamily="34" charset="-122"/>
              </a:rPr>
              <a:t>2017</a:t>
            </a:r>
            <a:r>
              <a:rPr lang="zh-CN" altLang="en-US" sz="2000" dirty="0" smtClean="0">
                <a:solidFill>
                  <a:schemeClr val="bg2">
                    <a:lumMod val="50000"/>
                  </a:schemeClr>
                </a:solidFill>
                <a:latin typeface="微软雅黑" panose="020B0503020204020204" pitchFamily="34" charset="-122"/>
                <a:ea typeface="微软雅黑" panose="020B0503020204020204" pitchFamily="34" charset="-122"/>
              </a:rPr>
              <a:t>年实现保费收入</a:t>
            </a:r>
            <a:r>
              <a:rPr lang="en-US" altLang="en-US" sz="2000" dirty="0" smtClean="0">
                <a:solidFill>
                  <a:schemeClr val="bg2">
                    <a:lumMod val="50000"/>
                  </a:schemeClr>
                </a:solidFill>
                <a:latin typeface="微软雅黑" panose="020B0503020204020204" pitchFamily="34" charset="-122"/>
                <a:ea typeface="微软雅黑" panose="020B0503020204020204" pitchFamily="34" charset="-122"/>
              </a:rPr>
              <a:t>662.22</a:t>
            </a:r>
            <a:r>
              <a:rPr lang="zh-CN" altLang="en-US" sz="2000" dirty="0" smtClean="0">
                <a:solidFill>
                  <a:schemeClr val="bg2">
                    <a:lumMod val="50000"/>
                  </a:schemeClr>
                </a:solidFill>
                <a:latin typeface="微软雅黑" panose="020B0503020204020204" pitchFamily="34" charset="-122"/>
                <a:ea typeface="微软雅黑" panose="020B0503020204020204" pitchFamily="34" charset="-122"/>
              </a:rPr>
              <a:t>亿元，保费排名稳居财险市场第四位，总体业务质量与经营情况良好。</a:t>
            </a:r>
          </a:p>
        </p:txBody>
      </p:sp>
      <p:graphicFrame>
        <p:nvGraphicFramePr>
          <p:cNvPr id="9" name="图表 8"/>
          <p:cNvGraphicFramePr/>
          <p:nvPr/>
        </p:nvGraphicFramePr>
        <p:xfrm>
          <a:off x="0" y="1867694"/>
          <a:ext cx="8534400" cy="41565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414109732"/>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39842"/>
            <a:ext cx="7591647" cy="921415"/>
          </a:xfrm>
        </p:spPr>
        <p:txBody>
          <a:bodyPr>
            <a:normAutofit/>
          </a:bodyPr>
          <a:lstStyle/>
          <a:p>
            <a:r>
              <a:rPr lang="zh-CN" altLang="en-US" sz="3600" dirty="0" smtClean="0">
                <a:latin typeface="微软雅黑" pitchFamily="34" charset="-122"/>
                <a:ea typeface="微软雅黑" pitchFamily="34" charset="-122"/>
              </a:rPr>
              <a:t>中国人寿简介</a:t>
            </a:r>
            <a:endParaRPr lang="zh-CN" altLang="en-US" sz="3600" dirty="0">
              <a:latin typeface="微软雅黑" pitchFamily="34" charset="-122"/>
              <a:ea typeface="微软雅黑" pitchFamily="34" charset="-122"/>
            </a:endParaRPr>
          </a:p>
        </p:txBody>
      </p:sp>
      <p:sp>
        <p:nvSpPr>
          <p:cNvPr id="3" name="标题 1"/>
          <p:cNvSpPr txBox="1">
            <a:spLocks/>
          </p:cNvSpPr>
          <p:nvPr/>
        </p:nvSpPr>
        <p:spPr>
          <a:xfrm>
            <a:off x="4465941" y="357188"/>
            <a:ext cx="7254748" cy="587375"/>
          </a:xfrm>
          <a:prstGeom prst="rect">
            <a:avLst/>
          </a:prstGeom>
        </p:spPr>
        <p:txBody>
          <a:bodyPr>
            <a:noAutofit/>
          </a:bodyPr>
          <a:lstStyle>
            <a:lvl1pPr algn="l" defTabSz="914400" rtl="0" eaLnBrk="1" latinLnBrk="0" hangingPunct="1">
              <a:lnSpc>
                <a:spcPct val="90000"/>
              </a:lnSpc>
              <a:spcBef>
                <a:spcPct val="0"/>
              </a:spcBef>
              <a:buNone/>
              <a:defRPr sz="4000" kern="1200">
                <a:solidFill>
                  <a:schemeClr val="bg1"/>
                </a:solidFill>
                <a:latin typeface="微软雅黑" panose="020B0503020204020204" pitchFamily="34" charset="-122"/>
                <a:ea typeface="微软雅黑" panose="020B0503020204020204" pitchFamily="34" charset="-122"/>
                <a:cs typeface="+mj-cs"/>
              </a:defRPr>
            </a:lvl1pPr>
          </a:lstStyle>
          <a:p>
            <a:pPr algn="r"/>
            <a:endParaRPr lang="zh-CN" altLang="en-US" sz="2000" dirty="0">
              <a:solidFill>
                <a:schemeClr val="bg2">
                  <a:lumMod val="50000"/>
                </a:schemeClr>
              </a:solidFill>
              <a:latin typeface="方正粗宋简体" panose="03000509000000000000" pitchFamily="65" charset="-122"/>
              <a:ea typeface="方正粗宋简体" panose="03000509000000000000" pitchFamily="65" charset="-122"/>
            </a:endParaRPr>
          </a:p>
        </p:txBody>
      </p:sp>
      <p:sp>
        <p:nvSpPr>
          <p:cNvPr id="4" name="内容占位符 2"/>
          <p:cNvSpPr txBox="1">
            <a:spLocks/>
          </p:cNvSpPr>
          <p:nvPr/>
        </p:nvSpPr>
        <p:spPr>
          <a:xfrm>
            <a:off x="605928" y="1312985"/>
            <a:ext cx="9616595" cy="4389315"/>
          </a:xfrm>
          <a:prstGeom prst="rect">
            <a:avLst/>
          </a:prstGeom>
        </p:spPr>
        <p:txBody>
          <a:bodyPr/>
          <a:lstStyle>
            <a:lvl1pPr marL="361950" indent="-361950" algn="l" defTabSz="914400" rtl="0" eaLnBrk="1" latinLnBrk="0" hangingPunct="1">
              <a:lnSpc>
                <a:spcPct val="100000"/>
              </a:lnSpc>
              <a:spcBef>
                <a:spcPts val="600"/>
              </a:spcBef>
              <a:spcAft>
                <a:spcPts val="600"/>
              </a:spcAft>
              <a:buClr>
                <a:srgbClr val="019364"/>
              </a:buClr>
              <a:buFont typeface="Wingdings" panose="05000000000000000000" pitchFamily="2" charset="2"/>
              <a:buChar char="p"/>
              <a:defRPr sz="2400" b="1" kern="1200">
                <a:solidFill>
                  <a:srgbClr val="019364"/>
                </a:solidFill>
                <a:latin typeface="微软雅黑" panose="020B0503020204020204" pitchFamily="34" charset="-122"/>
                <a:ea typeface="微软雅黑" panose="020B0503020204020204" pitchFamily="34" charset="-122"/>
                <a:cs typeface="+mn-cs"/>
              </a:defRPr>
            </a:lvl1pPr>
            <a:lvl2pPr marL="723900" indent="-266700" algn="l" defTabSz="914400" rtl="0" eaLnBrk="1" latinLnBrk="0" hangingPunct="1">
              <a:lnSpc>
                <a:spcPct val="100000"/>
              </a:lnSpc>
              <a:spcBef>
                <a:spcPts val="600"/>
              </a:spcBef>
              <a:spcAft>
                <a:spcPts val="600"/>
              </a:spcAft>
              <a:buClr>
                <a:schemeClr val="bg2">
                  <a:lumMod val="50000"/>
                </a:schemeClr>
              </a:buClr>
              <a:buFont typeface="Wingdings" panose="05000000000000000000" pitchFamily="2" charset="2"/>
              <a:buChar char="Ø"/>
              <a:defRPr sz="2000" kern="1200">
                <a:solidFill>
                  <a:schemeClr val="bg2">
                    <a:lumMod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100000"/>
              </a:lnSpc>
              <a:spcBef>
                <a:spcPts val="300"/>
              </a:spcBef>
              <a:spcAft>
                <a:spcPts val="300"/>
              </a:spcAft>
              <a:buClr>
                <a:schemeClr val="bg2">
                  <a:lumMod val="50000"/>
                </a:schemeClr>
              </a:buClr>
              <a:buFont typeface="Arial" panose="020B0604020202020204" pitchFamily="34" charset="0"/>
              <a:buChar char="•"/>
              <a:defRPr sz="1800" kern="1200">
                <a:solidFill>
                  <a:schemeClr val="bg2">
                    <a:lumMod val="25000"/>
                  </a:schemeClr>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100000"/>
              </a:lnSpc>
              <a:spcBef>
                <a:spcPts val="300"/>
              </a:spcBef>
              <a:spcAft>
                <a:spcPts val="300"/>
              </a:spcAft>
              <a:buClr>
                <a:schemeClr val="bg2">
                  <a:lumMod val="25000"/>
                </a:schemeClr>
              </a:buClr>
              <a:buFont typeface="Arial" panose="020B0604020202020204" pitchFamily="34" charset="0"/>
              <a:buChar char="•"/>
              <a:defRPr sz="1600" kern="1200">
                <a:solidFill>
                  <a:schemeClr val="bg2">
                    <a:lumMod val="25000"/>
                  </a:schemeClr>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100000"/>
              </a:lnSpc>
              <a:spcBef>
                <a:spcPts val="300"/>
              </a:spcBef>
              <a:spcAft>
                <a:spcPts val="300"/>
              </a:spcAft>
              <a:buFont typeface="Arial" panose="020B0604020202020204" pitchFamily="34" charset="0"/>
              <a:buChar char="•"/>
              <a:defRPr sz="1400" kern="1200">
                <a:solidFill>
                  <a:schemeClr val="bg2">
                    <a:lumMod val="25000"/>
                  </a:schemeClr>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t>财险公司概况：</a:t>
            </a:r>
          </a:p>
          <a:p>
            <a:pPr>
              <a:buNone/>
            </a:pPr>
            <a:endParaRPr lang="zh-CN" altLang="en-US" dirty="0" smtClean="0">
              <a:latin typeface="Arial" panose="020B0604020202020204" pitchFamily="34" charset="0"/>
              <a:cs typeface="Arial" panose="020B0604020202020204" pitchFamily="34" charset="0"/>
            </a:endParaRPr>
          </a:p>
          <a:p>
            <a:pPr lvl="1" algn="just">
              <a:buNone/>
            </a:pPr>
            <a:endParaRPr lang="zh-CN" altLang="en-US" dirty="0" smtClean="0">
              <a:solidFill>
                <a:schemeClr val="bg2">
                  <a:lumMod val="25000"/>
                </a:schemeClr>
              </a:solidFill>
              <a:latin typeface="Arial" panose="020B0604020202020204" pitchFamily="34" charset="0"/>
              <a:cs typeface="Arial" panose="020B0604020202020204" pitchFamily="34" charset="0"/>
            </a:endParaRPr>
          </a:p>
          <a:p>
            <a:pPr lvl="1" algn="just">
              <a:buNone/>
            </a:pPr>
            <a:endParaRPr lang="en-US" altLang="zh-CN" dirty="0" smtClean="0">
              <a:solidFill>
                <a:schemeClr val="bg2">
                  <a:lumMod val="25000"/>
                </a:schemeClr>
              </a:solidFill>
              <a:latin typeface="Arial" panose="020B0604020202020204" pitchFamily="34" charset="0"/>
              <a:cs typeface="Arial" panose="020B0604020202020204" pitchFamily="34" charset="0"/>
            </a:endParaRPr>
          </a:p>
        </p:txBody>
      </p:sp>
      <p:sp>
        <p:nvSpPr>
          <p:cNvPr id="31" name="灯片编号占位符 30"/>
          <p:cNvSpPr>
            <a:spLocks noGrp="1"/>
          </p:cNvSpPr>
          <p:nvPr>
            <p:ph type="sldNum" sz="quarter" idx="12"/>
          </p:nvPr>
        </p:nvSpPr>
        <p:spPr/>
        <p:txBody>
          <a:bodyPr/>
          <a:lstStyle/>
          <a:p>
            <a:fld id="{A9AEA879-ADDB-4ED8-A511-ED0C4F0A7916}" type="slidenum">
              <a:rPr lang="zh-CN" altLang="en-US" smtClean="0"/>
              <a:pPr/>
              <a:t>9</a:t>
            </a:fld>
            <a:endParaRPr lang="zh-CN" altLang="en-US"/>
          </a:p>
        </p:txBody>
      </p:sp>
      <p:sp>
        <p:nvSpPr>
          <p:cNvPr id="7" name="TextBox 6"/>
          <p:cNvSpPr txBox="1"/>
          <p:nvPr/>
        </p:nvSpPr>
        <p:spPr>
          <a:xfrm>
            <a:off x="688489" y="3894268"/>
            <a:ext cx="4765638" cy="1631216"/>
          </a:xfrm>
          <a:prstGeom prst="rect">
            <a:avLst/>
          </a:prstGeom>
          <a:noFill/>
        </p:spPr>
        <p:txBody>
          <a:bodyPr wrap="square" rtlCol="0">
            <a:spAutoFit/>
          </a:bodyPr>
          <a:lstStyle/>
          <a:p>
            <a:r>
              <a:rPr lang="zh-CN" altLang="en-US" sz="2000" dirty="0" smtClean="0">
                <a:solidFill>
                  <a:schemeClr val="bg2">
                    <a:lumMod val="50000"/>
                  </a:schemeClr>
                </a:solidFill>
                <a:latin typeface="微软雅黑" panose="020B0503020204020204" pitchFamily="34" charset="-122"/>
                <a:ea typeface="微软雅黑" panose="020B0503020204020204" pitchFamily="34" charset="-122"/>
              </a:rPr>
              <a:t>公司自成立以来，在国内财产险市场份额逐年提升，</a:t>
            </a:r>
            <a:r>
              <a:rPr lang="en-US" altLang="en-US" sz="2000" dirty="0" smtClean="0">
                <a:solidFill>
                  <a:schemeClr val="bg2">
                    <a:lumMod val="50000"/>
                  </a:schemeClr>
                </a:solidFill>
                <a:latin typeface="微软雅黑" panose="020B0503020204020204" pitchFamily="34" charset="-122"/>
                <a:ea typeface="微软雅黑" panose="020B0503020204020204" pitchFamily="34" charset="-122"/>
              </a:rPr>
              <a:t>2013</a:t>
            </a:r>
            <a:r>
              <a:rPr lang="zh-CN" altLang="en-US" sz="2000" dirty="0" smtClean="0">
                <a:solidFill>
                  <a:schemeClr val="bg2">
                    <a:lumMod val="50000"/>
                  </a:schemeClr>
                </a:solidFill>
                <a:latin typeface="微软雅黑" panose="020B0503020204020204" pitchFamily="34" charset="-122"/>
                <a:ea typeface="微软雅黑" panose="020B0503020204020204" pitchFamily="34" charset="-122"/>
              </a:rPr>
              <a:t>年至</a:t>
            </a:r>
            <a:r>
              <a:rPr lang="en-US" altLang="en-US" sz="2000" dirty="0" smtClean="0">
                <a:solidFill>
                  <a:schemeClr val="bg2">
                    <a:lumMod val="50000"/>
                  </a:schemeClr>
                </a:solidFill>
                <a:latin typeface="微软雅黑" panose="020B0503020204020204" pitchFamily="34" charset="-122"/>
                <a:ea typeface="微软雅黑" panose="020B0503020204020204" pitchFamily="34" charset="-122"/>
              </a:rPr>
              <a:t>2017</a:t>
            </a:r>
            <a:r>
              <a:rPr lang="zh-CN" altLang="en-US" sz="2000" dirty="0" smtClean="0">
                <a:solidFill>
                  <a:schemeClr val="bg2">
                    <a:lumMod val="50000"/>
                  </a:schemeClr>
                </a:solidFill>
                <a:latin typeface="微软雅黑" panose="020B0503020204020204" pitchFamily="34" charset="-122"/>
                <a:ea typeface="微软雅黑" panose="020B0503020204020204" pitchFamily="34" charset="-122"/>
              </a:rPr>
              <a:t>年一直稳居市场第</a:t>
            </a:r>
            <a:r>
              <a:rPr lang="en-US" altLang="en-US" sz="2000" dirty="0" smtClean="0">
                <a:solidFill>
                  <a:schemeClr val="bg2">
                    <a:lumMod val="50000"/>
                  </a:schemeClr>
                </a:solidFill>
                <a:latin typeface="微软雅黑" panose="020B0503020204020204" pitchFamily="34" charset="-122"/>
                <a:ea typeface="微软雅黑" panose="020B0503020204020204" pitchFamily="34" charset="-122"/>
              </a:rPr>
              <a:t>4</a:t>
            </a:r>
            <a:r>
              <a:rPr lang="zh-CN" altLang="en-US" sz="2000" dirty="0" smtClean="0">
                <a:solidFill>
                  <a:schemeClr val="bg2">
                    <a:lumMod val="50000"/>
                  </a:schemeClr>
                </a:solidFill>
                <a:latin typeface="微软雅黑" panose="020B0503020204020204" pitchFamily="34" charset="-122"/>
                <a:ea typeface="微软雅黑" panose="020B0503020204020204" pitchFamily="34" charset="-122"/>
              </a:rPr>
              <a:t>位，特别是近三年来我公司拉大了与后一位的领先优势，同时缩小了与第三位的差距。</a:t>
            </a:r>
          </a:p>
        </p:txBody>
      </p:sp>
      <p:sp>
        <p:nvSpPr>
          <p:cNvPr id="10" name="TextBox 9"/>
          <p:cNvSpPr txBox="1"/>
          <p:nvPr/>
        </p:nvSpPr>
        <p:spPr>
          <a:xfrm>
            <a:off x="6228678" y="3906819"/>
            <a:ext cx="5529430" cy="1015663"/>
          </a:xfrm>
          <a:prstGeom prst="rect">
            <a:avLst/>
          </a:prstGeom>
          <a:noFill/>
        </p:spPr>
        <p:txBody>
          <a:bodyPr wrap="square" rtlCol="0">
            <a:spAutoFit/>
          </a:bodyPr>
          <a:lstStyle/>
          <a:p>
            <a:r>
              <a:rPr lang="zh-CN" altLang="en-US" sz="2000" dirty="0" smtClean="0">
                <a:solidFill>
                  <a:schemeClr val="bg2">
                    <a:lumMod val="50000"/>
                  </a:schemeClr>
                </a:solidFill>
                <a:latin typeface="微软雅黑" panose="020B0503020204020204" pitchFamily="34" charset="-122"/>
                <a:ea typeface="微软雅黑" panose="020B0503020204020204" pitchFamily="34" charset="-122"/>
              </a:rPr>
              <a:t>公司偿付能力充足，应付风险能力强。远远超过保监会规定的</a:t>
            </a:r>
            <a:r>
              <a:rPr lang="en-US" altLang="en-US" sz="2000" dirty="0" smtClean="0">
                <a:solidFill>
                  <a:schemeClr val="bg2">
                    <a:lumMod val="50000"/>
                  </a:schemeClr>
                </a:solidFill>
                <a:latin typeface="微软雅黑" panose="020B0503020204020204" pitchFamily="34" charset="-122"/>
                <a:ea typeface="微软雅黑" panose="020B0503020204020204" pitchFamily="34" charset="-122"/>
              </a:rPr>
              <a:t>150%</a:t>
            </a:r>
            <a:r>
              <a:rPr lang="zh-CN" altLang="en-US" sz="2000" dirty="0" smtClean="0">
                <a:solidFill>
                  <a:schemeClr val="bg2">
                    <a:lumMod val="50000"/>
                  </a:schemeClr>
                </a:solidFill>
                <a:latin typeface="微软雅黑" panose="020B0503020204020204" pitchFamily="34" charset="-122"/>
                <a:ea typeface="微软雅黑" panose="020B0503020204020204" pitchFamily="34" charset="-122"/>
              </a:rPr>
              <a:t>的充足</a:t>
            </a:r>
            <a:r>
              <a:rPr lang="en-US" altLang="en-US" sz="2000" dirty="0" smtClean="0">
                <a:solidFill>
                  <a:schemeClr val="bg2">
                    <a:lumMod val="50000"/>
                  </a:schemeClr>
                </a:solidFill>
                <a:latin typeface="微软雅黑" panose="020B0503020204020204" pitchFamily="34" charset="-122"/>
                <a:ea typeface="微软雅黑" panose="020B0503020204020204" pitchFamily="34" charset="-122"/>
              </a:rPr>
              <a:t>I</a:t>
            </a:r>
            <a:r>
              <a:rPr lang="zh-CN" altLang="en-US" sz="2000" dirty="0" smtClean="0">
                <a:solidFill>
                  <a:schemeClr val="bg2">
                    <a:lumMod val="50000"/>
                  </a:schemeClr>
                </a:solidFill>
                <a:latin typeface="微软雅黑" panose="020B0503020204020204" pitchFamily="34" charset="-122"/>
                <a:ea typeface="微软雅黑" panose="020B0503020204020204" pitchFamily="34" charset="-122"/>
              </a:rPr>
              <a:t>类公司标准，在财险市场主要经营主体中位居前列。</a:t>
            </a:r>
          </a:p>
        </p:txBody>
      </p:sp>
      <p:sp>
        <p:nvSpPr>
          <p:cNvPr id="12" name="右箭头 11"/>
          <p:cNvSpPr/>
          <p:nvPr/>
        </p:nvSpPr>
        <p:spPr>
          <a:xfrm>
            <a:off x="774550" y="2431228"/>
            <a:ext cx="892885" cy="946673"/>
          </a:xfrm>
          <a:prstGeom prst="rightArrow">
            <a:avLst/>
          </a:prstGeom>
          <a:solidFill>
            <a:schemeClr val="accent6">
              <a:lumMod val="75000"/>
            </a:schemeClr>
          </a:solidFill>
          <a:effectLst>
            <a:innerShdw blurRad="63500" dist="50800" dir="108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右箭头 12"/>
          <p:cNvSpPr/>
          <p:nvPr/>
        </p:nvSpPr>
        <p:spPr>
          <a:xfrm>
            <a:off x="1669228" y="2422263"/>
            <a:ext cx="892885" cy="955638"/>
          </a:xfrm>
          <a:prstGeom prst="rightArrow">
            <a:avLst/>
          </a:prstGeom>
          <a:solidFill>
            <a:schemeClr val="accent6">
              <a:lumMod val="75000"/>
            </a:schemeClr>
          </a:solidFill>
          <a:effectLst>
            <a:innerShdw blurRad="63500" dist="50800" dir="135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右箭头 13"/>
          <p:cNvSpPr/>
          <p:nvPr/>
        </p:nvSpPr>
        <p:spPr>
          <a:xfrm>
            <a:off x="2563906" y="2445571"/>
            <a:ext cx="892885" cy="943088"/>
          </a:xfrm>
          <a:prstGeom prst="rightArrow">
            <a:avLst/>
          </a:prstGeom>
          <a:solidFill>
            <a:schemeClr val="accent6">
              <a:lumMod val="75000"/>
            </a:schemeClr>
          </a:solidFill>
          <a:effectLst>
            <a:innerShdw blurRad="63500" dist="50800" dir="108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右箭头 14"/>
          <p:cNvSpPr/>
          <p:nvPr/>
        </p:nvSpPr>
        <p:spPr>
          <a:xfrm>
            <a:off x="3447825" y="2458122"/>
            <a:ext cx="892885" cy="962810"/>
          </a:xfrm>
          <a:prstGeom prst="rightArrow">
            <a:avLst/>
          </a:prstGeom>
          <a:solidFill>
            <a:schemeClr val="accent6">
              <a:lumMod val="75000"/>
            </a:schemeClr>
          </a:solidFill>
          <a:effectLst>
            <a:innerShdw blurRad="63500" dist="50800" dir="108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右箭头 15"/>
          <p:cNvSpPr/>
          <p:nvPr/>
        </p:nvSpPr>
        <p:spPr>
          <a:xfrm>
            <a:off x="4310230" y="2459915"/>
            <a:ext cx="892885" cy="971774"/>
          </a:xfrm>
          <a:prstGeom prst="rightArrow">
            <a:avLst/>
          </a:prstGeom>
          <a:solidFill>
            <a:schemeClr val="accent6">
              <a:lumMod val="75000"/>
            </a:schemeClr>
          </a:solidFill>
          <a:effectLst>
            <a:innerShdw blurRad="63500" dist="50800" dir="108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785308" y="2667897"/>
            <a:ext cx="677732" cy="461665"/>
          </a:xfrm>
          <a:prstGeom prst="rect">
            <a:avLst/>
          </a:prstGeom>
          <a:noFill/>
        </p:spPr>
        <p:txBody>
          <a:bodyPr wrap="square" rtlCol="0">
            <a:spAutoFit/>
          </a:bodyPr>
          <a:lstStyle/>
          <a:p>
            <a:r>
              <a:rPr lang="en-US" altLang="zh-CN" sz="1200" dirty="0" smtClean="0">
                <a:solidFill>
                  <a:schemeClr val="bg1"/>
                </a:solidFill>
              </a:rPr>
              <a:t>2007</a:t>
            </a:r>
          </a:p>
          <a:p>
            <a:r>
              <a:rPr lang="zh-CN" altLang="en-US" sz="1200" dirty="0" smtClean="0">
                <a:solidFill>
                  <a:schemeClr val="bg1"/>
                </a:solidFill>
              </a:rPr>
              <a:t>第</a:t>
            </a:r>
            <a:r>
              <a:rPr lang="en-US" altLang="zh-CN" sz="1200" dirty="0" smtClean="0">
                <a:solidFill>
                  <a:schemeClr val="bg1"/>
                </a:solidFill>
              </a:rPr>
              <a:t>19</a:t>
            </a:r>
            <a:r>
              <a:rPr lang="zh-CN" altLang="en-US" sz="1200" dirty="0" smtClean="0">
                <a:solidFill>
                  <a:schemeClr val="bg1"/>
                </a:solidFill>
              </a:rPr>
              <a:t>位</a:t>
            </a:r>
            <a:endParaRPr lang="zh-CN" altLang="en-US" sz="1200" dirty="0">
              <a:solidFill>
                <a:schemeClr val="bg1"/>
              </a:solidFill>
            </a:endParaRPr>
          </a:p>
        </p:txBody>
      </p:sp>
      <p:sp>
        <p:nvSpPr>
          <p:cNvPr id="20" name="TextBox 19"/>
          <p:cNvSpPr txBox="1"/>
          <p:nvPr/>
        </p:nvSpPr>
        <p:spPr>
          <a:xfrm>
            <a:off x="1647713" y="2669689"/>
            <a:ext cx="880334" cy="461665"/>
          </a:xfrm>
          <a:prstGeom prst="rect">
            <a:avLst/>
          </a:prstGeom>
          <a:noFill/>
        </p:spPr>
        <p:txBody>
          <a:bodyPr wrap="square" rtlCol="0">
            <a:spAutoFit/>
          </a:bodyPr>
          <a:lstStyle/>
          <a:p>
            <a:r>
              <a:rPr lang="en-US" altLang="zh-CN" sz="1200" dirty="0" smtClean="0">
                <a:solidFill>
                  <a:schemeClr val="bg1"/>
                </a:solidFill>
              </a:rPr>
              <a:t>2008-2009</a:t>
            </a:r>
          </a:p>
          <a:p>
            <a:r>
              <a:rPr lang="zh-CN" altLang="en-US" sz="1200" dirty="0" smtClean="0">
                <a:solidFill>
                  <a:schemeClr val="bg1"/>
                </a:solidFill>
              </a:rPr>
              <a:t>第</a:t>
            </a:r>
            <a:r>
              <a:rPr lang="en-US" altLang="zh-CN" sz="1200" dirty="0" smtClean="0">
                <a:solidFill>
                  <a:schemeClr val="bg1"/>
                </a:solidFill>
              </a:rPr>
              <a:t>8</a:t>
            </a:r>
            <a:r>
              <a:rPr lang="zh-CN" altLang="en-US" sz="1200" dirty="0" smtClean="0">
                <a:solidFill>
                  <a:schemeClr val="bg1"/>
                </a:solidFill>
              </a:rPr>
              <a:t>位</a:t>
            </a:r>
            <a:endParaRPr lang="zh-CN" altLang="en-US" sz="1200" dirty="0">
              <a:solidFill>
                <a:schemeClr val="bg1"/>
              </a:solidFill>
            </a:endParaRPr>
          </a:p>
        </p:txBody>
      </p:sp>
      <p:sp>
        <p:nvSpPr>
          <p:cNvPr id="21" name="TextBox 20"/>
          <p:cNvSpPr txBox="1"/>
          <p:nvPr/>
        </p:nvSpPr>
        <p:spPr>
          <a:xfrm>
            <a:off x="2553149" y="2671482"/>
            <a:ext cx="880334" cy="461665"/>
          </a:xfrm>
          <a:prstGeom prst="rect">
            <a:avLst/>
          </a:prstGeom>
          <a:noFill/>
        </p:spPr>
        <p:txBody>
          <a:bodyPr wrap="square" rtlCol="0">
            <a:spAutoFit/>
          </a:bodyPr>
          <a:lstStyle/>
          <a:p>
            <a:r>
              <a:rPr lang="en-US" altLang="zh-CN" sz="1200" dirty="0" smtClean="0">
                <a:solidFill>
                  <a:schemeClr val="bg1"/>
                </a:solidFill>
              </a:rPr>
              <a:t>2010-2011</a:t>
            </a:r>
          </a:p>
          <a:p>
            <a:r>
              <a:rPr lang="zh-CN" altLang="en-US" sz="1200" dirty="0" smtClean="0">
                <a:solidFill>
                  <a:schemeClr val="bg1"/>
                </a:solidFill>
              </a:rPr>
              <a:t>第</a:t>
            </a:r>
            <a:r>
              <a:rPr lang="en-US" altLang="zh-CN" sz="1200" dirty="0" smtClean="0">
                <a:solidFill>
                  <a:schemeClr val="bg1"/>
                </a:solidFill>
              </a:rPr>
              <a:t>8</a:t>
            </a:r>
            <a:r>
              <a:rPr lang="zh-CN" altLang="en-US" sz="1200" dirty="0" smtClean="0">
                <a:solidFill>
                  <a:schemeClr val="bg1"/>
                </a:solidFill>
              </a:rPr>
              <a:t>位</a:t>
            </a:r>
            <a:endParaRPr lang="zh-CN" altLang="en-US" sz="1200" dirty="0">
              <a:solidFill>
                <a:schemeClr val="bg1"/>
              </a:solidFill>
            </a:endParaRPr>
          </a:p>
        </p:txBody>
      </p:sp>
      <p:sp>
        <p:nvSpPr>
          <p:cNvPr id="22" name="TextBox 21"/>
          <p:cNvSpPr txBox="1"/>
          <p:nvPr/>
        </p:nvSpPr>
        <p:spPr>
          <a:xfrm>
            <a:off x="3415554" y="2662517"/>
            <a:ext cx="880334" cy="461665"/>
          </a:xfrm>
          <a:prstGeom prst="rect">
            <a:avLst/>
          </a:prstGeom>
          <a:noFill/>
        </p:spPr>
        <p:txBody>
          <a:bodyPr wrap="square" rtlCol="0">
            <a:spAutoFit/>
          </a:bodyPr>
          <a:lstStyle/>
          <a:p>
            <a:r>
              <a:rPr lang="en-US" altLang="zh-CN" sz="1200" dirty="0" smtClean="0">
                <a:solidFill>
                  <a:schemeClr val="bg1"/>
                </a:solidFill>
              </a:rPr>
              <a:t>2012</a:t>
            </a:r>
          </a:p>
          <a:p>
            <a:r>
              <a:rPr lang="zh-CN" altLang="en-US" sz="1200" dirty="0" smtClean="0">
                <a:solidFill>
                  <a:schemeClr val="bg1"/>
                </a:solidFill>
              </a:rPr>
              <a:t>第</a:t>
            </a:r>
            <a:r>
              <a:rPr lang="en-US" altLang="zh-CN" sz="1200" dirty="0" smtClean="0">
                <a:solidFill>
                  <a:schemeClr val="bg1"/>
                </a:solidFill>
              </a:rPr>
              <a:t>5</a:t>
            </a:r>
            <a:r>
              <a:rPr lang="zh-CN" altLang="en-US" sz="1200" dirty="0" smtClean="0">
                <a:solidFill>
                  <a:schemeClr val="bg1"/>
                </a:solidFill>
              </a:rPr>
              <a:t>位</a:t>
            </a:r>
            <a:endParaRPr lang="zh-CN" altLang="en-US" sz="1200" dirty="0">
              <a:solidFill>
                <a:schemeClr val="bg1"/>
              </a:solidFill>
            </a:endParaRPr>
          </a:p>
        </p:txBody>
      </p:sp>
      <p:sp>
        <p:nvSpPr>
          <p:cNvPr id="23" name="TextBox 22"/>
          <p:cNvSpPr txBox="1"/>
          <p:nvPr/>
        </p:nvSpPr>
        <p:spPr>
          <a:xfrm>
            <a:off x="4297680" y="2684033"/>
            <a:ext cx="880334" cy="461665"/>
          </a:xfrm>
          <a:prstGeom prst="rect">
            <a:avLst/>
          </a:prstGeom>
          <a:noFill/>
        </p:spPr>
        <p:txBody>
          <a:bodyPr wrap="square" rtlCol="0">
            <a:spAutoFit/>
          </a:bodyPr>
          <a:lstStyle/>
          <a:p>
            <a:r>
              <a:rPr lang="en-US" altLang="zh-CN" sz="1200" dirty="0" smtClean="0">
                <a:solidFill>
                  <a:schemeClr val="bg1"/>
                </a:solidFill>
              </a:rPr>
              <a:t>2013-2017</a:t>
            </a:r>
          </a:p>
          <a:p>
            <a:r>
              <a:rPr lang="zh-CN" altLang="en-US" sz="1200" dirty="0" smtClean="0">
                <a:solidFill>
                  <a:schemeClr val="bg1"/>
                </a:solidFill>
              </a:rPr>
              <a:t>第</a:t>
            </a:r>
            <a:r>
              <a:rPr lang="en-US" altLang="zh-CN" sz="1200" dirty="0" smtClean="0">
                <a:solidFill>
                  <a:schemeClr val="bg1"/>
                </a:solidFill>
              </a:rPr>
              <a:t>4</a:t>
            </a:r>
            <a:r>
              <a:rPr lang="zh-CN" altLang="en-US" sz="1200" dirty="0" smtClean="0">
                <a:solidFill>
                  <a:schemeClr val="bg1"/>
                </a:solidFill>
              </a:rPr>
              <a:t>位</a:t>
            </a:r>
            <a:endParaRPr lang="zh-CN" altLang="en-US" sz="1200" dirty="0">
              <a:solidFill>
                <a:schemeClr val="bg1"/>
              </a:solidFill>
            </a:endParaRPr>
          </a:p>
        </p:txBody>
      </p:sp>
      <p:sp>
        <p:nvSpPr>
          <p:cNvPr id="24" name="燕尾形箭头 23"/>
          <p:cNvSpPr/>
          <p:nvPr/>
        </p:nvSpPr>
        <p:spPr>
          <a:xfrm>
            <a:off x="6110343" y="2377439"/>
            <a:ext cx="1398495" cy="1075765"/>
          </a:xfrm>
          <a:prstGeom prst="notchedRightArrow">
            <a:avLst/>
          </a:prstGeom>
          <a:solidFill>
            <a:srgbClr val="AC0000"/>
          </a:solidFill>
          <a:effectLst>
            <a:innerShdw blurRad="63500" dist="50800" dir="13500000">
              <a:schemeClr val="bg1">
                <a:alpha val="50000"/>
              </a:schemeClr>
            </a:inn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t>2010</a:t>
            </a:r>
            <a:r>
              <a:rPr lang="zh-CN" altLang="en-US" sz="1600" dirty="0" smtClean="0"/>
              <a:t>年</a:t>
            </a:r>
            <a:endParaRPr lang="en-US" altLang="zh-CN" sz="1600" dirty="0" smtClean="0"/>
          </a:p>
          <a:p>
            <a:pPr algn="ctr"/>
            <a:r>
              <a:rPr lang="en-US" altLang="zh-CN" sz="1600" dirty="0" smtClean="0"/>
              <a:t>214%</a:t>
            </a:r>
            <a:endParaRPr lang="zh-CN" altLang="en-US" sz="1600" dirty="0"/>
          </a:p>
        </p:txBody>
      </p:sp>
      <p:sp>
        <p:nvSpPr>
          <p:cNvPr id="25" name="燕尾形箭头 24"/>
          <p:cNvSpPr/>
          <p:nvPr/>
        </p:nvSpPr>
        <p:spPr>
          <a:xfrm>
            <a:off x="7435327" y="2400747"/>
            <a:ext cx="1398495" cy="1075765"/>
          </a:xfrm>
          <a:prstGeom prst="notchedRightArrow">
            <a:avLst/>
          </a:prstGeom>
          <a:solidFill>
            <a:srgbClr val="AC0000"/>
          </a:solidFill>
          <a:effectLst>
            <a:innerShdw blurRad="63500" dist="50800" dir="13500000">
              <a:schemeClr val="bg1">
                <a:alpha val="50000"/>
              </a:schemeClr>
            </a:inn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t>2014</a:t>
            </a:r>
            <a:r>
              <a:rPr lang="zh-CN" altLang="en-US" sz="1600" dirty="0" smtClean="0"/>
              <a:t>年</a:t>
            </a:r>
            <a:endParaRPr lang="en-US" altLang="zh-CN" sz="1600" dirty="0" smtClean="0"/>
          </a:p>
          <a:p>
            <a:pPr algn="ctr"/>
            <a:r>
              <a:rPr lang="en-US" altLang="zh-CN" sz="1600" dirty="0" smtClean="0"/>
              <a:t>238%</a:t>
            </a:r>
            <a:endParaRPr lang="zh-CN" altLang="en-US" sz="1600" dirty="0"/>
          </a:p>
        </p:txBody>
      </p:sp>
      <p:sp>
        <p:nvSpPr>
          <p:cNvPr id="26" name="燕尾形箭头 25"/>
          <p:cNvSpPr/>
          <p:nvPr/>
        </p:nvSpPr>
        <p:spPr>
          <a:xfrm>
            <a:off x="8737001" y="2411505"/>
            <a:ext cx="1398495" cy="1075765"/>
          </a:xfrm>
          <a:prstGeom prst="notchedRightArrow">
            <a:avLst/>
          </a:prstGeom>
          <a:solidFill>
            <a:srgbClr val="AC0000"/>
          </a:solidFill>
          <a:effectLst>
            <a:innerShdw blurRad="63500" dist="50800" dir="13500000">
              <a:schemeClr val="bg1">
                <a:alpha val="50000"/>
              </a:schemeClr>
            </a:inn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t>2016</a:t>
            </a:r>
            <a:r>
              <a:rPr lang="zh-CN" altLang="en-US" sz="1600" dirty="0" smtClean="0"/>
              <a:t>年</a:t>
            </a:r>
            <a:endParaRPr lang="en-US" altLang="zh-CN" sz="1600" dirty="0" smtClean="0"/>
          </a:p>
          <a:p>
            <a:pPr algn="ctr"/>
            <a:r>
              <a:rPr lang="en-US" altLang="zh-CN" sz="1600" dirty="0" smtClean="0"/>
              <a:t>239%</a:t>
            </a:r>
            <a:endParaRPr lang="zh-CN" altLang="en-US" sz="1600" dirty="0"/>
          </a:p>
        </p:txBody>
      </p:sp>
      <p:sp>
        <p:nvSpPr>
          <p:cNvPr id="27" name="燕尾形箭头 26"/>
          <p:cNvSpPr/>
          <p:nvPr/>
        </p:nvSpPr>
        <p:spPr>
          <a:xfrm>
            <a:off x="10017162" y="2411504"/>
            <a:ext cx="1398495" cy="1075765"/>
          </a:xfrm>
          <a:prstGeom prst="notchedRightArrow">
            <a:avLst/>
          </a:prstGeom>
          <a:solidFill>
            <a:srgbClr val="AC0000"/>
          </a:solidFill>
          <a:effectLst>
            <a:innerShdw blurRad="63500" dist="50800" dir="13500000">
              <a:schemeClr val="bg1">
                <a:alpha val="50000"/>
              </a:schemeClr>
            </a:inn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t>2017</a:t>
            </a:r>
            <a:r>
              <a:rPr lang="zh-CN" altLang="en-US" sz="1600" dirty="0" smtClean="0"/>
              <a:t>年</a:t>
            </a:r>
            <a:endParaRPr lang="en-US" altLang="zh-CN" sz="1600" dirty="0" smtClean="0"/>
          </a:p>
          <a:p>
            <a:pPr algn="ctr"/>
            <a:r>
              <a:rPr lang="en-US" altLang="zh-CN" sz="1600" dirty="0" smtClean="0"/>
              <a:t>201%</a:t>
            </a:r>
            <a:endParaRPr lang="zh-CN" altLang="en-US" sz="1600" dirty="0"/>
          </a:p>
        </p:txBody>
      </p:sp>
      <p:sp>
        <p:nvSpPr>
          <p:cNvPr id="28" name="TextBox 27"/>
          <p:cNvSpPr txBox="1"/>
          <p:nvPr/>
        </p:nvSpPr>
        <p:spPr>
          <a:xfrm>
            <a:off x="1678192" y="1947134"/>
            <a:ext cx="2409713" cy="400110"/>
          </a:xfrm>
          <a:prstGeom prst="rect">
            <a:avLst/>
          </a:prstGeom>
          <a:noFill/>
        </p:spPr>
        <p:txBody>
          <a:bodyPr wrap="square" rtlCol="0">
            <a:spAutoFit/>
          </a:bodyPr>
          <a:lstStyle/>
          <a:p>
            <a:r>
              <a:rPr lang="zh-CN" altLang="en-US" sz="2000" b="1" dirty="0" smtClean="0">
                <a:solidFill>
                  <a:schemeClr val="bg2">
                    <a:lumMod val="50000"/>
                  </a:schemeClr>
                </a:solidFill>
                <a:latin typeface="微软雅黑" panose="020B0503020204020204" pitchFamily="34" charset="-122"/>
                <a:ea typeface="微软雅黑" panose="020B0503020204020204" pitchFamily="34" charset="-122"/>
              </a:rPr>
              <a:t>财险市场排名情况</a:t>
            </a:r>
          </a:p>
        </p:txBody>
      </p:sp>
      <p:sp>
        <p:nvSpPr>
          <p:cNvPr id="29" name="TextBox 28"/>
          <p:cNvSpPr txBox="1"/>
          <p:nvPr/>
        </p:nvSpPr>
        <p:spPr>
          <a:xfrm>
            <a:off x="7693509" y="1970441"/>
            <a:ext cx="2409713" cy="400110"/>
          </a:xfrm>
          <a:prstGeom prst="rect">
            <a:avLst/>
          </a:prstGeom>
          <a:noFill/>
        </p:spPr>
        <p:txBody>
          <a:bodyPr wrap="square" rtlCol="0">
            <a:spAutoFit/>
          </a:bodyPr>
          <a:lstStyle/>
          <a:p>
            <a:r>
              <a:rPr lang="zh-CN" altLang="en-US" sz="2000" b="1" dirty="0" smtClean="0">
                <a:solidFill>
                  <a:schemeClr val="bg2">
                    <a:lumMod val="50000"/>
                  </a:schemeClr>
                </a:solidFill>
                <a:latin typeface="微软雅黑" panose="020B0503020204020204" pitchFamily="34" charset="-122"/>
                <a:ea typeface="微软雅黑" panose="020B0503020204020204" pitchFamily="34" charset="-122"/>
              </a:rPr>
              <a:t>偿付能力情况</a:t>
            </a:r>
          </a:p>
        </p:txBody>
      </p:sp>
    </p:spTree>
    <p:extLst>
      <p:ext uri="{BB962C8B-B14F-4D97-AF65-F5344CB8AC3E}">
        <p14:creationId xmlns="" xmlns:p14="http://schemas.microsoft.com/office/powerpoint/2010/main" val="414109732"/>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Template>
  <TotalTime>3612</TotalTime>
  <Words>2399</Words>
  <Application>Microsoft Office PowerPoint</Application>
  <PresentationFormat>自定义</PresentationFormat>
  <Paragraphs>164</Paragraphs>
  <Slides>18</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18</vt:i4>
      </vt:variant>
    </vt:vector>
  </HeadingPairs>
  <TitlesOfParts>
    <vt:vector size="30" baseType="lpstr">
      <vt:lpstr>Arial</vt:lpstr>
      <vt:lpstr>宋体</vt:lpstr>
      <vt:lpstr>Microsoft YaHei</vt:lpstr>
      <vt:lpstr>Calibri</vt:lpstr>
      <vt:lpstr>Verdana</vt:lpstr>
      <vt:lpstr>Broadway</vt:lpstr>
      <vt:lpstr>方正粗宋简体</vt:lpstr>
      <vt:lpstr>Wingdings</vt:lpstr>
      <vt:lpstr>Times New Roman</vt:lpstr>
      <vt:lpstr>仿宋_GB2312</vt:lpstr>
      <vt:lpstr>Calibri Light</vt:lpstr>
      <vt:lpstr>Office 主题</vt:lpstr>
      <vt:lpstr>广发银行-国寿财险 银保业务联合营销</vt:lpstr>
      <vt:lpstr>幻灯片 2</vt:lpstr>
      <vt:lpstr>中国人寿 简介</vt:lpstr>
      <vt:lpstr>中国人寿简介</vt:lpstr>
      <vt:lpstr>中国人寿简介</vt:lpstr>
      <vt:lpstr>中国人寿简介</vt:lpstr>
      <vt:lpstr>中国人寿简介</vt:lpstr>
      <vt:lpstr>中国人寿简介</vt:lpstr>
      <vt:lpstr>中国人寿简介</vt:lpstr>
      <vt:lpstr>中国人寿简介</vt:lpstr>
      <vt:lpstr>团体意外伤害保险</vt:lpstr>
      <vt:lpstr>幻灯片 12</vt:lpstr>
      <vt:lpstr>责任免除：</vt:lpstr>
      <vt:lpstr>索赔须知：</vt:lpstr>
      <vt:lpstr>特种车综合商业保险</vt:lpstr>
      <vt:lpstr>保险责任：</vt:lpstr>
      <vt:lpstr>索赔须知：</vt:lpstr>
      <vt:lpstr>幻灯片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杨珂</dc:creator>
  <cp:lastModifiedBy>user</cp:lastModifiedBy>
  <cp:revision>365</cp:revision>
  <dcterms:created xsi:type="dcterms:W3CDTF">2016-12-12T02:57:00Z</dcterms:created>
  <dcterms:modified xsi:type="dcterms:W3CDTF">2018-09-04T10:21:56Z</dcterms:modified>
</cp:coreProperties>
</file>