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675" r:id="rId2"/>
    <p:sldId id="676" r:id="rId3"/>
    <p:sldId id="588" r:id="rId4"/>
    <p:sldId id="595" r:id="rId5"/>
    <p:sldId id="596" r:id="rId6"/>
    <p:sldId id="677" r:id="rId7"/>
    <p:sldId id="678" r:id="rId8"/>
    <p:sldId id="627" r:id="rId9"/>
  </p:sldIdLst>
  <p:sldSz cx="9144000" cy="6858000" type="screen4x3"/>
  <p:notesSz cx="6742113" cy="987266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3131"/>
    <a:srgbClr val="A20000"/>
    <a:srgbClr val="868686"/>
    <a:srgbClr val="7B7B7B"/>
    <a:srgbClr val="730000"/>
    <a:srgbClr val="A1A1A1"/>
    <a:srgbClr val="267C59"/>
    <a:srgbClr val="FFFFFF"/>
    <a:srgbClr val="999999"/>
    <a:srgbClr val="38B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0" autoAdjust="0"/>
    <p:restoredTop sz="93853" autoAdjust="0"/>
  </p:normalViewPr>
  <p:slideViewPr>
    <p:cSldViewPr>
      <p:cViewPr>
        <p:scale>
          <a:sx n="80" d="100"/>
          <a:sy n="80" d="100"/>
        </p:scale>
        <p:origin x="-696" y="-516"/>
      </p:cViewPr>
      <p:guideLst>
        <p:guide orient="horz" pos="2166"/>
        <p:guide pos="28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4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4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4212" y="4689517"/>
            <a:ext cx="5393690" cy="4442699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4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4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A2FD22FE-471C-46C6-A81B-510E2A8694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341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30275" y="744538"/>
            <a:ext cx="4959350" cy="37195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2308" y="4711424"/>
            <a:ext cx="5455285" cy="4462702"/>
          </a:xfrm>
          <a:prstGeom prst="rect">
            <a:avLst/>
          </a:prstGeom>
        </p:spPr>
        <p:txBody>
          <a:bodyPr lIns="91358" tIns="45682" rIns="91358" bIns="45682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20A0A0-3C4D-47BD-B141-AA62850A765B}" type="slidenum">
              <a:rPr lang="zh-CN" altLang="en-US" smtClean="0"/>
              <a:t>1</a:t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540" y="275070"/>
            <a:ext cx="8228920" cy="1142039"/>
          </a:xfrm>
          <a:prstGeom prst="rect">
            <a:avLst/>
          </a:prstGeom>
        </p:spPr>
        <p:txBody>
          <a:bodyPr lIns="80165" tIns="40083" rIns="80165" bIns="40083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C3B1F-85AC-487F-9259-05E300A3BE8B}" type="slidenum">
              <a:rPr lang="en-US" altLang="zh-CN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8708" y="275069"/>
            <a:ext cx="2067752" cy="1399827"/>
          </a:xfrm>
          <a:prstGeom prst="rect">
            <a:avLst/>
          </a:prstGeom>
        </p:spPr>
        <p:txBody>
          <a:bodyPr vert="eaVert" lIns="80165" tIns="40083" rIns="80165" bIns="40083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5451" y="275069"/>
            <a:ext cx="6072920" cy="1399827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8EB90-76FE-4615-BAF7-F339AEBD4728}" type="slidenum">
              <a:rPr lang="en-US" altLang="zh-CN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288" y="4406863"/>
            <a:ext cx="7772739" cy="1362383"/>
          </a:xfrm>
          <a:prstGeom prst="rect">
            <a:avLst/>
          </a:prstGeom>
        </p:spPr>
        <p:txBody>
          <a:bodyPr lIns="80165" tIns="40083" rIns="80165" bIns="40083" anchor="t"/>
          <a:lstStyle>
            <a:lvl1pPr algn="l">
              <a:defRPr sz="35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288" y="2906225"/>
            <a:ext cx="7772739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685" indent="0">
              <a:buNone/>
              <a:defRPr sz="1600"/>
            </a:lvl2pPr>
            <a:lvl3pPr marL="801370" indent="0">
              <a:buNone/>
              <a:defRPr sz="1400"/>
            </a:lvl3pPr>
            <a:lvl4pPr marL="1202690" indent="0">
              <a:buNone/>
              <a:defRPr sz="1200"/>
            </a:lvl4pPr>
            <a:lvl5pPr marL="1603375" indent="0">
              <a:buNone/>
              <a:defRPr sz="1200"/>
            </a:lvl5pPr>
            <a:lvl6pPr marL="2004060" indent="0">
              <a:buNone/>
              <a:defRPr sz="1200"/>
            </a:lvl6pPr>
            <a:lvl7pPr marL="2404745" indent="0">
              <a:buNone/>
              <a:defRPr sz="1200"/>
            </a:lvl7pPr>
            <a:lvl8pPr marL="2806065" indent="0">
              <a:buNone/>
              <a:defRPr sz="1200"/>
            </a:lvl8pPr>
            <a:lvl9pPr marL="3206750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F4DC3-656F-4775-A47A-C6F3C63DD545}" type="slidenum">
              <a:rPr lang="en-US" altLang="zh-CN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540" y="275070"/>
            <a:ext cx="8228920" cy="1142039"/>
          </a:xfrm>
          <a:prstGeom prst="rect">
            <a:avLst/>
          </a:prstGeom>
        </p:spPr>
        <p:txBody>
          <a:bodyPr lIns="80165" tIns="40083" rIns="80165" bIns="40083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5451" y="1411349"/>
            <a:ext cx="3747207" cy="2635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292996" y="1411349"/>
            <a:ext cx="3747207" cy="2635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D7FE-2683-401C-A0A1-B8AC0A260E4B}" type="slidenum">
              <a:rPr lang="en-US" altLang="zh-CN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540" y="275070"/>
            <a:ext cx="8228920" cy="1142039"/>
          </a:xfrm>
          <a:prstGeom prst="rect">
            <a:avLst/>
          </a:prstGeom>
        </p:spPr>
        <p:txBody>
          <a:bodyPr lIns="80165" tIns="40083" rIns="80165" bIns="40083"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540" y="1535201"/>
            <a:ext cx="4040467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85" indent="0">
              <a:buNone/>
              <a:defRPr sz="1800" b="1"/>
            </a:lvl2pPr>
            <a:lvl3pPr marL="801370" indent="0">
              <a:buNone/>
              <a:defRPr sz="1600" b="1"/>
            </a:lvl3pPr>
            <a:lvl4pPr marL="1202690" indent="0">
              <a:buNone/>
              <a:defRPr sz="1400" b="1"/>
            </a:lvl4pPr>
            <a:lvl5pPr marL="1603375" indent="0">
              <a:buNone/>
              <a:defRPr sz="1400" b="1"/>
            </a:lvl5pPr>
            <a:lvl6pPr marL="2004060" indent="0">
              <a:buNone/>
              <a:defRPr sz="1400" b="1"/>
            </a:lvl6pPr>
            <a:lvl7pPr marL="2404745" indent="0">
              <a:buNone/>
              <a:defRPr sz="1400" b="1"/>
            </a:lvl7pPr>
            <a:lvl8pPr marL="2806065" indent="0">
              <a:buNone/>
              <a:defRPr sz="1400" b="1"/>
            </a:lvl8pPr>
            <a:lvl9pPr marL="3206750" indent="0">
              <a:buNone/>
              <a:defRPr sz="1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540" y="2174628"/>
            <a:ext cx="4040467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4637" y="1535201"/>
            <a:ext cx="4041824" cy="639427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85" indent="0">
              <a:buNone/>
              <a:defRPr sz="1800" b="1"/>
            </a:lvl2pPr>
            <a:lvl3pPr marL="801370" indent="0">
              <a:buNone/>
              <a:defRPr sz="1600" b="1"/>
            </a:lvl3pPr>
            <a:lvl4pPr marL="1202690" indent="0">
              <a:buNone/>
              <a:defRPr sz="1400" b="1"/>
            </a:lvl4pPr>
            <a:lvl5pPr marL="1603375" indent="0">
              <a:buNone/>
              <a:defRPr sz="1400" b="1"/>
            </a:lvl5pPr>
            <a:lvl6pPr marL="2004060" indent="0">
              <a:buNone/>
              <a:defRPr sz="1400" b="1"/>
            </a:lvl6pPr>
            <a:lvl7pPr marL="2404745" indent="0">
              <a:buNone/>
              <a:defRPr sz="1400" b="1"/>
            </a:lvl7pPr>
            <a:lvl8pPr marL="2806065" indent="0">
              <a:buNone/>
              <a:defRPr sz="1400" b="1"/>
            </a:lvl8pPr>
            <a:lvl9pPr marL="3206750" indent="0">
              <a:buNone/>
              <a:defRPr sz="1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4637" y="2174628"/>
            <a:ext cx="4041824" cy="39517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237B0-AD62-4D66-882E-BD69833727A3}" type="slidenum">
              <a:rPr lang="en-US" altLang="zh-CN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540" y="275070"/>
            <a:ext cx="8228920" cy="1142039"/>
          </a:xfrm>
          <a:prstGeom prst="rect">
            <a:avLst/>
          </a:prstGeom>
        </p:spPr>
        <p:txBody>
          <a:bodyPr lIns="80165" tIns="40083" rIns="80165" bIns="40083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A8A04-39CA-45D0-82BD-0C72926EA469}" type="slidenum">
              <a:rPr lang="en-US" altLang="zh-CN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20845-F431-47B6-AB35-5CEF8006879A}" type="slidenum">
              <a:rPr lang="en-US" altLang="zh-CN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540" y="273629"/>
            <a:ext cx="3008627" cy="1160762"/>
          </a:xfrm>
          <a:prstGeom prst="rect">
            <a:avLst/>
          </a:prstGeom>
        </p:spPr>
        <p:txBody>
          <a:bodyPr lIns="80165" tIns="40083" rIns="80165" bIns="40083" anchor="b"/>
          <a:lstStyle>
            <a:lvl1pPr algn="l">
              <a:defRPr sz="1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782" y="273629"/>
            <a:ext cx="5111679" cy="585277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540" y="1434391"/>
            <a:ext cx="3008627" cy="4692013"/>
          </a:xfrm>
        </p:spPr>
        <p:txBody>
          <a:bodyPr/>
          <a:lstStyle>
            <a:lvl1pPr marL="0" indent="0">
              <a:buNone/>
              <a:defRPr sz="1200"/>
            </a:lvl1pPr>
            <a:lvl2pPr marL="400685" indent="0">
              <a:buNone/>
              <a:defRPr sz="1100"/>
            </a:lvl2pPr>
            <a:lvl3pPr marL="801370" indent="0">
              <a:buNone/>
              <a:defRPr sz="900"/>
            </a:lvl3pPr>
            <a:lvl4pPr marL="1202690" indent="0">
              <a:buNone/>
              <a:defRPr sz="800"/>
            </a:lvl4pPr>
            <a:lvl5pPr marL="1603375" indent="0">
              <a:buNone/>
              <a:defRPr sz="800"/>
            </a:lvl5pPr>
            <a:lvl6pPr marL="2004060" indent="0">
              <a:buNone/>
              <a:defRPr sz="800"/>
            </a:lvl6pPr>
            <a:lvl7pPr marL="2404745" indent="0">
              <a:buNone/>
              <a:defRPr sz="800"/>
            </a:lvl7pPr>
            <a:lvl8pPr marL="2806065" indent="0">
              <a:buNone/>
              <a:defRPr sz="800"/>
            </a:lvl8pPr>
            <a:lvl9pPr marL="320675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7B820-8947-4834-8E05-57389DA9FEB8}" type="slidenum">
              <a:rPr lang="en-US" altLang="zh-CN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143" y="4800025"/>
            <a:ext cx="5486400" cy="567420"/>
          </a:xfrm>
          <a:prstGeom prst="rect">
            <a:avLst/>
          </a:prstGeom>
        </p:spPr>
        <p:txBody>
          <a:bodyPr lIns="80165" tIns="40083" rIns="80165" bIns="40083" anchor="b"/>
          <a:lstStyle>
            <a:lvl1pPr algn="l">
              <a:defRPr sz="1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143" y="612065"/>
            <a:ext cx="5486400" cy="4115952"/>
          </a:xfrm>
        </p:spPr>
        <p:txBody>
          <a:bodyPr/>
          <a:lstStyle>
            <a:lvl1pPr marL="0" indent="0">
              <a:buNone/>
              <a:defRPr sz="2800"/>
            </a:lvl1pPr>
            <a:lvl2pPr marL="400685" indent="0">
              <a:buNone/>
              <a:defRPr sz="2500"/>
            </a:lvl2pPr>
            <a:lvl3pPr marL="801370" indent="0">
              <a:buNone/>
              <a:defRPr sz="2100"/>
            </a:lvl3pPr>
            <a:lvl4pPr marL="1202690" indent="0">
              <a:buNone/>
              <a:defRPr sz="1800"/>
            </a:lvl4pPr>
            <a:lvl5pPr marL="1603375" indent="0">
              <a:buNone/>
              <a:defRPr sz="1800"/>
            </a:lvl5pPr>
            <a:lvl6pPr marL="2004060" indent="0">
              <a:buNone/>
              <a:defRPr sz="1800"/>
            </a:lvl6pPr>
            <a:lvl7pPr marL="2404745" indent="0">
              <a:buNone/>
              <a:defRPr sz="1800"/>
            </a:lvl7pPr>
            <a:lvl8pPr marL="2806065" indent="0">
              <a:buNone/>
              <a:defRPr sz="1800"/>
            </a:lvl8pPr>
            <a:lvl9pPr marL="3206750" indent="0">
              <a:buNone/>
              <a:defRPr sz="18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143" y="5367444"/>
            <a:ext cx="5486400" cy="805044"/>
          </a:xfrm>
        </p:spPr>
        <p:txBody>
          <a:bodyPr/>
          <a:lstStyle>
            <a:lvl1pPr marL="0" indent="0">
              <a:buNone/>
              <a:defRPr sz="1200"/>
            </a:lvl1pPr>
            <a:lvl2pPr marL="400685" indent="0">
              <a:buNone/>
              <a:defRPr sz="1100"/>
            </a:lvl2pPr>
            <a:lvl3pPr marL="801370" indent="0">
              <a:buNone/>
              <a:defRPr sz="900"/>
            </a:lvl3pPr>
            <a:lvl4pPr marL="1202690" indent="0">
              <a:buNone/>
              <a:defRPr sz="800"/>
            </a:lvl4pPr>
            <a:lvl5pPr marL="1603375" indent="0">
              <a:buNone/>
              <a:defRPr sz="800"/>
            </a:lvl5pPr>
            <a:lvl6pPr marL="2004060" indent="0">
              <a:buNone/>
              <a:defRPr sz="800"/>
            </a:lvl6pPr>
            <a:lvl7pPr marL="2404745" indent="0">
              <a:buNone/>
              <a:defRPr sz="800"/>
            </a:lvl7pPr>
            <a:lvl8pPr marL="2806065" indent="0">
              <a:buNone/>
              <a:defRPr sz="800"/>
            </a:lvl8pPr>
            <a:lvl9pPr marL="320675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E4A85-CBF7-40D1-8875-41C7E2724858}" type="slidenum">
              <a:rPr lang="en-US" altLang="zh-CN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986" y="2636918"/>
            <a:ext cx="8228920" cy="1142039"/>
          </a:xfrm>
          <a:prstGeom prst="rect">
            <a:avLst/>
          </a:prstGeom>
        </p:spPr>
        <p:txBody>
          <a:bodyPr lIns="80165" tIns="40083" rIns="80165" bIns="40083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5B9DD-9351-4D1D-AA07-0FC4F82F6D89}" type="slidenum">
              <a:rPr lang="en-US" altLang="zh-CN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772B0-FE6B-4967-8904-6E7A5EC93B47}" type="datetimeFigureOut">
              <a:rPr lang="zh-CN" altLang="en-US" smtClean="0"/>
              <a:t>2018/9/4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CF300-A12E-4F8D-BBA8-1E50BD0A78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4"/>
          <p:cNvSpPr txBox="1">
            <a:spLocks noGrp="1" noChangeArrowheads="1"/>
          </p:cNvSpPr>
          <p:nvPr/>
        </p:nvSpPr>
        <p:spPr bwMode="auto">
          <a:xfrm>
            <a:off x="6553200" y="6246813"/>
            <a:ext cx="2133600" cy="47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/>
            <a:fld id="{A49DE67B-F476-47C0-A831-5A07FECA6344}" type="slidenum">
              <a:rPr lang="zh-CN" altLang="en-US" sz="1200" b="1">
                <a:latin typeface="微软雅黑" charset="0"/>
                <a:ea typeface="微软雅黑" charset="0"/>
                <a:sym typeface="微软雅黑" pitchFamily="34" charset="-122"/>
              </a:rPr>
              <a:t>1</a:t>
            </a:fld>
            <a:endParaRPr lang="zh-CN" altLang="en-US" sz="1200" b="1">
              <a:solidFill>
                <a:srgbClr val="000000"/>
              </a:solidFill>
              <a:latin typeface="微软雅黑" charset="0"/>
              <a:ea typeface="微软雅黑" charset="0"/>
              <a:sym typeface="微软雅黑" pitchFamily="34" charset="-122"/>
            </a:endParaRPr>
          </a:p>
        </p:txBody>
      </p:sp>
      <p:pic>
        <p:nvPicPr>
          <p:cNvPr id="14339" name="Picture 6" descr="C:\Work\Design\CGB\11chk0323_simple cover v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Box 125"/>
          <p:cNvSpPr>
            <a:spLocks noChangeArrowheads="1"/>
          </p:cNvSpPr>
          <p:nvPr/>
        </p:nvSpPr>
        <p:spPr bwMode="auto">
          <a:xfrm>
            <a:off x="971751" y="3572829"/>
            <a:ext cx="180565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anchor="ctr"/>
          <a:lstStyle/>
          <a:p>
            <a:pPr algn="ctr" eaLnBrk="0" hangingPunct="0">
              <a:lnSpc>
                <a:spcPct val="120000"/>
              </a:lnSpc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微软雅黑" pitchFamily="34" charset="-122"/>
              </a:rPr>
              <a:t>2018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微软雅黑" pitchFamily="34" charset="-122"/>
              </a:rPr>
              <a:t>年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微软雅黑" pitchFamily="34" charset="-122"/>
              </a:rPr>
              <a:t>9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微软雅黑" pitchFamily="34" charset="-122"/>
              </a:rPr>
              <a:t>月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charset="0"/>
              <a:ea typeface="微软雅黑" charset="0"/>
              <a:sym typeface="微软雅黑" pitchFamily="34" charset="-122"/>
            </a:endParaRPr>
          </a:p>
          <a:p>
            <a:pPr algn="ctr" eaLnBrk="0" hangingPunct="0">
              <a:lnSpc>
                <a:spcPct val="120000"/>
              </a:lnSpc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charset="0"/>
              <a:ea typeface="微软雅黑" charset="0"/>
              <a:sym typeface="微软雅黑" pitchFamily="34" charset="-122"/>
            </a:endParaRPr>
          </a:p>
        </p:txBody>
      </p:sp>
      <p:sp>
        <p:nvSpPr>
          <p:cNvPr id="14341" name="Rectangle 9"/>
          <p:cNvSpPr>
            <a:spLocks noChangeArrowheads="1"/>
          </p:cNvSpPr>
          <p:nvPr/>
        </p:nvSpPr>
        <p:spPr bwMode="auto">
          <a:xfrm>
            <a:off x="3131503" y="2348866"/>
            <a:ext cx="6031830" cy="1214439"/>
          </a:xfrm>
          <a:prstGeom prst="rect">
            <a:avLst/>
          </a:prstGeom>
          <a:gradFill rotWithShape="0">
            <a:gsLst>
              <a:gs pos="0">
                <a:srgbClr val="5C0000"/>
              </a:gs>
              <a:gs pos="50000">
                <a:srgbClr val="880000"/>
              </a:gs>
              <a:gs pos="100000">
                <a:srgbClr val="B4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Arial" charset="0"/>
              </a:rPr>
              <a:t>公司结构性存款、非保本理财及大额存单</a:t>
            </a:r>
            <a:endParaRPr lang="en-US" altLang="zh-CN" sz="2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charset="0"/>
              <a:ea typeface="微软雅黑" charset="0"/>
              <a:sym typeface="Arial" charset="0"/>
            </a:endParaRPr>
          </a:p>
          <a:p>
            <a:pPr algn="ctr"/>
            <a:r>
              <a:rPr lang="zh-CN" alt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Arial" charset="0"/>
              </a:rPr>
              <a:t>产品介绍</a:t>
            </a:r>
            <a:endParaRPr lang="en-US" altLang="zh-CN" sz="2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charset="0"/>
              <a:ea typeface="微软雅黑" charset="0"/>
              <a:sym typeface="Arial" charset="0"/>
            </a:endParaRPr>
          </a:p>
        </p:txBody>
      </p:sp>
      <p:pic>
        <p:nvPicPr>
          <p:cNvPr id="1434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32" y="2335385"/>
            <a:ext cx="2416175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Straight Connector 57"/>
          <p:cNvSpPr>
            <a:spLocks noChangeShapeType="1"/>
          </p:cNvSpPr>
          <p:nvPr/>
        </p:nvSpPr>
        <p:spPr bwMode="auto">
          <a:xfrm>
            <a:off x="3109913" y="2349500"/>
            <a:ext cx="0" cy="2117725"/>
          </a:xfrm>
          <a:prstGeom prst="line">
            <a:avLst/>
          </a:prstGeom>
          <a:noFill/>
          <a:ln w="28575">
            <a:solidFill>
              <a:srgbClr val="7F7F7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4" name="矩形 11"/>
          <p:cNvSpPr>
            <a:spLocks noChangeArrowheads="1"/>
          </p:cNvSpPr>
          <p:nvPr/>
        </p:nvSpPr>
        <p:spPr bwMode="auto">
          <a:xfrm>
            <a:off x="0" y="642939"/>
            <a:ext cx="914400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 sz="1300">
              <a:solidFill>
                <a:srgbClr val="000000"/>
              </a:solidFill>
              <a:latin typeface="微软雅黑" charset="0"/>
              <a:ea typeface="微软雅黑" charset="0"/>
              <a:sym typeface="STKaiti" pitchFamily="2" charset="-122"/>
            </a:endParaRPr>
          </a:p>
        </p:txBody>
      </p:sp>
      <p:sp>
        <p:nvSpPr>
          <p:cNvPr id="14345" name="TextBox 125"/>
          <p:cNvSpPr>
            <a:spLocks noChangeArrowheads="1"/>
          </p:cNvSpPr>
          <p:nvPr/>
        </p:nvSpPr>
        <p:spPr bwMode="auto">
          <a:xfrm>
            <a:off x="3995103" y="3644583"/>
            <a:ext cx="4433914" cy="121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anchor="ctr"/>
          <a:lstStyle/>
          <a:p>
            <a:pPr algn="ctr" eaLnBrk="0" hangingPunct="0">
              <a:lnSpc>
                <a:spcPct val="150000"/>
              </a:lnSpc>
            </a:pP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微软雅黑" pitchFamily="34" charset="-122"/>
              </a:rPr>
              <a:t>广发银行天津分行公司银行部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微软雅黑" pitchFamily="34" charset="-122"/>
              </a:rPr>
              <a:t>/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微软雅黑" pitchFamily="34" charset="-122"/>
              </a:rPr>
              <a:t>小企业金融部</a:t>
            </a:r>
          </a:p>
          <a:p>
            <a:pPr algn="ctr" eaLnBrk="0" hangingPunct="0">
              <a:lnSpc>
                <a:spcPct val="150000"/>
              </a:lnSpc>
            </a:pPr>
            <a:endParaRPr lang="en-US" altLang="zh-CN" sz="1600" b="1" dirty="0" smtClean="0">
              <a:latin typeface="微软雅黑" charset="0"/>
              <a:ea typeface="微软雅黑" charset="0"/>
              <a:sym typeface="微软雅黑" pitchFamily="34" charset="-122"/>
            </a:endParaRPr>
          </a:p>
        </p:txBody>
      </p:sp>
      <p:sp>
        <p:nvSpPr>
          <p:cNvPr id="14346" name="矩形 11"/>
          <p:cNvSpPr>
            <a:spLocks noChangeArrowheads="1"/>
          </p:cNvSpPr>
          <p:nvPr/>
        </p:nvSpPr>
        <p:spPr bwMode="auto">
          <a:xfrm>
            <a:off x="2286001" y="1357314"/>
            <a:ext cx="18473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en-US" sz="1100">
              <a:solidFill>
                <a:srgbClr val="0D0D0D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93209-CEA3-4DA7-B273-74445343494E}" type="slidenum">
              <a:rPr lang="zh-CN" altLang="en-US" smtClean="0">
                <a:latin typeface="微软雅黑" charset="0"/>
                <a:ea typeface="微软雅黑" charset="0"/>
              </a:rPr>
              <a:t>1</a:t>
            </a:fld>
            <a:endParaRPr lang="zh-CN" altLang="en-US" sz="1800" b="0" dirty="0" smtClean="0">
              <a:solidFill>
                <a:srgbClr val="000000"/>
              </a:solidFill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altLang="zh-CN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charset="0"/>
              <a:ea typeface="微软雅黑" charset="0"/>
            </a:endParaRPr>
          </a:p>
          <a:p>
            <a:pPr algn="ctr"/>
            <a:endParaRPr lang="en-US" altLang="zh-CN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charset="0"/>
              <a:ea typeface="微软雅黑" charset="0"/>
            </a:endParaRPr>
          </a:p>
          <a:p>
            <a:pPr algn="ctr"/>
            <a:endParaRPr lang="en-US" altLang="zh-CN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charset="0"/>
              <a:ea typeface="微软雅黑" charset="0"/>
            </a:endParaRPr>
          </a:p>
          <a:p>
            <a:pPr algn="ctr"/>
            <a:endParaRPr lang="en-US" altLang="zh-CN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charset="0"/>
              <a:ea typeface="微软雅黑" charset="0"/>
            </a:endParaRPr>
          </a:p>
          <a:p>
            <a:pPr algn="l"/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                                1</a:t>
            </a:r>
            <a:r>
              <a:rPr lang="en-US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.</a:t>
            </a:r>
            <a:r>
              <a:rPr lang="zh-CN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Arial" charset="0"/>
              </a:rPr>
              <a:t>公司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Arial" charset="0"/>
              </a:rPr>
              <a:t>结构性存款及非保本理财产品介绍</a:t>
            </a:r>
            <a:endParaRPr lang="en-US" altLang="zh-CN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charset="0"/>
              <a:ea typeface="微软雅黑" charset="0"/>
              <a:sym typeface="Arial" charset="0"/>
            </a:endParaRPr>
          </a:p>
          <a:p>
            <a:pPr algn="l"/>
            <a:endParaRPr lang="en-US" altLang="zh-CN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charset="0"/>
              <a:ea typeface="微软雅黑" charset="0"/>
              <a:sym typeface="Arial" charset="0"/>
            </a:endParaRPr>
          </a:p>
          <a:p>
            <a:pPr algn="l"/>
            <a:endParaRPr lang="en-US" altLang="zh-CN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charset="0"/>
              <a:ea typeface="微软雅黑" charset="0"/>
              <a:sym typeface="Arial" charset="0"/>
            </a:endParaRPr>
          </a:p>
          <a:p>
            <a:pPr algn="l"/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Arial" charset="0"/>
              </a:rPr>
              <a:t>                                2.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Arial" charset="0"/>
              </a:rPr>
              <a:t>公司大额存单产品介绍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540" y="764704"/>
            <a:ext cx="8228920" cy="652405"/>
          </a:xfrm>
        </p:spPr>
        <p:txBody>
          <a:bodyPr/>
          <a:lstStyle/>
          <a:p>
            <a:r>
              <a:rPr lang="zh-CN" altLang="en-US" sz="2000" dirty="0" smtClean="0">
                <a:latin typeface="微软雅黑" charset="0"/>
                <a:ea typeface="微软雅黑" charset="0"/>
              </a:rPr>
              <a:t>目录</a:t>
            </a:r>
            <a:endParaRPr lang="zh-CN" altLang="en-US" sz="2000" dirty="0">
              <a:latin typeface="微软雅黑" charset="0"/>
              <a:ea typeface="微软雅黑" charset="0"/>
            </a:endParaRPr>
          </a:p>
        </p:txBody>
      </p:sp>
      <p:sp>
        <p:nvSpPr>
          <p:cNvPr id="7" name="Line 84"/>
          <p:cNvSpPr>
            <a:spLocks noChangeShapeType="1"/>
          </p:cNvSpPr>
          <p:nvPr/>
        </p:nvSpPr>
        <p:spPr bwMode="gray">
          <a:xfrm>
            <a:off x="467544" y="1384984"/>
            <a:ext cx="8136904" cy="0"/>
          </a:xfrm>
          <a:prstGeom prst="line">
            <a:avLst/>
          </a:prstGeom>
          <a:noFill/>
          <a:ln w="12700">
            <a:solidFill>
              <a:srgbClr val="880808"/>
            </a:solidFill>
            <a:round/>
          </a:ln>
        </p:spPr>
        <p:txBody>
          <a:bodyPr wrap="none" lIns="80155" tIns="40078" rIns="80155" bIns="40078" anchor="ctr"/>
          <a:lstStyle/>
          <a:p>
            <a:endParaRPr lang="zh-CN" altLang="en-US">
              <a:latin typeface="STKaiti" pitchFamily="2" charset="-122"/>
              <a:ea typeface="STKait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969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55" y="1002665"/>
            <a:ext cx="7980680" cy="414655"/>
          </a:xfrm>
        </p:spPr>
        <p:txBody>
          <a:bodyPr/>
          <a:lstStyle/>
          <a:p>
            <a:r>
              <a:rPr lang="en-US" altLang="zh-CN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Arial" charset="0"/>
              </a:rPr>
              <a:t>1.</a:t>
            </a:r>
            <a:r>
              <a:rPr lang="zh-CN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Arial" charset="0"/>
              </a:rPr>
              <a:t>公司结构性存款及非保本理财产品介绍</a:t>
            </a:r>
            <a:endParaRPr lang="en-US" altLang="zh-CN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charset="0"/>
              <a:ea typeface="微软雅黑" charset="0"/>
              <a:sym typeface="Arial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A8A04-39CA-45D0-82BD-0C72926EA469}" type="slidenum">
              <a:rPr lang="en-US" altLang="zh-CN" sz="1200">
                <a:latin typeface="微软雅黑" charset="0"/>
                <a:ea typeface="微软雅黑" charset="0"/>
              </a:rPr>
              <a:t>3</a:t>
            </a:fld>
            <a:endParaRPr lang="en-US" altLang="zh-CN" sz="1200">
              <a:latin typeface="微软雅黑" charset="0"/>
              <a:ea typeface="微软雅黑" charset="0"/>
            </a:endParaRPr>
          </a:p>
        </p:txBody>
      </p:sp>
      <p:sp>
        <p:nvSpPr>
          <p:cNvPr id="6" name="Line 84"/>
          <p:cNvSpPr>
            <a:spLocks noChangeShapeType="1"/>
          </p:cNvSpPr>
          <p:nvPr/>
        </p:nvSpPr>
        <p:spPr bwMode="gray">
          <a:xfrm>
            <a:off x="683568" y="1383582"/>
            <a:ext cx="7740000" cy="1402"/>
          </a:xfrm>
          <a:prstGeom prst="line">
            <a:avLst/>
          </a:prstGeom>
          <a:noFill/>
          <a:ln w="12700">
            <a:solidFill>
              <a:srgbClr val="880808"/>
            </a:solidFill>
            <a:round/>
          </a:ln>
        </p:spPr>
        <p:txBody>
          <a:bodyPr wrap="none" lIns="80155" tIns="40078" rIns="80155" bIns="40078" anchor="ctr"/>
          <a:lstStyle/>
          <a:p>
            <a:endParaRPr lang="zh-CN" altLang="en-US">
              <a:latin typeface="STKaiti" pitchFamily="2" charset="-122"/>
              <a:ea typeface="STKaiti" pitchFamily="2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420110" y="1907540"/>
            <a:ext cx="1656715" cy="658495"/>
          </a:xfrm>
          <a:prstGeom prst="round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  <a:ln w="12700">
            <a:solidFill>
              <a:srgbClr val="880808"/>
            </a:solidFill>
            <a:round/>
          </a:ln>
        </p:spPr>
        <p:txBody>
          <a:bodyPr wrap="none" lIns="80155" tIns="40078" rIns="80155" bIns="4007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公司产品体系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1475740" y="3068955"/>
            <a:ext cx="1656715" cy="762000"/>
          </a:xfrm>
          <a:prstGeom prst="round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  <a:ln w="12700">
            <a:solidFill>
              <a:srgbClr val="880808"/>
            </a:solidFill>
            <a:round/>
          </a:ln>
        </p:spPr>
        <p:txBody>
          <a:bodyPr wrap="none" lIns="80155" tIns="40078" rIns="80155" bIns="4007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结构性</a:t>
            </a:r>
            <a:r>
              <a:rPr lang="zh-CN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存款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（存款）</a:t>
            </a:r>
            <a:endParaRPr lang="zh-CN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charset="0"/>
              <a:ea typeface="微软雅黑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084570" y="3068955"/>
            <a:ext cx="1656715" cy="739140"/>
          </a:xfrm>
          <a:prstGeom prst="round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  <a:ln w="12700">
            <a:solidFill>
              <a:srgbClr val="880808"/>
            </a:solidFill>
            <a:round/>
          </a:ln>
        </p:spPr>
        <p:txBody>
          <a:bodyPr wrap="none" lIns="80155" tIns="40078" rIns="80155" bIns="4007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非保本</a:t>
            </a:r>
            <a:r>
              <a:rPr lang="zh-CN" altLang="en-US" sz="1200" b="1" dirty="0" smtClean="0">
                <a:solidFill>
                  <a:schemeClr val="bg1"/>
                </a:solidFill>
                <a:latin typeface="微软雅黑" charset="0"/>
                <a:ea typeface="微软雅黑" charset="0"/>
              </a:rPr>
              <a:t>理财</a:t>
            </a:r>
            <a:endParaRPr lang="zh-CN" altLang="en-US" sz="1200" b="1" dirty="0">
              <a:solidFill>
                <a:schemeClr val="bg1"/>
              </a:solidFill>
              <a:latin typeface="微软雅黑" charset="0"/>
              <a:ea typeface="微软雅黑" charset="0"/>
            </a:endParaRPr>
          </a:p>
        </p:txBody>
      </p:sp>
      <p:cxnSp>
        <p:nvCxnSpPr>
          <p:cNvPr id="11" name="肘形连接符 10"/>
          <p:cNvCxnSpPr>
            <a:stCxn id="4" idx="2"/>
            <a:endCxn id="8" idx="0"/>
          </p:cNvCxnSpPr>
          <p:nvPr/>
        </p:nvCxnSpPr>
        <p:spPr>
          <a:xfrm rot="5400000">
            <a:off x="3025140" y="1845310"/>
            <a:ext cx="502920" cy="194437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16" name="圆角矩形 15"/>
          <p:cNvSpPr/>
          <p:nvPr/>
        </p:nvSpPr>
        <p:spPr>
          <a:xfrm>
            <a:off x="1428749" y="4723609"/>
            <a:ext cx="1750695" cy="864870"/>
          </a:xfrm>
          <a:prstGeom prst="round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  <a:ln w="12700">
            <a:solidFill>
              <a:srgbClr val="880808"/>
            </a:solidFill>
            <a:round/>
          </a:ln>
        </p:spPr>
        <p:txBody>
          <a:bodyPr wrap="none" lIns="80155" tIns="40078" rIns="80155" bIns="4007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封闭式产品：</a:t>
            </a:r>
            <a:endParaRPr lang="zh-CN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charset="0"/>
              <a:ea typeface="微软雅黑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名利双收（挂钩利率）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物华添宝（挂钩商品）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薪加薪</a:t>
            </a:r>
            <a:r>
              <a:rPr lang="en-US" altLang="zh-CN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16</a:t>
            </a:r>
            <a:r>
              <a:rPr lang="zh-CN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号（挂钩汇率</a:t>
            </a:r>
            <a:r>
              <a:rPr lang="zh-CN" altLang="en-US" sz="1200" b="1" dirty="0">
                <a:solidFill>
                  <a:schemeClr val="bg1"/>
                </a:solidFill>
                <a:latin typeface="微软雅黑" charset="0"/>
                <a:ea typeface="微软雅黑" charset="0"/>
              </a:rPr>
              <a:t>）</a:t>
            </a:r>
          </a:p>
        </p:txBody>
      </p:sp>
      <p:sp>
        <p:nvSpPr>
          <p:cNvPr id="18" name="圆角矩形 17"/>
          <p:cNvSpPr/>
          <p:nvPr/>
        </p:nvSpPr>
        <p:spPr>
          <a:xfrm>
            <a:off x="4787900" y="4725035"/>
            <a:ext cx="1750695" cy="864870"/>
          </a:xfrm>
          <a:prstGeom prst="round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  <a:ln w="12700">
            <a:solidFill>
              <a:srgbClr val="880808"/>
            </a:solidFill>
            <a:round/>
          </a:ln>
        </p:spPr>
        <p:txBody>
          <a:bodyPr wrap="none" lIns="80155" tIns="40078" rIns="80155" bIns="4007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封闭式产品：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薪满益足、广银安富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7236460" y="4725035"/>
            <a:ext cx="1750695" cy="864870"/>
          </a:xfrm>
          <a:prstGeom prst="round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  <a:ln w="12700">
            <a:solidFill>
              <a:srgbClr val="880808"/>
            </a:solidFill>
            <a:round/>
          </a:ln>
        </p:spPr>
        <p:txBody>
          <a:bodyPr wrap="none" lIns="80155" tIns="40078" rIns="80155" bIns="40078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开放式产品：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天天薪（</a:t>
            </a:r>
            <a:r>
              <a:rPr lang="en-US" altLang="zh-CN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T+0</a:t>
            </a:r>
            <a:r>
              <a:rPr lang="zh-CN" alt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）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日薪月异（</a:t>
            </a:r>
            <a:r>
              <a:rPr lang="en-US" altLang="zh-CN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T+1</a:t>
            </a:r>
            <a:r>
              <a:rPr lang="zh-CN" altLang="en-US" sz="1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</a:rPr>
              <a:t>）</a:t>
            </a:r>
          </a:p>
        </p:txBody>
      </p:sp>
      <p:cxnSp>
        <p:nvCxnSpPr>
          <p:cNvPr id="26" name="肘形连接符 25"/>
          <p:cNvCxnSpPr>
            <a:stCxn id="9" idx="2"/>
            <a:endCxn id="18" idx="0"/>
          </p:cNvCxnSpPr>
          <p:nvPr/>
        </p:nvCxnSpPr>
        <p:spPr>
          <a:xfrm rot="5400000">
            <a:off x="5829935" y="3641725"/>
            <a:ext cx="916940" cy="124968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5" name="标题 1"/>
          <p:cNvSpPr>
            <a:spLocks noGrp="1"/>
          </p:cNvSpPr>
          <p:nvPr/>
        </p:nvSpPr>
        <p:spPr>
          <a:xfrm>
            <a:off x="755650" y="1557020"/>
            <a:ext cx="3973195" cy="414655"/>
          </a:xfrm>
          <a:prstGeom prst="rect">
            <a:avLst/>
          </a:prstGeom>
        </p:spPr>
        <p:txBody>
          <a:bodyPr lIns="80165" tIns="40083" rIns="80165" bIns="40083"/>
          <a:lstStyle>
            <a:lvl1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Book Antiqua" pitchFamily="18" charset="0"/>
              </a:defRPr>
            </a:lvl2pPr>
            <a:lvl3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Book Antiqua" pitchFamily="18" charset="0"/>
              </a:defRPr>
            </a:lvl3pPr>
            <a:lvl4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Book Antiqua" pitchFamily="18" charset="0"/>
              </a:defRPr>
            </a:lvl4pPr>
            <a:lvl5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Book Antiqua" pitchFamily="18" charset="0"/>
              </a:defRPr>
            </a:lvl5pPr>
            <a:lvl6pPr marL="400685"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Book Antiqua" pitchFamily="18" charset="0"/>
              </a:defRPr>
            </a:lvl6pPr>
            <a:lvl7pPr marL="801370"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Book Antiqua" pitchFamily="18" charset="0"/>
              </a:defRPr>
            </a:lvl7pPr>
            <a:lvl8pPr marL="1202690"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Book Antiqua" pitchFamily="18" charset="0"/>
              </a:defRPr>
            </a:lvl8pPr>
            <a:lvl9pPr marL="1603375"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zh-CN" sz="1600" b="0" dirty="0" smtClean="0">
                <a:latin typeface="微软雅黑" charset="0"/>
                <a:ea typeface="微软雅黑" charset="0"/>
              </a:rPr>
              <a:t>1.1 </a:t>
            </a:r>
            <a:r>
              <a:rPr lang="zh-CN" altLang="en-US" sz="1600" b="0" dirty="0" smtClean="0">
                <a:latin typeface="微软雅黑" charset="0"/>
                <a:ea typeface="微软雅黑" charset="0"/>
              </a:rPr>
              <a:t>产品体系</a:t>
            </a:r>
            <a:endParaRPr lang="zh-CN" altLang="en-US" sz="1600" b="0" dirty="0">
              <a:latin typeface="微软雅黑" charset="0"/>
              <a:ea typeface="微软雅黑" charset="0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4247515" y="2811780"/>
            <a:ext cx="2699385" cy="252095"/>
          </a:xfrm>
          <a:custGeom>
            <a:avLst/>
            <a:gdLst>
              <a:gd name="connisteX0" fmla="*/ 0 w 2699385"/>
              <a:gd name="connsiteY0" fmla="*/ 0 h 252095"/>
              <a:gd name="connisteX1" fmla="*/ 2699385 w 2699385"/>
              <a:gd name="connsiteY1" fmla="*/ 0 h 252095"/>
              <a:gd name="connisteX2" fmla="*/ 2699385 w 2699385"/>
              <a:gd name="connsiteY2" fmla="*/ 252095 h 25209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2699385" h="252095">
                <a:moveTo>
                  <a:pt x="0" y="0"/>
                </a:moveTo>
                <a:lnTo>
                  <a:pt x="2699385" y="0"/>
                </a:lnTo>
                <a:lnTo>
                  <a:pt x="2699385" y="252095"/>
                </a:lnTo>
              </a:path>
            </a:pathLst>
          </a:custGeom>
          <a:noFill/>
          <a:ln w="12700" cmpd="sng">
            <a:solidFill>
              <a:schemeClr val="accent4"/>
            </a:solidFill>
            <a:prstDash val="solid"/>
            <a:round/>
            <a:tailEnd type="arrow"/>
          </a:ln>
        </p:spPr>
        <p:txBody>
          <a:bodyPr wrap="none" lIns="80155" tIns="40078" rIns="80155" bIns="4007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200">
              <a:solidFill>
                <a:srgbClr val="000000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0" name="任意多边形 9"/>
          <p:cNvSpPr/>
          <p:nvPr/>
        </p:nvSpPr>
        <p:spPr>
          <a:xfrm>
            <a:off x="6908165" y="4263390"/>
            <a:ext cx="1113155" cy="445135"/>
          </a:xfrm>
          <a:custGeom>
            <a:avLst/>
            <a:gdLst>
              <a:gd name="connisteX0" fmla="*/ 0 w 1113155"/>
              <a:gd name="connsiteY0" fmla="*/ 0 h 445135"/>
              <a:gd name="connisteX1" fmla="*/ 1113155 w 1113155"/>
              <a:gd name="connsiteY1" fmla="*/ 0 h 445135"/>
              <a:gd name="connisteX2" fmla="*/ 1113155 w 1113155"/>
              <a:gd name="connsiteY2" fmla="*/ 445135 h 445135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</a:cxnLst>
            <a:rect l="l" t="t" r="r" b="b"/>
            <a:pathLst>
              <a:path w="1113155" h="445135">
                <a:moveTo>
                  <a:pt x="0" y="0"/>
                </a:moveTo>
                <a:lnTo>
                  <a:pt x="1113155" y="0"/>
                </a:lnTo>
                <a:lnTo>
                  <a:pt x="1113155" y="445135"/>
                </a:lnTo>
              </a:path>
            </a:pathLst>
          </a:custGeom>
          <a:noFill/>
          <a:ln w="12700" cmpd="sng">
            <a:solidFill>
              <a:schemeClr val="accent4"/>
            </a:solidFill>
            <a:prstDash val="solid"/>
            <a:round/>
            <a:tailEnd type="arrow"/>
          </a:ln>
        </p:spPr>
        <p:txBody>
          <a:bodyPr wrap="none" lIns="80155" tIns="40078" rIns="80155" bIns="4007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200">
              <a:solidFill>
                <a:srgbClr val="000000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40063" y="1413030"/>
            <a:ext cx="144430" cy="4318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endParaRPr lang="zh-CN" altLang="en-US" sz="1200">
              <a:solidFill>
                <a:srgbClr val="000000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683895" y="5805170"/>
            <a:ext cx="8192135" cy="414655"/>
          </a:xfrm>
          <a:prstGeom prst="rect">
            <a:avLst/>
          </a:prstGeom>
        </p:spPr>
        <p:txBody>
          <a:bodyPr lIns="80165" tIns="40083" rIns="80165" bIns="40083"/>
          <a:lstStyle>
            <a:lvl1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Book Antiqua" pitchFamily="18" charset="0"/>
              </a:defRPr>
            </a:lvl2pPr>
            <a:lvl3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Book Antiqua" pitchFamily="18" charset="0"/>
              </a:defRPr>
            </a:lvl3pPr>
            <a:lvl4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Book Antiqua" pitchFamily="18" charset="0"/>
              </a:defRPr>
            </a:lvl4pPr>
            <a:lvl5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Book Antiqua" pitchFamily="18" charset="0"/>
              </a:defRPr>
            </a:lvl5pPr>
            <a:lvl6pPr marL="400685"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Book Antiqua" pitchFamily="18" charset="0"/>
              </a:defRPr>
            </a:lvl6pPr>
            <a:lvl7pPr marL="801370"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Book Antiqua" pitchFamily="18" charset="0"/>
              </a:defRPr>
            </a:lvl7pPr>
            <a:lvl8pPr marL="1202690"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Book Antiqua" pitchFamily="18" charset="0"/>
              </a:defRPr>
            </a:lvl8pPr>
            <a:lvl9pPr marL="1603375"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zh-CN" sz="1400" b="0">
                <a:latin typeface="微软雅黑" charset="0"/>
                <a:ea typeface="微软雅黑" charset="0"/>
              </a:rPr>
              <a:t>注：其中结构性存款产品可以出具</a:t>
            </a:r>
            <a:r>
              <a:rPr lang="en-US" altLang="zh-CN" sz="1400" b="0">
                <a:latin typeface="微软雅黑" charset="0"/>
                <a:ea typeface="微软雅黑" charset="0"/>
              </a:rPr>
              <a:t>“</a:t>
            </a:r>
            <a:r>
              <a:rPr lang="zh-CN" sz="1400" b="0">
                <a:latin typeface="微软雅黑" charset="0"/>
                <a:ea typeface="微软雅黑" charset="0"/>
              </a:rPr>
              <a:t>单位结构性存款证实书</a:t>
            </a:r>
            <a:r>
              <a:rPr lang="en-US" altLang="zh-CN" sz="1400" b="0">
                <a:latin typeface="微软雅黑" charset="0"/>
                <a:ea typeface="微软雅黑" charset="0"/>
              </a:rPr>
              <a:t>”</a:t>
            </a:r>
            <a:r>
              <a:rPr lang="zh-CN" sz="1400" b="0">
                <a:latin typeface="微软雅黑" charset="0"/>
                <a:ea typeface="微软雅黑" charset="0"/>
              </a:rPr>
              <a:t>。</a:t>
            </a:r>
          </a:p>
        </p:txBody>
      </p:sp>
      <p:graphicFrame>
        <p:nvGraphicFramePr>
          <p:cNvPr id="15" name="对象 1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452360" y="6092825"/>
          <a:ext cx="9239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showAsIcon="1" r:id="rId3" imgW="923925" imgH="838200" progId="Word.Document.12">
                  <p:embed/>
                </p:oleObj>
              </mc:Choice>
              <mc:Fallback>
                <p:oleObj showAsIcon="1" r:id="rId3" imgW="923925" imgH="838200" progId="Word.Document.12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52360" y="6092825"/>
                        <a:ext cx="92392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直接箭头连接符 22"/>
          <p:cNvCxnSpPr>
            <a:stCxn id="8" idx="2"/>
            <a:endCxn id="16" idx="0"/>
          </p:cNvCxnSpPr>
          <p:nvPr/>
        </p:nvCxnSpPr>
        <p:spPr>
          <a:xfrm flipH="1">
            <a:off x="2304097" y="3830955"/>
            <a:ext cx="1" cy="892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84"/>
          <p:cNvSpPr>
            <a:spLocks noChangeShapeType="1"/>
          </p:cNvSpPr>
          <p:nvPr/>
        </p:nvSpPr>
        <p:spPr bwMode="gray">
          <a:xfrm>
            <a:off x="683568" y="1383582"/>
            <a:ext cx="7740000" cy="1402"/>
          </a:xfrm>
          <a:prstGeom prst="line">
            <a:avLst/>
          </a:prstGeom>
          <a:noFill/>
          <a:ln w="12700">
            <a:solidFill>
              <a:srgbClr val="880808"/>
            </a:solidFill>
            <a:round/>
          </a:ln>
        </p:spPr>
        <p:txBody>
          <a:bodyPr wrap="none" lIns="80155" tIns="40078" rIns="80155" bIns="40078" anchor="ctr"/>
          <a:lstStyle/>
          <a:p>
            <a:endParaRPr lang="zh-CN" altLang="en-US">
              <a:latin typeface="STKaiti" pitchFamily="2" charset="-122"/>
              <a:ea typeface="STKaiti" pitchFamily="2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06755" y="1002665"/>
            <a:ext cx="7980680" cy="414655"/>
          </a:xfrm>
        </p:spPr>
        <p:txBody>
          <a:bodyPr/>
          <a:lstStyle/>
          <a:p>
            <a:r>
              <a:rPr lang="en-US" altLang="zh-CN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Arial" charset="0"/>
              </a:rPr>
              <a:t>1.</a:t>
            </a:r>
            <a:r>
              <a:rPr lang="zh-CN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Arial" charset="0"/>
              </a:rPr>
              <a:t>公司结构性存款及非保本理财产品介绍</a:t>
            </a:r>
            <a:endParaRPr lang="zh-CN" altLang="en-US" sz="2000" dirty="0">
              <a:latin typeface="微软雅黑" charset="0"/>
              <a:ea typeface="微软雅黑" charset="0"/>
              <a:sym typeface="+mn-ea"/>
            </a:endParaRP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764027" y="1557019"/>
            <a:ext cx="3973195" cy="414655"/>
          </a:xfrm>
          <a:prstGeom prst="rect">
            <a:avLst/>
          </a:prstGeom>
        </p:spPr>
        <p:txBody>
          <a:bodyPr lIns="80165" tIns="40083" rIns="80165" bIns="40083"/>
          <a:lstStyle>
            <a:lvl1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Book Antiqua" pitchFamily="18" charset="0"/>
              </a:defRPr>
            </a:lvl2pPr>
            <a:lvl3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Book Antiqua" pitchFamily="18" charset="0"/>
              </a:defRPr>
            </a:lvl3pPr>
            <a:lvl4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Book Antiqua" pitchFamily="18" charset="0"/>
              </a:defRPr>
            </a:lvl4pPr>
            <a:lvl5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Book Antiqua" pitchFamily="18" charset="0"/>
              </a:defRPr>
            </a:lvl5pPr>
            <a:lvl6pPr marL="400685"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Book Antiqua" pitchFamily="18" charset="0"/>
              </a:defRPr>
            </a:lvl6pPr>
            <a:lvl7pPr marL="801370"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Book Antiqua" pitchFamily="18" charset="0"/>
              </a:defRPr>
            </a:lvl7pPr>
            <a:lvl8pPr marL="1202690"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Book Antiqua" pitchFamily="18" charset="0"/>
              </a:defRPr>
            </a:lvl8pPr>
            <a:lvl9pPr marL="1603375"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zh-CN" sz="1400" b="0" dirty="0" smtClean="0">
                <a:latin typeface="微软雅黑" charset="0"/>
                <a:ea typeface="微软雅黑" charset="0"/>
              </a:rPr>
              <a:t>1.2  </a:t>
            </a:r>
            <a:r>
              <a:rPr lang="zh-CN" altLang="en-US" sz="1400" b="0" dirty="0" smtClean="0">
                <a:latin typeface="微软雅黑" charset="0"/>
                <a:ea typeface="微软雅黑" charset="0"/>
              </a:rPr>
              <a:t>结构性</a:t>
            </a:r>
            <a:r>
              <a:rPr lang="zh-CN" altLang="en-US" sz="1400" b="0" dirty="0">
                <a:latin typeface="微软雅黑" charset="0"/>
                <a:ea typeface="微软雅黑" charset="0"/>
              </a:rPr>
              <a:t>存款</a:t>
            </a:r>
          </a:p>
          <a:p>
            <a:r>
              <a:rPr lang="en-US" altLang="zh-CN" sz="1400" b="0" dirty="0">
                <a:latin typeface="微软雅黑" charset="0"/>
                <a:ea typeface="微软雅黑" charset="0"/>
              </a:rPr>
              <a:t> </a:t>
            </a:r>
            <a:endParaRPr lang="zh-CN" altLang="en-US" sz="1400" b="0" dirty="0">
              <a:latin typeface="微软雅黑" charset="0"/>
              <a:ea typeface="微软雅黑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405" y="1916430"/>
            <a:ext cx="6696923" cy="1051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1400" dirty="0">
                <a:latin typeface="微软雅黑" charset="0"/>
                <a:ea typeface="微软雅黑" charset="0"/>
              </a:rPr>
              <a:t>集合版</a:t>
            </a:r>
            <a:r>
              <a:rPr lang="zh-CN" altLang="en-US" sz="1400" dirty="0" smtClean="0">
                <a:latin typeface="微软雅黑" charset="0"/>
                <a:ea typeface="微软雅黑" charset="0"/>
              </a:rPr>
              <a:t>产品每</a:t>
            </a:r>
            <a:r>
              <a:rPr lang="zh-CN" altLang="en-US" sz="1400" dirty="0">
                <a:latin typeface="微软雅黑" charset="0"/>
                <a:ea typeface="微软雅黑" charset="0"/>
              </a:rPr>
              <a:t>周发行一期，</a:t>
            </a:r>
            <a:r>
              <a:rPr lang="zh-CN" altLang="en-US" sz="1400" dirty="0" smtClean="0">
                <a:latin typeface="微软雅黑" charset="0"/>
                <a:ea typeface="微软雅黑" charset="0"/>
              </a:rPr>
              <a:t>有</a:t>
            </a:r>
            <a:r>
              <a:rPr lang="en-US" altLang="zh-CN" sz="1400" dirty="0" smtClean="0">
                <a:latin typeface="微软雅黑" charset="0"/>
                <a:ea typeface="微软雅黑" charset="0"/>
              </a:rPr>
              <a:t>2M</a:t>
            </a:r>
            <a:r>
              <a:rPr lang="zh-CN" altLang="en-US" sz="1400" dirty="0">
                <a:latin typeface="微软雅黑" charset="0"/>
                <a:ea typeface="微软雅黑" charset="0"/>
              </a:rPr>
              <a:t>、</a:t>
            </a:r>
            <a:r>
              <a:rPr lang="en-US" altLang="zh-CN" sz="1400" dirty="0">
                <a:latin typeface="微软雅黑" charset="0"/>
                <a:ea typeface="微软雅黑" charset="0"/>
              </a:rPr>
              <a:t>3M</a:t>
            </a:r>
            <a:r>
              <a:rPr lang="zh-CN" altLang="en-US" sz="1400" dirty="0">
                <a:latin typeface="微软雅黑" charset="0"/>
                <a:ea typeface="微软雅黑" charset="0"/>
              </a:rPr>
              <a:t>、</a:t>
            </a:r>
            <a:r>
              <a:rPr lang="en-US" altLang="zh-CN" sz="1400" dirty="0" smtClean="0">
                <a:latin typeface="微软雅黑" charset="0"/>
                <a:ea typeface="微软雅黑" charset="0"/>
              </a:rPr>
              <a:t>6M</a:t>
            </a:r>
            <a:r>
              <a:rPr lang="zh-CN" altLang="en-US" sz="1400" dirty="0" smtClean="0">
                <a:latin typeface="微软雅黑" charset="0"/>
                <a:ea typeface="微软雅黑" charset="0"/>
              </a:rPr>
              <a:t>、</a:t>
            </a:r>
            <a:r>
              <a:rPr lang="en-US" altLang="zh-CN" sz="1400" dirty="0" smtClean="0">
                <a:latin typeface="微软雅黑" charset="0"/>
                <a:ea typeface="微软雅黑" charset="0"/>
              </a:rPr>
              <a:t>12M</a:t>
            </a:r>
            <a:r>
              <a:rPr lang="zh-CN" altLang="en-US" sz="1400" dirty="0" smtClean="0">
                <a:latin typeface="微软雅黑" charset="0"/>
                <a:ea typeface="微软雅黑" charset="0"/>
              </a:rPr>
              <a:t>等期限。</a:t>
            </a:r>
            <a:endParaRPr lang="en-US" altLang="zh-CN" sz="1400" dirty="0">
              <a:latin typeface="微软雅黑" charset="0"/>
              <a:ea typeface="微软雅黑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1400" dirty="0">
                <a:latin typeface="微软雅黑" charset="0"/>
                <a:ea typeface="微软雅黑" charset="0"/>
              </a:rPr>
              <a:t>定</a:t>
            </a:r>
            <a:r>
              <a:rPr lang="zh-CN" altLang="en-US" sz="1400" dirty="0" smtClean="0">
                <a:latin typeface="微软雅黑" charset="0"/>
                <a:ea typeface="微软雅黑" charset="0"/>
              </a:rPr>
              <a:t>制版产品点金额为</a:t>
            </a:r>
            <a:r>
              <a:rPr lang="en-US" altLang="zh-CN" sz="1400" dirty="0">
                <a:latin typeface="微软雅黑" charset="0"/>
                <a:ea typeface="微软雅黑" charset="0"/>
              </a:rPr>
              <a:t>4</a:t>
            </a:r>
            <a:r>
              <a:rPr lang="en-US" altLang="zh-CN" sz="1400" dirty="0" smtClean="0">
                <a:latin typeface="微软雅黑" charset="0"/>
                <a:ea typeface="微软雅黑" charset="0"/>
              </a:rPr>
              <a:t>000</a:t>
            </a:r>
            <a:r>
              <a:rPr lang="zh-CN" altLang="en-US" sz="1400" dirty="0" smtClean="0">
                <a:latin typeface="微软雅黑" charset="0"/>
                <a:ea typeface="微软雅黑" charset="0"/>
              </a:rPr>
              <a:t>万，期限</a:t>
            </a:r>
            <a:r>
              <a:rPr lang="en-US" altLang="zh-CN" sz="1400" dirty="0" smtClean="0">
                <a:latin typeface="微软雅黑" charset="0"/>
                <a:ea typeface="微软雅黑" charset="0"/>
              </a:rPr>
              <a:t>1M</a:t>
            </a:r>
            <a:r>
              <a:rPr lang="zh-CN" altLang="en-US" sz="1400" dirty="0" smtClean="0">
                <a:latin typeface="微软雅黑" charset="0"/>
                <a:ea typeface="微软雅黑" charset="0"/>
              </a:rPr>
              <a:t>以上，自定产品报价，可拼单</a:t>
            </a:r>
            <a:r>
              <a:rPr lang="zh-CN" altLang="en-US" sz="1400" dirty="0">
                <a:latin typeface="微软雅黑" charset="0"/>
                <a:ea typeface="微软雅黑" charset="0"/>
              </a:rPr>
              <a:t>。</a:t>
            </a:r>
            <a:endParaRPr lang="en-US" altLang="zh-CN" sz="1400" dirty="0" smtClean="0">
              <a:latin typeface="微软雅黑" charset="0"/>
              <a:ea typeface="微软雅黑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1400" dirty="0">
                <a:latin typeface="微软雅黑" charset="0"/>
                <a:ea typeface="微软雅黑" charset="0"/>
              </a:rPr>
              <a:t>合同约定为保本，收益主要为区间</a:t>
            </a:r>
            <a:r>
              <a:rPr lang="zh-CN" altLang="en-US" sz="1400" dirty="0" smtClean="0">
                <a:latin typeface="微软雅黑" charset="0"/>
                <a:ea typeface="微软雅黑" charset="0"/>
              </a:rPr>
              <a:t>收益，如：</a:t>
            </a:r>
            <a:r>
              <a:rPr lang="en-US" altLang="zh-CN" sz="1400" dirty="0" smtClean="0">
                <a:latin typeface="微软雅黑" charset="0"/>
                <a:ea typeface="微软雅黑" charset="0"/>
              </a:rPr>
              <a:t>2.6%</a:t>
            </a:r>
            <a:r>
              <a:rPr lang="zh-CN" altLang="en-US" sz="1400" dirty="0" smtClean="0">
                <a:latin typeface="微软雅黑" charset="0"/>
                <a:ea typeface="微软雅黑" charset="0"/>
              </a:rPr>
              <a:t>或</a:t>
            </a:r>
            <a:r>
              <a:rPr lang="en-US" altLang="zh-CN" sz="1400" dirty="0" smtClean="0">
                <a:latin typeface="微软雅黑" charset="0"/>
                <a:ea typeface="微软雅黑" charset="0"/>
              </a:rPr>
              <a:t>4.6%</a:t>
            </a:r>
            <a:r>
              <a:rPr lang="zh-CN" altLang="en-US" sz="1400" dirty="0" smtClean="0">
                <a:latin typeface="微软雅黑" charset="0"/>
                <a:ea typeface="微软雅黑" charset="0"/>
              </a:rPr>
              <a:t>。</a:t>
            </a:r>
            <a:endParaRPr lang="en-US" altLang="zh-CN" sz="1400" dirty="0">
              <a:latin typeface="微软雅黑" charset="0"/>
              <a:ea typeface="微软雅黑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40063" y="1413030"/>
            <a:ext cx="144430" cy="4318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endParaRPr lang="zh-CN" altLang="en-US" sz="1400">
              <a:solidFill>
                <a:srgbClr val="000000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0" name="灯片编号占位符 2"/>
          <p:cNvSpPr>
            <a:spLocks noGrp="1"/>
          </p:cNvSpPr>
          <p:nvPr/>
        </p:nvSpPr>
        <p:spPr>
          <a:xfrm>
            <a:off x="8892508" y="6597352"/>
            <a:ext cx="290544" cy="221783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vert="horz" wrap="none" lIns="0" tIns="40083" rIns="0" bIns="40083" numCol="1" anchor="t" anchorCtr="0" compatLnSpc="1"/>
          <a:lstStyle>
            <a:defPPr>
              <a:defRPr lang="zh-CN"/>
            </a:defPPr>
            <a:lvl1pPr marL="0" algn="ctr" defTabSz="801370" rtl="0" eaLnBrk="0" latinLnBrk="0" hangingPunct="0">
              <a:defRPr sz="1150" b="1" kern="1200" baseline="0" noProof="1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00685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370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690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375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060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4745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065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750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A0DB2DC-4C9A-4742-B13C-FB6460FD3503}" type="slidenum">
              <a:rPr lang="en-US" altLang="zh-CN" sz="1150"/>
              <a:t>4</a:t>
            </a:fld>
            <a:endParaRPr lang="en-US" altLang="zh-CN" sz="1000">
              <a:latin typeface="Arial Unicode MS" charset="0"/>
              <a:ea typeface="Arial Unicode MS" charset="0"/>
            </a:endParaRP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827405" y="3212976"/>
            <a:ext cx="3973195" cy="414655"/>
          </a:xfrm>
          <a:prstGeom prst="rect">
            <a:avLst/>
          </a:prstGeom>
        </p:spPr>
        <p:txBody>
          <a:bodyPr lIns="80165" tIns="40083" rIns="80165" bIns="40083"/>
          <a:lstStyle>
            <a:lvl1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Book Antiqua" pitchFamily="18" charset="0"/>
              </a:defRPr>
            </a:lvl2pPr>
            <a:lvl3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Book Antiqua" pitchFamily="18" charset="0"/>
              </a:defRPr>
            </a:lvl3pPr>
            <a:lvl4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Book Antiqua" pitchFamily="18" charset="0"/>
              </a:defRPr>
            </a:lvl4pPr>
            <a:lvl5pPr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Book Antiqua" pitchFamily="18" charset="0"/>
              </a:defRPr>
            </a:lvl5pPr>
            <a:lvl6pPr marL="400685"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Book Antiqua" pitchFamily="18" charset="0"/>
              </a:defRPr>
            </a:lvl6pPr>
            <a:lvl7pPr marL="801370"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Book Antiqua" pitchFamily="18" charset="0"/>
              </a:defRPr>
            </a:lvl7pPr>
            <a:lvl8pPr marL="1202690"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Book Antiqua" pitchFamily="18" charset="0"/>
              </a:defRPr>
            </a:lvl8pPr>
            <a:lvl9pPr marL="1603375" algn="l" defTabSz="893445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en-US" altLang="zh-CN" sz="1400" b="0" dirty="0" smtClean="0">
                <a:latin typeface="微软雅黑" charset="0"/>
                <a:ea typeface="微软雅黑" charset="0"/>
              </a:rPr>
              <a:t>1.3  </a:t>
            </a:r>
            <a:r>
              <a:rPr lang="zh-CN" altLang="en-US" sz="1400" b="0" dirty="0" smtClean="0">
                <a:latin typeface="微软雅黑" charset="0"/>
                <a:ea typeface="微软雅黑" charset="0"/>
              </a:rPr>
              <a:t>非</a:t>
            </a:r>
            <a:r>
              <a:rPr lang="zh-CN" altLang="en-US" sz="1400" b="0" dirty="0">
                <a:latin typeface="微软雅黑" charset="0"/>
                <a:ea typeface="微软雅黑" charset="0"/>
              </a:rPr>
              <a:t>保本理财</a:t>
            </a:r>
          </a:p>
          <a:p>
            <a:r>
              <a:rPr lang="en-US" altLang="zh-CN" sz="1400" b="0" dirty="0">
                <a:latin typeface="微软雅黑" charset="0"/>
                <a:ea typeface="微软雅黑" charset="0"/>
              </a:rPr>
              <a:t> </a:t>
            </a:r>
            <a:endParaRPr lang="zh-CN" altLang="en-US" sz="1400" b="0" dirty="0">
              <a:latin typeface="微软雅黑" charset="0"/>
              <a:ea typeface="微软雅黑" charset="0"/>
            </a:endParaRPr>
          </a:p>
        </p:txBody>
      </p:sp>
      <p:sp>
        <p:nvSpPr>
          <p:cNvPr id="11" name="文本框 6"/>
          <p:cNvSpPr txBox="1"/>
          <p:nvPr/>
        </p:nvSpPr>
        <p:spPr>
          <a:xfrm>
            <a:off x="827405" y="3608383"/>
            <a:ext cx="3096523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1400" dirty="0" smtClean="0">
                <a:latin typeface="微软雅黑" charset="0"/>
                <a:ea typeface="微软雅黑" charset="0"/>
                <a:sym typeface="+mn-ea"/>
              </a:rPr>
              <a:t>1.3.1  </a:t>
            </a:r>
            <a:r>
              <a:rPr lang="zh-CN" altLang="en-US" sz="1400" dirty="0">
                <a:latin typeface="微软雅黑" charset="0"/>
                <a:ea typeface="微软雅黑" charset="0"/>
                <a:sym typeface="+mn-ea"/>
              </a:rPr>
              <a:t>薪满益</a:t>
            </a:r>
            <a:r>
              <a:rPr lang="zh-CN" altLang="en-US" sz="1400" dirty="0" smtClean="0">
                <a:latin typeface="微软雅黑" charset="0"/>
                <a:ea typeface="微软雅黑" charset="0"/>
                <a:sym typeface="+mn-ea"/>
              </a:rPr>
              <a:t>足、</a:t>
            </a:r>
            <a:r>
              <a:rPr lang="zh-CN" altLang="en-US" sz="1400" dirty="0">
                <a:latin typeface="微软雅黑" charset="0"/>
                <a:ea typeface="微软雅黑" charset="0"/>
              </a:rPr>
              <a:t>广银安富</a:t>
            </a:r>
          </a:p>
          <a:p>
            <a:endParaRPr lang="zh-CN" altLang="en-US" sz="1400" dirty="0">
              <a:latin typeface="微软雅黑" charset="0"/>
              <a:ea typeface="微软雅黑" charset="0"/>
              <a:sym typeface="+mn-ea"/>
            </a:endParaRPr>
          </a:p>
        </p:txBody>
      </p:sp>
      <p:sp>
        <p:nvSpPr>
          <p:cNvPr id="14" name="TextBox 6"/>
          <p:cNvSpPr txBox="1"/>
          <p:nvPr/>
        </p:nvSpPr>
        <p:spPr>
          <a:xfrm>
            <a:off x="900876" y="3927788"/>
            <a:ext cx="813690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1400" dirty="0">
                <a:latin typeface="微软雅黑" charset="0"/>
                <a:ea typeface="微软雅黑" charset="0"/>
              </a:rPr>
              <a:t>预期收益型产品，产品</a:t>
            </a:r>
            <a:r>
              <a:rPr lang="zh-CN" altLang="en-US" sz="1400" dirty="0" smtClean="0">
                <a:latin typeface="微软雅黑" charset="0"/>
                <a:ea typeface="微软雅黑" charset="0"/>
              </a:rPr>
              <a:t>定价每</a:t>
            </a:r>
            <a:r>
              <a:rPr lang="zh-CN" altLang="en-US" sz="1400" dirty="0">
                <a:latin typeface="微软雅黑" charset="0"/>
                <a:ea typeface="微软雅黑" charset="0"/>
              </a:rPr>
              <a:t>周定期公布。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1400" dirty="0">
                <a:latin typeface="微软雅黑" charset="0"/>
                <a:ea typeface="微软雅黑" charset="0"/>
              </a:rPr>
              <a:t>集合版</a:t>
            </a:r>
            <a:r>
              <a:rPr lang="zh-CN" altLang="en-US" sz="1400" dirty="0" smtClean="0">
                <a:latin typeface="微软雅黑" charset="0"/>
                <a:ea typeface="微软雅黑" charset="0"/>
              </a:rPr>
              <a:t>产品每</a:t>
            </a:r>
            <a:r>
              <a:rPr lang="zh-CN" altLang="en-US" sz="1400" dirty="0">
                <a:latin typeface="微软雅黑" charset="0"/>
                <a:ea typeface="微软雅黑" charset="0"/>
              </a:rPr>
              <a:t>周发行一期，有</a:t>
            </a:r>
            <a:r>
              <a:rPr lang="en-US" altLang="zh-CN" sz="1400" dirty="0">
                <a:latin typeface="微软雅黑" charset="0"/>
                <a:ea typeface="微软雅黑" charset="0"/>
              </a:rPr>
              <a:t>1M</a:t>
            </a:r>
            <a:r>
              <a:rPr lang="zh-CN" altLang="en-US" sz="1400" dirty="0">
                <a:latin typeface="微软雅黑" charset="0"/>
                <a:ea typeface="微软雅黑" charset="0"/>
              </a:rPr>
              <a:t>、</a:t>
            </a:r>
            <a:r>
              <a:rPr lang="en-US" altLang="zh-CN" sz="1400" dirty="0">
                <a:latin typeface="微软雅黑" charset="0"/>
                <a:ea typeface="微软雅黑" charset="0"/>
              </a:rPr>
              <a:t>2M</a:t>
            </a:r>
            <a:r>
              <a:rPr lang="zh-CN" altLang="en-US" sz="1400" dirty="0">
                <a:latin typeface="微软雅黑" charset="0"/>
                <a:ea typeface="微软雅黑" charset="0"/>
              </a:rPr>
              <a:t>、</a:t>
            </a:r>
            <a:r>
              <a:rPr lang="en-US" altLang="zh-CN" sz="1400" dirty="0">
                <a:latin typeface="微软雅黑" charset="0"/>
                <a:ea typeface="微软雅黑" charset="0"/>
              </a:rPr>
              <a:t>3M</a:t>
            </a:r>
            <a:r>
              <a:rPr lang="zh-CN" altLang="en-US" sz="1400" dirty="0">
                <a:latin typeface="微软雅黑" charset="0"/>
                <a:ea typeface="微软雅黑" charset="0"/>
              </a:rPr>
              <a:t>、</a:t>
            </a:r>
            <a:r>
              <a:rPr lang="en-US" altLang="zh-CN" sz="1400" dirty="0" smtClean="0">
                <a:latin typeface="微软雅黑" charset="0"/>
                <a:ea typeface="微软雅黑" charset="0"/>
              </a:rPr>
              <a:t>6M</a:t>
            </a:r>
            <a:r>
              <a:rPr lang="zh-CN" altLang="en-US" sz="1400" dirty="0">
                <a:latin typeface="微软雅黑" charset="0"/>
                <a:ea typeface="微软雅黑" charset="0"/>
              </a:rPr>
              <a:t> 、</a:t>
            </a:r>
            <a:r>
              <a:rPr lang="en-US" altLang="zh-CN" sz="1400" dirty="0">
                <a:latin typeface="微软雅黑" charset="0"/>
                <a:ea typeface="微软雅黑" charset="0"/>
              </a:rPr>
              <a:t>12M</a:t>
            </a:r>
            <a:r>
              <a:rPr lang="zh-CN" altLang="en-US" sz="1400" dirty="0" smtClean="0">
                <a:latin typeface="微软雅黑" charset="0"/>
                <a:ea typeface="微软雅黑" charset="0"/>
              </a:rPr>
              <a:t>等期限，风险等级</a:t>
            </a:r>
            <a:r>
              <a:rPr lang="en-US" altLang="zh-CN" sz="1400" dirty="0" smtClean="0">
                <a:latin typeface="微软雅黑" charset="0"/>
                <a:ea typeface="微软雅黑" charset="0"/>
              </a:rPr>
              <a:t>PR2</a:t>
            </a:r>
            <a:r>
              <a:rPr lang="zh-CN" altLang="en-US" sz="1400" dirty="0" smtClean="0">
                <a:latin typeface="微软雅黑" charset="0"/>
                <a:ea typeface="微软雅黑" charset="0"/>
              </a:rPr>
              <a:t>。</a:t>
            </a:r>
            <a:endParaRPr lang="zh-CN" altLang="en-US" sz="1400" b="1" dirty="0" smtClean="0">
              <a:latin typeface="微软雅黑" charset="0"/>
              <a:ea typeface="微软雅黑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1400" dirty="0" smtClean="0">
                <a:latin typeface="微软雅黑" charset="0"/>
                <a:ea typeface="微软雅黑" charset="0"/>
              </a:rPr>
              <a:t>定制版产品的定制起点是</a:t>
            </a:r>
            <a:r>
              <a:rPr lang="en-US" altLang="zh-CN" sz="1400" dirty="0" smtClean="0">
                <a:latin typeface="微软雅黑" charset="0"/>
                <a:ea typeface="微软雅黑" charset="0"/>
              </a:rPr>
              <a:t>1000</a:t>
            </a:r>
            <a:r>
              <a:rPr lang="zh-CN" altLang="en-US" sz="1400" dirty="0" smtClean="0">
                <a:latin typeface="微软雅黑" charset="0"/>
                <a:ea typeface="微软雅黑" charset="0"/>
              </a:rPr>
              <a:t>万，期限</a:t>
            </a:r>
            <a:r>
              <a:rPr lang="en-US" altLang="zh-CN" sz="1400" dirty="0" smtClean="0">
                <a:latin typeface="微软雅黑" charset="0"/>
                <a:ea typeface="微软雅黑" charset="0"/>
              </a:rPr>
              <a:t>32</a:t>
            </a:r>
            <a:r>
              <a:rPr lang="zh-CN" altLang="en-US" sz="1400" dirty="0" smtClean="0">
                <a:latin typeface="微软雅黑" charset="0"/>
                <a:ea typeface="微软雅黑" charset="0"/>
              </a:rPr>
              <a:t>天以上，风险等级</a:t>
            </a:r>
            <a:r>
              <a:rPr lang="en-US" altLang="zh-CN" sz="1400" dirty="0" smtClean="0">
                <a:latin typeface="微软雅黑" charset="0"/>
                <a:ea typeface="微软雅黑" charset="0"/>
              </a:rPr>
              <a:t>PR2</a:t>
            </a:r>
            <a:r>
              <a:rPr lang="zh-CN" altLang="en-US" sz="1400" dirty="0" smtClean="0">
                <a:latin typeface="微软雅黑" charset="0"/>
                <a:ea typeface="微软雅黑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84"/>
          <p:cNvSpPr>
            <a:spLocks noChangeShapeType="1"/>
          </p:cNvSpPr>
          <p:nvPr/>
        </p:nvSpPr>
        <p:spPr bwMode="gray">
          <a:xfrm>
            <a:off x="683568" y="1383582"/>
            <a:ext cx="7740000" cy="1402"/>
          </a:xfrm>
          <a:prstGeom prst="line">
            <a:avLst/>
          </a:prstGeom>
          <a:noFill/>
          <a:ln w="12700">
            <a:solidFill>
              <a:srgbClr val="880808"/>
            </a:solidFill>
            <a:round/>
          </a:ln>
        </p:spPr>
        <p:txBody>
          <a:bodyPr wrap="none" lIns="80155" tIns="40078" rIns="80155" bIns="40078" anchor="ctr"/>
          <a:lstStyle/>
          <a:p>
            <a:endParaRPr lang="zh-CN" altLang="en-US">
              <a:latin typeface="STKaiti" pitchFamily="2" charset="-122"/>
              <a:ea typeface="STKaiti" pitchFamily="2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06755" y="1002665"/>
            <a:ext cx="7980680" cy="414655"/>
          </a:xfrm>
        </p:spPr>
        <p:txBody>
          <a:bodyPr/>
          <a:lstStyle/>
          <a:p>
            <a:r>
              <a:rPr lang="en-US" altLang="zh-CN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Arial" charset="0"/>
              </a:rPr>
              <a:t>1.</a:t>
            </a:r>
            <a:r>
              <a:rPr lang="zh-CN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Arial" charset="0"/>
              </a:rPr>
              <a:t>公司结构性存款及非保本理财产品介绍</a:t>
            </a:r>
            <a:endParaRPr lang="zh-CN" altLang="en-US" sz="2000" dirty="0">
              <a:latin typeface="微软雅黑" charset="0"/>
              <a:ea typeface="微软雅黑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55650" y="1556385"/>
            <a:ext cx="1795145" cy="319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微软雅黑" charset="0"/>
                <a:ea typeface="微软雅黑" charset="0"/>
              </a:rPr>
              <a:t>1.3.2  </a:t>
            </a:r>
            <a:r>
              <a:rPr lang="zh-CN" altLang="en-US" sz="1400" dirty="0">
                <a:latin typeface="微软雅黑" charset="0"/>
                <a:ea typeface="微软雅黑" charset="0"/>
              </a:rPr>
              <a:t>天天薪</a:t>
            </a:r>
          </a:p>
        </p:txBody>
      </p:sp>
      <p:sp>
        <p:nvSpPr>
          <p:cNvPr id="13" name="TextBox 6"/>
          <p:cNvSpPr txBox="1"/>
          <p:nvPr/>
        </p:nvSpPr>
        <p:spPr>
          <a:xfrm>
            <a:off x="611359" y="1772439"/>
            <a:ext cx="813690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1400" dirty="0">
                <a:latin typeface="微软雅黑" charset="0"/>
                <a:ea typeface="微软雅黑" charset="0"/>
              </a:rPr>
              <a:t>开放式</a:t>
            </a:r>
            <a:r>
              <a:rPr lang="en-US" altLang="zh-CN" sz="1400" dirty="0">
                <a:latin typeface="微软雅黑" charset="0"/>
                <a:ea typeface="微软雅黑" charset="0"/>
              </a:rPr>
              <a:t>T+0</a:t>
            </a:r>
            <a:r>
              <a:rPr lang="zh-CN" altLang="en-US" sz="1400" dirty="0">
                <a:latin typeface="微软雅黑" charset="0"/>
                <a:ea typeface="微软雅黑" charset="0"/>
              </a:rPr>
              <a:t>类产品，</a:t>
            </a:r>
            <a:r>
              <a:rPr lang="zh-CN" altLang="en-US" sz="1400" dirty="0" smtClean="0">
                <a:latin typeface="微软雅黑" charset="0"/>
                <a:ea typeface="微软雅黑" charset="0"/>
                <a:sym typeface="+mn-ea"/>
              </a:rPr>
              <a:t>在银行工作日内随时申购、赎回，按天计息。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1400" dirty="0" smtClean="0">
                <a:latin typeface="微软雅黑" charset="0"/>
                <a:ea typeface="微软雅黑" charset="0"/>
                <a:sym typeface="+mn-ea"/>
              </a:rPr>
              <a:t>开市时间</a:t>
            </a:r>
            <a:r>
              <a:rPr lang="en-US" altLang="zh-CN" sz="1400" dirty="0" smtClean="0">
                <a:latin typeface="微软雅黑" charset="0"/>
                <a:ea typeface="微软雅黑" charset="0"/>
                <a:sym typeface="+mn-ea"/>
              </a:rPr>
              <a:t>6:00-15:15</a:t>
            </a:r>
            <a:r>
              <a:rPr lang="zh-CN" altLang="en-US" sz="1400" dirty="0" smtClean="0">
                <a:latin typeface="微软雅黑" charset="0"/>
                <a:ea typeface="微软雅黑" charset="0"/>
                <a:sym typeface="+mn-ea"/>
              </a:rPr>
              <a:t>。在开市期间申购赎回可当天确认，其余时间延迟</a:t>
            </a:r>
            <a:r>
              <a:rPr lang="en-US" altLang="zh-CN" sz="1400" dirty="0" smtClean="0">
                <a:latin typeface="微软雅黑" charset="0"/>
                <a:ea typeface="微软雅黑" charset="0"/>
                <a:sym typeface="+mn-ea"/>
              </a:rPr>
              <a:t>1</a:t>
            </a:r>
            <a:r>
              <a:rPr lang="zh-CN" altLang="en-US" sz="1400" dirty="0" smtClean="0">
                <a:latin typeface="微软雅黑" charset="0"/>
                <a:ea typeface="微软雅黑" charset="0"/>
                <a:sym typeface="+mn-ea"/>
              </a:rPr>
              <a:t>天；仅当发生全部赎回时兑付收益，部分赎回时其应付收益将记录在数据库中，在每季度首月</a:t>
            </a:r>
            <a:r>
              <a:rPr lang="en-US" altLang="zh-CN" sz="1400" dirty="0" smtClean="0">
                <a:latin typeface="微软雅黑" charset="0"/>
                <a:ea typeface="微软雅黑" charset="0"/>
                <a:sym typeface="+mn-ea"/>
              </a:rPr>
              <a:t>21</a:t>
            </a:r>
            <a:r>
              <a:rPr lang="zh-CN" altLang="en-US" sz="1400" dirty="0" smtClean="0">
                <a:latin typeface="微软雅黑" charset="0"/>
                <a:ea typeface="微软雅黑" charset="0"/>
                <a:sym typeface="+mn-ea"/>
              </a:rPr>
              <a:t>日兑付上季度未付收益。</a:t>
            </a:r>
            <a:endParaRPr lang="zh-CN" altLang="en-US" sz="1400" dirty="0" smtClean="0">
              <a:latin typeface="微软雅黑" charset="0"/>
              <a:ea typeface="微软雅黑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1400" dirty="0">
                <a:latin typeface="微软雅黑" charset="0"/>
                <a:ea typeface="微软雅黑" charset="0"/>
                <a:sym typeface="+mn-ea"/>
              </a:rPr>
              <a:t>合同约定为非保本浮动收益，我行官网每天公布当天净值。</a:t>
            </a:r>
            <a:endParaRPr lang="zh-CN" altLang="en-US" sz="1400" dirty="0" smtClean="0">
              <a:latin typeface="微软雅黑" charset="0"/>
              <a:ea typeface="微软雅黑" charset="0"/>
              <a:sym typeface="+mn-ea"/>
            </a:endParaRPr>
          </a:p>
          <a:p>
            <a:pPr indent="0">
              <a:lnSpc>
                <a:spcPct val="150000"/>
              </a:lnSpc>
              <a:buClr>
                <a:srgbClr val="C00000"/>
              </a:buClr>
              <a:buFont typeface="Wingdings" pitchFamily="2" charset="2"/>
              <a:buNone/>
            </a:pPr>
            <a:endParaRPr lang="zh-CN" altLang="en-US" sz="1400" dirty="0" smtClean="0">
              <a:latin typeface="微软雅黑" charset="0"/>
              <a:ea typeface="微软雅黑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40063" y="1413030"/>
            <a:ext cx="144430" cy="4318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endParaRPr lang="zh-CN" altLang="en-US" sz="1400">
              <a:solidFill>
                <a:srgbClr val="000000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4" name="灯片编号占位符 2"/>
          <p:cNvSpPr>
            <a:spLocks noGrp="1"/>
          </p:cNvSpPr>
          <p:nvPr/>
        </p:nvSpPr>
        <p:spPr>
          <a:xfrm>
            <a:off x="8892508" y="6597352"/>
            <a:ext cx="290544" cy="221783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vert="horz" wrap="none" lIns="0" tIns="40083" rIns="0" bIns="40083" numCol="1" anchor="t" anchorCtr="0" compatLnSpc="1"/>
          <a:lstStyle>
            <a:defPPr>
              <a:defRPr lang="zh-CN"/>
            </a:defPPr>
            <a:lvl1pPr marL="0" algn="ctr" defTabSz="801370" rtl="0" eaLnBrk="0" latinLnBrk="0" hangingPunct="0">
              <a:defRPr sz="1150" b="1" kern="1200" baseline="0" noProof="1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00685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370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690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375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060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4745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065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750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A0DB2DC-4C9A-4742-B13C-FB6460FD3503}" type="slidenum">
              <a:rPr lang="en-US" altLang="zh-CN" sz="1150"/>
              <a:t>5</a:t>
            </a:fld>
            <a:endParaRPr lang="en-US" altLang="zh-CN" sz="1000">
              <a:latin typeface="Arial Unicode MS" charset="0"/>
              <a:ea typeface="Arial Unicode MS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07579" y="3480599"/>
            <a:ext cx="1795145" cy="319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latin typeface="微软雅黑" charset="0"/>
                <a:ea typeface="微软雅黑" charset="0"/>
              </a:rPr>
              <a:t>1.3.3  </a:t>
            </a:r>
            <a:r>
              <a:rPr lang="zh-CN" altLang="en-US" sz="1400" dirty="0">
                <a:latin typeface="微软雅黑" charset="0"/>
                <a:ea typeface="微软雅黑" charset="0"/>
              </a:rPr>
              <a:t>日薪月益</a:t>
            </a:r>
            <a:endParaRPr lang="en-US" altLang="zh-CN" sz="1400" dirty="0">
              <a:latin typeface="微软雅黑" charset="0"/>
              <a:ea typeface="微软雅黑" charset="0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612277" y="3800004"/>
            <a:ext cx="813598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1400" dirty="0">
                <a:latin typeface="微软雅黑" charset="0"/>
                <a:ea typeface="微软雅黑" charset="0"/>
              </a:rPr>
              <a:t>开放式</a:t>
            </a:r>
            <a:r>
              <a:rPr lang="en-US" altLang="zh-CN" sz="1400" dirty="0">
                <a:latin typeface="微软雅黑" charset="0"/>
                <a:ea typeface="微软雅黑" charset="0"/>
              </a:rPr>
              <a:t>T+1</a:t>
            </a:r>
            <a:r>
              <a:rPr lang="zh-CN" altLang="en-US" sz="1400" dirty="0">
                <a:latin typeface="微软雅黑" charset="0"/>
                <a:ea typeface="微软雅黑" charset="0"/>
              </a:rPr>
              <a:t>类产品，</a:t>
            </a:r>
            <a:r>
              <a:rPr lang="zh-CN" altLang="en-US" sz="1400" dirty="0" smtClean="0">
                <a:latin typeface="微软雅黑" charset="0"/>
                <a:ea typeface="微软雅黑" charset="0"/>
                <a:sym typeface="+mn-ea"/>
              </a:rPr>
              <a:t>在银行工作日内随时申购、赎回，按天计息并根据持有天数给予不同档收益。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1400" dirty="0" smtClean="0">
                <a:latin typeface="微软雅黑" charset="0"/>
                <a:ea typeface="微软雅黑" charset="0"/>
                <a:sym typeface="+mn-ea"/>
              </a:rPr>
              <a:t>开市时间</a:t>
            </a:r>
            <a:r>
              <a:rPr lang="en-US" altLang="zh-CN" sz="1400" dirty="0" smtClean="0">
                <a:latin typeface="微软雅黑" charset="0"/>
                <a:ea typeface="微软雅黑" charset="0"/>
                <a:sym typeface="+mn-ea"/>
              </a:rPr>
              <a:t>9:00-17:00</a:t>
            </a:r>
            <a:r>
              <a:rPr lang="zh-CN" altLang="en-US" sz="1400" dirty="0" smtClean="0">
                <a:latin typeface="微软雅黑" charset="0"/>
                <a:ea typeface="微软雅黑" charset="0"/>
                <a:sym typeface="+mn-ea"/>
              </a:rPr>
              <a:t>。在开市期间申购赎回于</a:t>
            </a:r>
            <a:r>
              <a:rPr lang="en-US" altLang="zh-CN" sz="1400" dirty="0" smtClean="0">
                <a:latin typeface="微软雅黑" charset="0"/>
                <a:ea typeface="微软雅黑" charset="0"/>
                <a:sym typeface="+mn-ea"/>
              </a:rPr>
              <a:t>T+1</a:t>
            </a:r>
            <a:r>
              <a:rPr lang="zh-CN" altLang="en-US" sz="1400" dirty="0" smtClean="0">
                <a:latin typeface="微软雅黑" charset="0"/>
                <a:ea typeface="微软雅黑" charset="0"/>
                <a:sym typeface="+mn-ea"/>
              </a:rPr>
              <a:t>确认，其余时间再延迟</a:t>
            </a:r>
            <a:r>
              <a:rPr lang="en-US" altLang="zh-CN" sz="1400" dirty="0" smtClean="0">
                <a:latin typeface="微软雅黑" charset="0"/>
                <a:ea typeface="微软雅黑" charset="0"/>
                <a:sym typeface="+mn-ea"/>
              </a:rPr>
              <a:t>1</a:t>
            </a:r>
            <a:r>
              <a:rPr lang="zh-CN" altLang="en-US" sz="1400" dirty="0" smtClean="0">
                <a:latin typeface="微软雅黑" charset="0"/>
                <a:ea typeface="微软雅黑" charset="0"/>
                <a:sym typeface="+mn-ea"/>
              </a:rPr>
              <a:t>天确认；</a:t>
            </a:r>
            <a:r>
              <a:rPr lang="zh-CN" sz="1400" dirty="0" smtClean="0">
                <a:latin typeface="微软雅黑" charset="0"/>
                <a:ea typeface="微软雅黑" charset="0"/>
                <a:sym typeface="+mn-ea"/>
              </a:rPr>
              <a:t>发生赎回时，其所得收益随本金立即到账</a:t>
            </a:r>
            <a:r>
              <a:rPr lang="zh-CN" altLang="en-US" sz="1400" dirty="0" smtClean="0">
                <a:latin typeface="微软雅黑" charset="0"/>
                <a:ea typeface="微软雅黑" charset="0"/>
                <a:sym typeface="+mn-ea"/>
              </a:rPr>
              <a:t>。</a:t>
            </a:r>
            <a:endParaRPr lang="zh-CN" altLang="en-US" sz="1400" dirty="0" smtClean="0">
              <a:latin typeface="微软雅黑" charset="0"/>
              <a:ea typeface="微软雅黑" charset="0"/>
            </a:endParaRP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zh-CN" altLang="en-US" sz="1400" dirty="0">
                <a:latin typeface="微软雅黑" charset="0"/>
                <a:ea typeface="微软雅黑" charset="0"/>
                <a:sym typeface="+mn-ea"/>
              </a:rPr>
              <a:t>合同约定为非保本浮动收益，我行官网定期公布一段时间预期收益率。</a:t>
            </a:r>
            <a:endParaRPr lang="zh-CN" altLang="en-US" sz="1400" dirty="0" smtClean="0">
              <a:latin typeface="微软雅黑" charset="0"/>
              <a:ea typeface="微软雅黑" charset="0"/>
              <a:sym typeface="+mn-ea"/>
            </a:endParaRPr>
          </a:p>
          <a:p>
            <a:pPr indent="0">
              <a:lnSpc>
                <a:spcPct val="150000"/>
              </a:lnSpc>
              <a:buClr>
                <a:srgbClr val="C00000"/>
              </a:buClr>
              <a:buFont typeface="Wingdings" pitchFamily="2" charset="2"/>
              <a:buNone/>
            </a:pPr>
            <a:endParaRPr lang="zh-CN" altLang="en-US" sz="1400" dirty="0" smtClean="0">
              <a:latin typeface="微软雅黑" charset="0"/>
              <a:ea typeface="微软雅黑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84"/>
          <p:cNvSpPr>
            <a:spLocks noChangeShapeType="1"/>
          </p:cNvSpPr>
          <p:nvPr/>
        </p:nvSpPr>
        <p:spPr bwMode="gray">
          <a:xfrm>
            <a:off x="683568" y="1383582"/>
            <a:ext cx="7740000" cy="1402"/>
          </a:xfrm>
          <a:prstGeom prst="line">
            <a:avLst/>
          </a:prstGeom>
          <a:noFill/>
          <a:ln w="12700">
            <a:solidFill>
              <a:srgbClr val="880808"/>
            </a:solidFill>
            <a:round/>
          </a:ln>
        </p:spPr>
        <p:txBody>
          <a:bodyPr wrap="none" lIns="80155" tIns="40078" rIns="80155" bIns="40078" anchor="ctr"/>
          <a:lstStyle/>
          <a:p>
            <a:endParaRPr lang="zh-CN" altLang="en-US">
              <a:latin typeface="STKaiti" pitchFamily="2" charset="-122"/>
              <a:ea typeface="STKaiti" pitchFamily="2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06755" y="1002665"/>
            <a:ext cx="7980680" cy="414655"/>
          </a:xfrm>
        </p:spPr>
        <p:txBody>
          <a:bodyPr/>
          <a:lstStyle/>
          <a:p>
            <a:r>
              <a:rPr lang="en-US" altLang="zh-CN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Arial" charset="0"/>
              </a:rPr>
              <a:t>2.</a:t>
            </a:r>
            <a:r>
              <a:rPr lang="zh-CN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Arial" charset="0"/>
              </a:rPr>
              <a:t>公司大额存单产品介绍</a:t>
            </a:r>
            <a:endParaRPr lang="zh-CN" altLang="en-US" sz="2000" dirty="0">
              <a:latin typeface="微软雅黑" charset="0"/>
              <a:ea typeface="微软雅黑" charset="0"/>
              <a:sym typeface="+mn-ea"/>
            </a:endParaRPr>
          </a:p>
        </p:txBody>
      </p:sp>
      <p:sp>
        <p:nvSpPr>
          <p:cNvPr id="13" name="TextBox 6"/>
          <p:cNvSpPr txBox="1"/>
          <p:nvPr/>
        </p:nvSpPr>
        <p:spPr>
          <a:xfrm>
            <a:off x="611359" y="1772439"/>
            <a:ext cx="8136904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50000"/>
              </a:lnSpc>
              <a:buClr>
                <a:srgbClr val="C00000"/>
              </a:buClr>
              <a:buFont typeface="Wingdings" pitchFamily="2" charset="2"/>
              <a:buNone/>
            </a:pPr>
            <a:r>
              <a:rPr lang="en-US" altLang="zh-CN" sz="1600" dirty="0" smtClean="0">
                <a:latin typeface="微软雅黑" charset="0"/>
                <a:ea typeface="微软雅黑" charset="0"/>
              </a:rPr>
              <a:t>2.1 </a:t>
            </a:r>
            <a:r>
              <a:rPr lang="zh-CN" altLang="en-US" sz="1600" dirty="0">
                <a:latin typeface="微软雅黑" charset="0"/>
                <a:ea typeface="微软雅黑" charset="0"/>
              </a:rPr>
              <a:t>产品定义：公司大额存单是指广发银行面向非金融企业、机关团体以及保险公司、社保基金等中国人民银行认可的其他单位发行的、以人民币计价的记账式大额存款凭证。</a:t>
            </a:r>
            <a:endParaRPr lang="zh-CN" altLang="en-US" sz="1600" dirty="0" smtClean="0">
              <a:latin typeface="微软雅黑" charset="0"/>
              <a:ea typeface="微软雅黑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40063" y="1413030"/>
            <a:ext cx="144430" cy="4318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endParaRPr lang="zh-CN" altLang="en-US" sz="1400">
              <a:solidFill>
                <a:srgbClr val="000000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4" name="灯片编号占位符 2"/>
          <p:cNvSpPr>
            <a:spLocks noGrp="1"/>
          </p:cNvSpPr>
          <p:nvPr/>
        </p:nvSpPr>
        <p:spPr>
          <a:xfrm>
            <a:off x="8892508" y="6597352"/>
            <a:ext cx="290544" cy="221783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vert="horz" wrap="none" lIns="0" tIns="40083" rIns="0" bIns="40083" numCol="1" anchor="t" anchorCtr="0" compatLnSpc="1"/>
          <a:lstStyle>
            <a:defPPr>
              <a:defRPr lang="zh-CN"/>
            </a:defPPr>
            <a:lvl1pPr marL="0" algn="ctr" defTabSz="801370" rtl="0" eaLnBrk="0" latinLnBrk="0" hangingPunct="0">
              <a:defRPr sz="1150" b="1" kern="1200" baseline="0" noProof="1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00685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370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690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375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060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4745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065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750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A0DB2DC-4C9A-4742-B13C-FB6460FD3503}" type="slidenum">
              <a:rPr lang="en-US" altLang="zh-CN" sz="1150"/>
              <a:t>6</a:t>
            </a:fld>
            <a:endParaRPr lang="en-US" altLang="zh-CN" sz="1000">
              <a:latin typeface="Arial Unicode MS" charset="0"/>
              <a:ea typeface="Arial Unicode MS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11359" y="2780928"/>
            <a:ext cx="17951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微软雅黑" charset="0"/>
                <a:ea typeface="微软雅黑" charset="0"/>
              </a:rPr>
              <a:t>2.2 </a:t>
            </a:r>
            <a:r>
              <a:rPr lang="zh-CN" altLang="en-US" sz="1600" dirty="0" smtClean="0">
                <a:latin typeface="微软雅黑" charset="0"/>
                <a:ea typeface="微软雅黑" charset="0"/>
              </a:rPr>
              <a:t>业务要素</a:t>
            </a:r>
            <a:endParaRPr lang="en-US" altLang="zh-CN" sz="1600" dirty="0">
              <a:latin typeface="微软雅黑" charset="0"/>
              <a:ea typeface="微软雅黑" charset="0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612278" y="3119482"/>
            <a:ext cx="81359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50000"/>
              </a:lnSpc>
              <a:buClr>
                <a:srgbClr val="C00000"/>
              </a:buClr>
              <a:buFont typeface="Wingdings" pitchFamily="2" charset="2"/>
              <a:buNone/>
            </a:pPr>
            <a:r>
              <a:rPr lang="en-US" altLang="zh-CN" sz="1600" dirty="0" smtClean="0">
                <a:latin typeface="微软雅黑" charset="0"/>
                <a:ea typeface="微软雅黑" charset="0"/>
              </a:rPr>
              <a:t>2.2.1  </a:t>
            </a:r>
            <a:r>
              <a:rPr lang="zh-CN" altLang="en-US" sz="1600" dirty="0" smtClean="0">
                <a:latin typeface="微软雅黑" charset="0"/>
                <a:ea typeface="微软雅黑" charset="0"/>
              </a:rPr>
              <a:t>认购起点金额：</a:t>
            </a:r>
            <a:r>
              <a:rPr lang="en-US" altLang="zh-CN" sz="1600" dirty="0" smtClean="0">
                <a:latin typeface="微软雅黑" charset="0"/>
                <a:ea typeface="微软雅黑" charset="0"/>
              </a:rPr>
              <a:t>1000</a:t>
            </a:r>
            <a:r>
              <a:rPr lang="zh-CN" altLang="en-US" sz="1600" dirty="0" smtClean="0">
                <a:latin typeface="微软雅黑" charset="0"/>
                <a:ea typeface="微软雅黑" charset="0"/>
              </a:rPr>
              <a:t>万人民币；</a:t>
            </a:r>
            <a:endParaRPr lang="en-US" altLang="zh-CN" sz="1600" dirty="0" smtClean="0">
              <a:latin typeface="微软雅黑" charset="0"/>
              <a:ea typeface="微软雅黑" charset="0"/>
            </a:endParaRPr>
          </a:p>
          <a:p>
            <a:pPr indent="0">
              <a:lnSpc>
                <a:spcPct val="150000"/>
              </a:lnSpc>
              <a:buClr>
                <a:srgbClr val="C00000"/>
              </a:buClr>
              <a:buFont typeface="Wingdings" pitchFamily="2" charset="2"/>
              <a:buNone/>
            </a:pPr>
            <a:r>
              <a:rPr lang="en-US" altLang="zh-CN" sz="1600" dirty="0" smtClean="0">
                <a:latin typeface="微软雅黑" charset="0"/>
                <a:ea typeface="微软雅黑" charset="0"/>
              </a:rPr>
              <a:t>2.2.2  </a:t>
            </a:r>
            <a:r>
              <a:rPr lang="zh-CN" altLang="en-US" sz="1600" dirty="0" smtClean="0">
                <a:latin typeface="微软雅黑" charset="0"/>
                <a:ea typeface="微软雅黑" charset="0"/>
              </a:rPr>
              <a:t>产品期限：</a:t>
            </a:r>
            <a:r>
              <a:rPr lang="en-US" altLang="zh-CN" sz="1600" dirty="0">
                <a:latin typeface="微软雅黑" charset="0"/>
                <a:ea typeface="微软雅黑" charset="0"/>
              </a:rPr>
              <a:t>1</a:t>
            </a:r>
            <a:r>
              <a:rPr lang="zh-CN" altLang="en-US" sz="1600" dirty="0">
                <a:latin typeface="微软雅黑" charset="0"/>
                <a:ea typeface="微软雅黑" charset="0"/>
              </a:rPr>
              <a:t>个月、</a:t>
            </a:r>
            <a:r>
              <a:rPr lang="en-US" altLang="zh-CN" sz="1600" dirty="0">
                <a:latin typeface="微软雅黑" charset="0"/>
                <a:ea typeface="微软雅黑" charset="0"/>
              </a:rPr>
              <a:t>3</a:t>
            </a:r>
            <a:r>
              <a:rPr lang="zh-CN" altLang="en-US" sz="1600" dirty="0">
                <a:latin typeface="微软雅黑" charset="0"/>
                <a:ea typeface="微软雅黑" charset="0"/>
              </a:rPr>
              <a:t>个月、</a:t>
            </a:r>
            <a:r>
              <a:rPr lang="en-US" altLang="zh-CN" sz="1600" dirty="0">
                <a:latin typeface="微软雅黑" charset="0"/>
                <a:ea typeface="微软雅黑" charset="0"/>
              </a:rPr>
              <a:t>6</a:t>
            </a:r>
            <a:r>
              <a:rPr lang="zh-CN" altLang="en-US" sz="1600" dirty="0">
                <a:latin typeface="微软雅黑" charset="0"/>
                <a:ea typeface="微软雅黑" charset="0"/>
              </a:rPr>
              <a:t>个月、</a:t>
            </a:r>
            <a:r>
              <a:rPr lang="en-US" altLang="zh-CN" sz="1600" dirty="0">
                <a:latin typeface="微软雅黑" charset="0"/>
                <a:ea typeface="微软雅黑" charset="0"/>
              </a:rPr>
              <a:t>9</a:t>
            </a:r>
            <a:r>
              <a:rPr lang="zh-CN" altLang="en-US" sz="1600" dirty="0">
                <a:latin typeface="微软雅黑" charset="0"/>
                <a:ea typeface="微软雅黑" charset="0"/>
              </a:rPr>
              <a:t>个月、</a:t>
            </a:r>
            <a:r>
              <a:rPr lang="en-US" altLang="zh-CN" sz="1600" dirty="0">
                <a:latin typeface="微软雅黑" charset="0"/>
                <a:ea typeface="微软雅黑" charset="0"/>
              </a:rPr>
              <a:t>1</a:t>
            </a:r>
            <a:r>
              <a:rPr lang="zh-CN" altLang="en-US" sz="1600" dirty="0">
                <a:latin typeface="微软雅黑" charset="0"/>
                <a:ea typeface="微软雅黑" charset="0"/>
              </a:rPr>
              <a:t>年、</a:t>
            </a:r>
            <a:r>
              <a:rPr lang="en-US" altLang="zh-CN" sz="1600" dirty="0">
                <a:latin typeface="微软雅黑" charset="0"/>
                <a:ea typeface="微软雅黑" charset="0"/>
              </a:rPr>
              <a:t>18</a:t>
            </a:r>
            <a:r>
              <a:rPr lang="zh-CN" altLang="en-US" sz="1600" dirty="0">
                <a:latin typeface="微软雅黑" charset="0"/>
                <a:ea typeface="微软雅黑" charset="0"/>
              </a:rPr>
              <a:t>个月、</a:t>
            </a:r>
            <a:r>
              <a:rPr lang="en-US" altLang="zh-CN" sz="1600" dirty="0">
                <a:latin typeface="微软雅黑" charset="0"/>
                <a:ea typeface="微软雅黑" charset="0"/>
              </a:rPr>
              <a:t>2</a:t>
            </a:r>
            <a:r>
              <a:rPr lang="zh-CN" altLang="en-US" sz="1600" dirty="0">
                <a:latin typeface="微软雅黑" charset="0"/>
                <a:ea typeface="微软雅黑" charset="0"/>
              </a:rPr>
              <a:t>年、</a:t>
            </a:r>
            <a:r>
              <a:rPr lang="en-US" altLang="zh-CN" sz="1600" dirty="0">
                <a:latin typeface="微软雅黑" charset="0"/>
                <a:ea typeface="微软雅黑" charset="0"/>
              </a:rPr>
              <a:t>3</a:t>
            </a:r>
            <a:r>
              <a:rPr lang="zh-CN" altLang="en-US" sz="1600" dirty="0">
                <a:latin typeface="微软雅黑" charset="0"/>
                <a:ea typeface="微软雅黑" charset="0"/>
              </a:rPr>
              <a:t>年和</a:t>
            </a:r>
            <a:r>
              <a:rPr lang="en-US" altLang="zh-CN" sz="1600" dirty="0">
                <a:latin typeface="微软雅黑" charset="0"/>
                <a:ea typeface="微软雅黑" charset="0"/>
              </a:rPr>
              <a:t>5</a:t>
            </a:r>
            <a:r>
              <a:rPr lang="zh-CN" altLang="en-US" sz="1600" dirty="0">
                <a:latin typeface="微软雅黑" charset="0"/>
                <a:ea typeface="微软雅黑" charset="0"/>
              </a:rPr>
              <a:t>年共九种标准</a:t>
            </a:r>
            <a:r>
              <a:rPr lang="zh-CN" altLang="en-US" sz="1600" dirty="0" smtClean="0">
                <a:latin typeface="微软雅黑" charset="0"/>
                <a:ea typeface="微软雅黑" charset="0"/>
              </a:rPr>
              <a:t>期限；</a:t>
            </a:r>
            <a:endParaRPr lang="en-US" altLang="zh-CN" sz="1600" dirty="0" smtClean="0">
              <a:latin typeface="微软雅黑" charset="0"/>
              <a:ea typeface="微软雅黑" charset="0"/>
            </a:endParaRPr>
          </a:p>
          <a:p>
            <a:pPr indent="0">
              <a:lnSpc>
                <a:spcPct val="150000"/>
              </a:lnSpc>
              <a:buClr>
                <a:srgbClr val="C00000"/>
              </a:buClr>
              <a:buFont typeface="Wingdings" pitchFamily="2" charset="2"/>
              <a:buNone/>
            </a:pPr>
            <a:r>
              <a:rPr lang="en-US" altLang="zh-CN" sz="1600" dirty="0" smtClean="0">
                <a:latin typeface="微软雅黑" charset="0"/>
                <a:ea typeface="微软雅黑" charset="0"/>
              </a:rPr>
              <a:t>2.2.3  </a:t>
            </a:r>
            <a:r>
              <a:rPr lang="zh-CN" altLang="en-US" sz="1600" dirty="0" smtClean="0">
                <a:latin typeface="微软雅黑" charset="0"/>
                <a:ea typeface="微软雅黑" charset="0"/>
              </a:rPr>
              <a:t>收益：根据</a:t>
            </a:r>
            <a:r>
              <a:rPr lang="zh-CN" altLang="en-US" sz="1600" dirty="0">
                <a:latin typeface="微软雅黑" charset="0"/>
                <a:ea typeface="微软雅黑" charset="0"/>
              </a:rPr>
              <a:t>购买金额和期限而定</a:t>
            </a:r>
            <a:r>
              <a:rPr lang="zh-CN" altLang="en-US" sz="1600" dirty="0">
                <a:solidFill>
                  <a:srgbClr val="FF0000"/>
                </a:solidFill>
                <a:latin typeface="微软雅黑" charset="0"/>
                <a:ea typeface="微软雅黑" charset="0"/>
              </a:rPr>
              <a:t>（最低</a:t>
            </a:r>
            <a:r>
              <a:rPr lang="en-US" altLang="zh-CN" sz="1600" dirty="0">
                <a:solidFill>
                  <a:srgbClr val="FF0000"/>
                </a:solidFill>
                <a:latin typeface="微软雅黑" charset="0"/>
                <a:ea typeface="微软雅黑" charset="0"/>
              </a:rPr>
              <a:t>1.562%</a:t>
            </a:r>
            <a:r>
              <a:rPr lang="zh-CN" altLang="en-US" sz="1600" dirty="0">
                <a:solidFill>
                  <a:srgbClr val="FF0000"/>
                </a:solidFill>
                <a:latin typeface="微软雅黑" charset="0"/>
                <a:ea typeface="微软雅黑" charset="0"/>
              </a:rPr>
              <a:t>，最高</a:t>
            </a:r>
            <a:r>
              <a:rPr lang="en-US" altLang="zh-CN" sz="1600" dirty="0">
                <a:solidFill>
                  <a:srgbClr val="FF0000"/>
                </a:solidFill>
                <a:latin typeface="微软雅黑" charset="0"/>
                <a:ea typeface="微软雅黑" charset="0"/>
              </a:rPr>
              <a:t>4.18%</a:t>
            </a:r>
            <a:r>
              <a:rPr lang="zh-CN" altLang="en-US" sz="1600" dirty="0" smtClean="0">
                <a:solidFill>
                  <a:srgbClr val="FF0000"/>
                </a:solidFill>
                <a:latin typeface="微软雅黑" charset="0"/>
                <a:ea typeface="微软雅黑" charset="0"/>
              </a:rPr>
              <a:t>）</a:t>
            </a:r>
            <a:r>
              <a:rPr lang="zh-CN" altLang="en-US" sz="1600" dirty="0" smtClean="0">
                <a:latin typeface="微软雅黑" charset="0"/>
                <a:ea typeface="微软雅黑" charset="0"/>
              </a:rPr>
              <a:t>；</a:t>
            </a:r>
            <a:endParaRPr lang="en-US" altLang="zh-CN" sz="1600" dirty="0" smtClean="0">
              <a:latin typeface="微软雅黑" charset="0"/>
              <a:ea typeface="微软雅黑" charset="0"/>
            </a:endParaRPr>
          </a:p>
          <a:p>
            <a:pPr indent="0">
              <a:lnSpc>
                <a:spcPct val="150000"/>
              </a:lnSpc>
              <a:buClr>
                <a:srgbClr val="C00000"/>
              </a:buClr>
              <a:buFont typeface="Wingdings" pitchFamily="2" charset="2"/>
              <a:buNone/>
            </a:pPr>
            <a:r>
              <a:rPr lang="en-US" altLang="zh-CN" sz="1600" dirty="0" smtClean="0">
                <a:latin typeface="微软雅黑" charset="0"/>
                <a:ea typeface="微软雅黑" charset="0"/>
              </a:rPr>
              <a:t>2.2.4  </a:t>
            </a:r>
            <a:r>
              <a:rPr lang="zh-CN" altLang="en-US" sz="1600" dirty="0" smtClean="0">
                <a:latin typeface="微软雅黑" charset="0"/>
                <a:ea typeface="微软雅黑" charset="0"/>
              </a:rPr>
              <a:t>付息方式：到期</a:t>
            </a:r>
            <a:r>
              <a:rPr lang="zh-CN" altLang="en-US" sz="1600" dirty="0">
                <a:latin typeface="微软雅黑" charset="0"/>
                <a:ea typeface="微软雅黑" charset="0"/>
              </a:rPr>
              <a:t>一次性还本付息，可提前部分支取，提前支取利率为靠档</a:t>
            </a:r>
            <a:r>
              <a:rPr lang="zh-CN" altLang="en-US" sz="1600" dirty="0" smtClean="0">
                <a:latin typeface="微软雅黑" charset="0"/>
                <a:ea typeface="微软雅黑" charset="0"/>
              </a:rPr>
              <a:t>定期存款   同</a:t>
            </a:r>
            <a:r>
              <a:rPr lang="zh-CN" altLang="en-US" sz="1600" dirty="0">
                <a:latin typeface="微软雅黑" charset="0"/>
                <a:ea typeface="微软雅黑" charset="0"/>
              </a:rPr>
              <a:t>档次央行基准利率</a:t>
            </a:r>
            <a:r>
              <a:rPr lang="zh-CN" altLang="en-US" sz="1600" dirty="0" smtClean="0">
                <a:latin typeface="微软雅黑" charset="0"/>
                <a:ea typeface="微软雅黑" charset="0"/>
              </a:rPr>
              <a:t>；</a:t>
            </a:r>
            <a:endParaRPr lang="en-US" altLang="zh-CN" sz="1600" dirty="0" smtClean="0">
              <a:latin typeface="微软雅黑" charset="0"/>
              <a:ea typeface="微软雅黑" charset="0"/>
            </a:endParaRPr>
          </a:p>
          <a:p>
            <a:pPr indent="0">
              <a:lnSpc>
                <a:spcPct val="150000"/>
              </a:lnSpc>
              <a:buClr>
                <a:srgbClr val="C00000"/>
              </a:buClr>
              <a:buFont typeface="Wingdings" pitchFamily="2" charset="2"/>
              <a:buNone/>
            </a:pPr>
            <a:r>
              <a:rPr lang="en-US" altLang="zh-CN" sz="1600" dirty="0" smtClean="0">
                <a:latin typeface="微软雅黑" charset="0"/>
                <a:ea typeface="微软雅黑" charset="0"/>
              </a:rPr>
              <a:t>2.2.5  </a:t>
            </a:r>
            <a:r>
              <a:rPr lang="zh-CN" altLang="en-US" sz="1600" dirty="0" smtClean="0">
                <a:latin typeface="微软雅黑" charset="0"/>
                <a:ea typeface="微软雅黑" charset="0"/>
              </a:rPr>
              <a:t>购买渠道：网点柜台、企业网银；</a:t>
            </a:r>
            <a:endParaRPr lang="en-US" altLang="zh-CN" sz="1600" dirty="0" smtClean="0">
              <a:latin typeface="微软雅黑" charset="0"/>
              <a:ea typeface="微软雅黑" charset="0"/>
            </a:endParaRPr>
          </a:p>
          <a:p>
            <a:pPr indent="0">
              <a:lnSpc>
                <a:spcPct val="150000"/>
              </a:lnSpc>
              <a:buClr>
                <a:srgbClr val="C00000"/>
              </a:buClr>
              <a:buFont typeface="Wingdings" pitchFamily="2" charset="2"/>
              <a:buNone/>
            </a:pPr>
            <a:r>
              <a:rPr lang="en-US" altLang="zh-CN" sz="1600" dirty="0" smtClean="0">
                <a:latin typeface="微软雅黑" charset="0"/>
                <a:ea typeface="微软雅黑" charset="0"/>
              </a:rPr>
              <a:t>2.2.6  </a:t>
            </a:r>
            <a:r>
              <a:rPr lang="zh-CN" altLang="en-US" sz="1600" dirty="0" smtClean="0">
                <a:latin typeface="微软雅黑" charset="0"/>
                <a:ea typeface="微软雅黑" charset="0"/>
              </a:rPr>
              <a:t>质押条款</a:t>
            </a:r>
            <a:r>
              <a:rPr lang="zh-CN" altLang="en-US" sz="1600" dirty="0">
                <a:latin typeface="微软雅黑" charset="0"/>
                <a:ea typeface="微软雅黑" charset="0"/>
              </a:rPr>
              <a:t>：大额存单可以用于办理质押业务，包括但不限于质押贷款、质押融资</a:t>
            </a:r>
            <a:r>
              <a:rPr lang="zh-CN" altLang="en-US" sz="1600" dirty="0" smtClean="0">
                <a:latin typeface="微软雅黑" charset="0"/>
                <a:ea typeface="微软雅黑" charset="0"/>
              </a:rPr>
              <a:t>等；</a:t>
            </a:r>
          </a:p>
        </p:txBody>
      </p:sp>
    </p:spTree>
    <p:extLst>
      <p:ext uri="{BB962C8B-B14F-4D97-AF65-F5344CB8AC3E}">
        <p14:creationId xmlns:p14="http://schemas.microsoft.com/office/powerpoint/2010/main" val="26970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84"/>
          <p:cNvSpPr>
            <a:spLocks noChangeShapeType="1"/>
          </p:cNvSpPr>
          <p:nvPr/>
        </p:nvSpPr>
        <p:spPr bwMode="gray">
          <a:xfrm>
            <a:off x="683568" y="1383582"/>
            <a:ext cx="7740000" cy="1402"/>
          </a:xfrm>
          <a:prstGeom prst="line">
            <a:avLst/>
          </a:prstGeom>
          <a:noFill/>
          <a:ln w="12700">
            <a:solidFill>
              <a:srgbClr val="880808"/>
            </a:solidFill>
            <a:round/>
          </a:ln>
        </p:spPr>
        <p:txBody>
          <a:bodyPr wrap="none" lIns="80155" tIns="40078" rIns="80155" bIns="40078" anchor="ctr"/>
          <a:lstStyle/>
          <a:p>
            <a:endParaRPr lang="zh-CN" altLang="en-US">
              <a:latin typeface="STKaiti" pitchFamily="2" charset="-122"/>
              <a:ea typeface="STKaiti" pitchFamily="2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06755" y="1002665"/>
            <a:ext cx="7980680" cy="414655"/>
          </a:xfrm>
        </p:spPr>
        <p:txBody>
          <a:bodyPr/>
          <a:lstStyle/>
          <a:p>
            <a:r>
              <a:rPr lang="en-US" altLang="zh-CN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Arial" charset="0"/>
              </a:rPr>
              <a:t>2.</a:t>
            </a:r>
            <a:r>
              <a:rPr lang="zh-CN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0"/>
                <a:ea typeface="微软雅黑" charset="0"/>
                <a:sym typeface="Arial" charset="0"/>
              </a:rPr>
              <a:t>公司大额存单产品介绍</a:t>
            </a:r>
            <a:endParaRPr lang="zh-CN" altLang="en-US" sz="2000" dirty="0">
              <a:latin typeface="微软雅黑" charset="0"/>
              <a:ea typeface="微软雅黑" charset="0"/>
              <a:sym typeface="+mn-ea"/>
            </a:endParaRPr>
          </a:p>
        </p:txBody>
      </p:sp>
      <p:sp>
        <p:nvSpPr>
          <p:cNvPr id="13" name="TextBox 6"/>
          <p:cNvSpPr txBox="1"/>
          <p:nvPr/>
        </p:nvSpPr>
        <p:spPr>
          <a:xfrm>
            <a:off x="611359" y="1772439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50000"/>
              </a:lnSpc>
              <a:buClr>
                <a:srgbClr val="C00000"/>
              </a:buClr>
              <a:buFont typeface="Wingdings" pitchFamily="2" charset="2"/>
              <a:buNone/>
            </a:pPr>
            <a:r>
              <a:rPr lang="en-US" altLang="zh-CN" sz="1600" dirty="0" smtClean="0">
                <a:latin typeface="微软雅黑" charset="0"/>
                <a:ea typeface="微软雅黑" charset="0"/>
              </a:rPr>
              <a:t>2.3 </a:t>
            </a:r>
            <a:r>
              <a:rPr lang="zh-CN" altLang="en-US" sz="1600" dirty="0">
                <a:latin typeface="微软雅黑" charset="0"/>
                <a:ea typeface="微软雅黑" charset="0"/>
              </a:rPr>
              <a:t>产品优势：根据大额存单的特点，其在期限、利率、流动性、风险控制等方面均有一定优势，</a:t>
            </a:r>
            <a:r>
              <a:rPr lang="zh-CN" altLang="en-US" sz="1600" dirty="0" smtClean="0">
                <a:latin typeface="微软雅黑" charset="0"/>
                <a:ea typeface="微软雅黑" charset="0"/>
              </a:rPr>
              <a:t>是</a:t>
            </a:r>
            <a:r>
              <a:rPr lang="zh-CN" altLang="en-US" sz="1600" dirty="0">
                <a:latin typeface="微软雅黑" charset="0"/>
                <a:ea typeface="微软雅黑" charset="0"/>
              </a:rPr>
              <a:t>公司</a:t>
            </a:r>
            <a:r>
              <a:rPr lang="zh-CN" altLang="en-US" sz="1600" dirty="0" smtClean="0">
                <a:latin typeface="微软雅黑" charset="0"/>
                <a:ea typeface="微软雅黑" charset="0"/>
              </a:rPr>
              <a:t>客户</a:t>
            </a:r>
            <a:r>
              <a:rPr lang="zh-CN" altLang="en-US" sz="1600" dirty="0">
                <a:latin typeface="微软雅黑" charset="0"/>
                <a:ea typeface="微软雅黑" charset="0"/>
              </a:rPr>
              <a:t>资金投向的良好选择。</a:t>
            </a:r>
            <a:endParaRPr lang="zh-CN" altLang="en-US" sz="1600" dirty="0" smtClean="0">
              <a:latin typeface="微软雅黑" charset="0"/>
              <a:ea typeface="微软雅黑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40063" y="1413030"/>
            <a:ext cx="144430" cy="4318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pitchFamily="2" charset="-122"/>
                <a:cs typeface="+mn-cs"/>
              </a:defRPr>
            </a:lvl9pPr>
          </a:lstStyle>
          <a:p>
            <a:endParaRPr lang="zh-CN" altLang="en-US" sz="1400">
              <a:solidFill>
                <a:srgbClr val="000000"/>
              </a:solidFill>
              <a:latin typeface="微软雅黑" charset="0"/>
              <a:ea typeface="微软雅黑" charset="0"/>
            </a:endParaRPr>
          </a:p>
        </p:txBody>
      </p:sp>
      <p:sp>
        <p:nvSpPr>
          <p:cNvPr id="14" name="灯片编号占位符 2"/>
          <p:cNvSpPr>
            <a:spLocks noGrp="1"/>
          </p:cNvSpPr>
          <p:nvPr/>
        </p:nvSpPr>
        <p:spPr>
          <a:xfrm>
            <a:off x="8892508" y="6597352"/>
            <a:ext cx="290544" cy="221783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vert="horz" wrap="none" lIns="0" tIns="40083" rIns="0" bIns="40083" numCol="1" anchor="t" anchorCtr="0" compatLnSpc="1"/>
          <a:lstStyle>
            <a:defPPr>
              <a:defRPr lang="zh-CN"/>
            </a:defPPr>
            <a:lvl1pPr marL="0" algn="ctr" defTabSz="801370" rtl="0" eaLnBrk="0" latinLnBrk="0" hangingPunct="0">
              <a:defRPr sz="1150" b="1" kern="1200" baseline="0" noProof="1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00685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1370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2690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3375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4060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4745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6065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750" algn="l" defTabSz="80137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A0DB2DC-4C9A-4742-B13C-FB6460FD3503}" type="slidenum">
              <a:rPr lang="en-US" altLang="zh-CN" sz="1150"/>
              <a:t>7</a:t>
            </a:fld>
            <a:endParaRPr lang="en-US" altLang="zh-CN" sz="1000">
              <a:latin typeface="Arial Unicode MS" charset="0"/>
              <a:ea typeface="Arial Unicode MS" charset="0"/>
            </a:endParaRPr>
          </a:p>
        </p:txBody>
      </p:sp>
      <p:pic>
        <p:nvPicPr>
          <p:cNvPr id="2051" name="Picture 3" descr="D:\users\chenghongjian\桌面\捕获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93" y="2567067"/>
            <a:ext cx="7440403" cy="393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3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BA8A04-39CA-45D0-82BD-0C72926EA469}" type="slidenum">
              <a:rPr lang="en-US" altLang="zh-CN" smtClean="0">
                <a:latin typeface="微软雅黑" charset="0"/>
                <a:ea typeface="微软雅黑" charset="0"/>
              </a:rPr>
              <a:t>8</a:t>
            </a:fld>
            <a:endParaRPr lang="en-US" altLang="zh-CN" smtClean="0">
              <a:latin typeface="微软雅黑" charset="0"/>
              <a:ea typeface="微软雅黑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3197228"/>
            <a:ext cx="2232248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spcBef>
                <a:spcPts val="0"/>
              </a:spcBef>
              <a:spcAft>
                <a:spcPts val="600"/>
              </a:spcAft>
              <a:buClr>
                <a:srgbClr val="730000"/>
              </a:buClr>
              <a:defRPr/>
            </a:pPr>
            <a:r>
              <a:rPr lang="zh-CN" altLang="en-US" sz="2800" b="1" dirty="0" smtClean="0">
                <a:latin typeface="微软雅黑" charset="0"/>
                <a:ea typeface="微软雅黑" charset="0"/>
              </a:rPr>
              <a:t>谢  谢！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709</Words>
  <Application>Microsoft Office PowerPoint</Application>
  <PresentationFormat>全屏显示(4:3)</PresentationFormat>
  <Paragraphs>71</Paragraphs>
  <Slides>8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0" baseType="lpstr">
      <vt:lpstr>Office 主题​​</vt:lpstr>
      <vt:lpstr>Microsoft Word 文档</vt:lpstr>
      <vt:lpstr>PowerPoint 演示文稿</vt:lpstr>
      <vt:lpstr>目录</vt:lpstr>
      <vt:lpstr>1.公司结构性存款及非保本理财产品介绍</vt:lpstr>
      <vt:lpstr>1.公司结构性存款及非保本理财产品介绍</vt:lpstr>
      <vt:lpstr>1.公司结构性存款及非保本理财产品介绍</vt:lpstr>
      <vt:lpstr>2.公司大额存单产品介绍</vt:lpstr>
      <vt:lpstr>2.公司大额存单产品介绍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曾磊</dc:creator>
  <cp:lastModifiedBy>程洪建</cp:lastModifiedBy>
  <cp:revision>2226</cp:revision>
  <cp:lastPrinted>2016-10-21T08:06:00Z</cp:lastPrinted>
  <dcterms:created xsi:type="dcterms:W3CDTF">2013-04-01T02:19:00Z</dcterms:created>
  <dcterms:modified xsi:type="dcterms:W3CDTF">2018-09-04T08:08:49Z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2052-10.8.0.5472</vt:lpwstr>
  </property>
</Properties>
</file>