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7" r:id="rId3"/>
    <p:sldId id="294" r:id="rId4"/>
    <p:sldId id="343" r:id="rId5"/>
    <p:sldId id="295" r:id="rId6"/>
    <p:sldId id="344" r:id="rId7"/>
    <p:sldId id="258" r:id="rId8"/>
    <p:sldId id="345" r:id="rId9"/>
    <p:sldId id="276" r:id="rId10"/>
    <p:sldId id="259" r:id="rId11"/>
    <p:sldId id="275" r:id="rId12"/>
    <p:sldId id="274" r:id="rId13"/>
    <p:sldId id="273" r:id="rId14"/>
    <p:sldId id="272" r:id="rId15"/>
    <p:sldId id="321" r:id="rId16"/>
    <p:sldId id="320" r:id="rId17"/>
    <p:sldId id="333" r:id="rId18"/>
    <p:sldId id="332" r:id="rId19"/>
    <p:sldId id="330" r:id="rId20"/>
    <p:sldId id="334" r:id="rId21"/>
    <p:sldId id="335" r:id="rId22"/>
    <p:sldId id="346" r:id="rId23"/>
    <p:sldId id="319" r:id="rId24"/>
    <p:sldId id="318" r:id="rId25"/>
    <p:sldId id="347" r:id="rId26"/>
    <p:sldId id="317" r:id="rId27"/>
    <p:sldId id="316" r:id="rId28"/>
    <p:sldId id="349" r:id="rId29"/>
    <p:sldId id="315" r:id="rId30"/>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84" d="100"/>
          <a:sy n="84" d="100"/>
        </p:scale>
        <p:origin x="-1152" y="-78"/>
      </p:cViewPr>
      <p:guideLst>
        <p:guide orient="horz" pos="2160"/>
        <p:guide pos="2881"/>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3" Type="http://schemas.openxmlformats.org/officeDocument/2006/relationships/tableStyles" Target="tableStyles.xml"/><Relationship Id="rId32" Type="http://schemas.openxmlformats.org/officeDocument/2006/relationships/viewProps" Target="viewProps.xml"/><Relationship Id="rId31" Type="http://schemas.openxmlformats.org/officeDocument/2006/relationships/presProps" Target="presProps.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9.png"/><Relationship Id="rId1"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0.png"/><Relationship Id="rId1"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1.png"/><Relationship Id="rId1" Type="http://schemas.openxmlformats.org/officeDocument/2006/relationships/image" Target="../media/image2.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15.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image" Target="../media/image17.png"/><Relationship Id="rId6" Type="http://schemas.openxmlformats.org/officeDocument/2006/relationships/image" Target="../media/image16.jpeg"/><Relationship Id="rId5" Type="http://schemas.openxmlformats.org/officeDocument/2006/relationships/image" Target="../media/image15.png"/><Relationship Id="rId4" Type="http://schemas.openxmlformats.org/officeDocument/2006/relationships/image" Target="../media/image14.png"/><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8.png"/><Relationship Id="rId1" Type="http://schemas.openxmlformats.org/officeDocument/2006/relationships/image" Target="../media/image3.png"/></Relationships>
</file>

<file path=ppt/slides/_rels/slide17.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image" Target="../media/image2.png"/></Relationships>
</file>

<file path=ppt/slides/_rels/slide18.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3.png"/><Relationship Id="rId1"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4.png"/><Relationship Id="rId1" Type="http://schemas.openxmlformats.org/officeDocument/2006/relationships/image" Target="../media/image2.pn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4.png"/><Relationship Id="rId1" Type="http://schemas.openxmlformats.org/officeDocument/2006/relationships/image" Target="../media/image2.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jpeg"/><Relationship Id="rId1" Type="http://schemas.openxmlformats.org/officeDocument/2006/relationships/image" Target="../media/image2.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l="-20000" r="-20000"/>
          </a:stretch>
        </a:blipFill>
        <a:effectLst/>
      </p:bgPr>
    </p:bg>
    <p:spTree>
      <p:nvGrpSpPr>
        <p:cNvPr id="1" name=""/>
        <p:cNvGrpSpPr/>
        <p:nvPr/>
      </p:nvGrpSpPr>
      <p:grpSpPr>
        <a:xfrm>
          <a:off x="0" y="0"/>
          <a:ext cx="0" cy="0"/>
          <a:chOff x="0" y="0"/>
          <a:chExt cx="0" cy="0"/>
        </a:xfrm>
      </p:grpSpPr>
      <p:sp>
        <p:nvSpPr>
          <p:cNvPr id="4" name="TextBox 3"/>
          <p:cNvSpPr txBox="1"/>
          <p:nvPr/>
        </p:nvSpPr>
        <p:spPr>
          <a:xfrm>
            <a:off x="875322" y="2364418"/>
            <a:ext cx="7643866" cy="1722120"/>
          </a:xfrm>
          <a:prstGeom prst="rect">
            <a:avLst/>
          </a:prstGeom>
          <a:noFill/>
        </p:spPr>
        <p:txBody>
          <a:bodyPr wrap="square" rtlCol="0">
            <a:spAutoFit/>
          </a:bodyPr>
          <a:lstStyle/>
          <a:p>
            <a:pPr algn="ctr"/>
            <a:r>
              <a:rPr lang="zh-CN" altLang="en-US" sz="5400" b="1" dirty="0" smtClean="0">
                <a:latin typeface="华文楷体" panose="02010600040101010101" charset="-122"/>
                <a:ea typeface="华文楷体" panose="02010600040101010101" charset="-122"/>
              </a:rPr>
              <a:t>自身免疫疾病的诊断</a:t>
            </a:r>
            <a:endParaRPr lang="zh-CN" altLang="en-US" sz="5400" b="1" dirty="0" smtClean="0">
              <a:latin typeface="华文楷体" panose="02010600040101010101" charset="-122"/>
              <a:ea typeface="华文楷体" panose="02010600040101010101" charset="-122"/>
            </a:endParaRPr>
          </a:p>
          <a:p>
            <a:pPr algn="ctr"/>
            <a:r>
              <a:rPr lang="zh-CN" altLang="en-US" sz="2800" b="1" dirty="0" smtClean="0">
                <a:latin typeface="华文楷体" panose="02010600040101010101" charset="-122"/>
                <a:ea typeface="华文楷体" panose="02010600040101010101" charset="-122"/>
              </a:rPr>
              <a:t>授课人：王凯</a:t>
            </a:r>
            <a:endParaRPr lang="zh-CN" altLang="en-US" sz="2800" b="1" dirty="0" smtClean="0">
              <a:latin typeface="华文楷体" panose="02010600040101010101" charset="-122"/>
              <a:ea typeface="华文楷体" panose="02010600040101010101" charset="-122"/>
            </a:endParaRPr>
          </a:p>
          <a:p>
            <a:pPr algn="ctr"/>
            <a:r>
              <a:rPr lang="en-US" altLang="zh-CN" sz="2400" b="1" dirty="0" smtClean="0">
                <a:latin typeface="华文楷体" panose="02010600040101010101" charset="-122"/>
                <a:ea typeface="华文楷体" panose="02010600040101010101" charset="-122"/>
              </a:rPr>
              <a:t>2018</a:t>
            </a:r>
            <a:r>
              <a:rPr lang="zh-CN" altLang="en-US" sz="2400" b="1" dirty="0" smtClean="0">
                <a:latin typeface="华文楷体" panose="02010600040101010101" charset="-122"/>
                <a:ea typeface="华文楷体" panose="02010600040101010101" charset="-122"/>
              </a:rPr>
              <a:t>年</a:t>
            </a:r>
            <a:r>
              <a:rPr lang="en-US" altLang="zh-CN" sz="2400" b="1" dirty="0" smtClean="0">
                <a:latin typeface="华文楷体" panose="02010600040101010101" charset="-122"/>
                <a:ea typeface="华文楷体" panose="02010600040101010101" charset="-122"/>
              </a:rPr>
              <a:t>3</a:t>
            </a:r>
            <a:r>
              <a:rPr lang="zh-CN" altLang="en-US" sz="2400" b="1" dirty="0" smtClean="0">
                <a:latin typeface="华文楷体" panose="02010600040101010101" charset="-122"/>
                <a:ea typeface="华文楷体" panose="02010600040101010101" charset="-122"/>
              </a:rPr>
              <a:t>月</a:t>
            </a:r>
            <a:endParaRPr lang="zh-CN" altLang="en-US" sz="2400" b="1" dirty="0" smtClean="0">
              <a:latin typeface="华文楷体" panose="02010600040101010101" charset="-122"/>
              <a:ea typeface="华文楷体" panose="02010600040101010101" charset="-122"/>
            </a:endParaRPr>
          </a:p>
        </p:txBody>
      </p:sp>
      <p:sp>
        <p:nvSpPr>
          <p:cNvPr id="2" name="文本框 1"/>
          <p:cNvSpPr txBox="1"/>
          <p:nvPr/>
        </p:nvSpPr>
        <p:spPr>
          <a:xfrm>
            <a:off x="-1270" y="2540"/>
            <a:ext cx="6014720" cy="368300"/>
          </a:xfrm>
          <a:prstGeom prst="rect">
            <a:avLst/>
          </a:prstGeom>
          <a:noFill/>
        </p:spPr>
        <p:txBody>
          <a:bodyPr wrap="square" rtlCol="0">
            <a:spAutoFit/>
          </a:bodyPr>
          <a:p>
            <a:r>
              <a:rPr lang="zh-CN" altLang="en-US" b="1">
                <a:latin typeface="华文楷体" panose="02010600040101010101" charset="-122"/>
                <a:ea typeface="华文楷体" panose="02010600040101010101" charset="-122"/>
              </a:rPr>
              <a:t>武汉生乐科贸有限公司培训学校</a:t>
            </a:r>
            <a:r>
              <a:rPr lang="en-US" altLang="zh-CN" b="1">
                <a:latin typeface="华文楷体" panose="02010600040101010101" charset="-122"/>
                <a:ea typeface="华文楷体" panose="02010600040101010101" charset="-122"/>
              </a:rPr>
              <a:t>2018</a:t>
            </a:r>
            <a:r>
              <a:rPr lang="zh-CN" altLang="en-US" b="1">
                <a:latin typeface="华文楷体" panose="02010600040101010101" charset="-122"/>
                <a:ea typeface="华文楷体" panose="02010600040101010101" charset="-122"/>
              </a:rPr>
              <a:t>年第一期培训</a:t>
            </a:r>
            <a:endParaRPr lang="zh-CN" altLang="en-US" b="1">
              <a:latin typeface="华文楷体" panose="02010600040101010101" charset="-122"/>
              <a:ea typeface="华文楷体" panose="02010600040101010101"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l="-25000" r="-25000"/>
          </a:stretch>
        </a:blipFill>
        <a:effectLst/>
      </p:bgPr>
    </p:bg>
    <p:spTree>
      <p:nvGrpSpPr>
        <p:cNvPr id="1" name=""/>
        <p:cNvGrpSpPr/>
        <p:nvPr/>
      </p:nvGrpSpPr>
      <p:grpSpPr>
        <a:xfrm>
          <a:off x="0" y="0"/>
          <a:ext cx="0" cy="0"/>
          <a:chOff x="0" y="0"/>
          <a:chExt cx="0" cy="0"/>
        </a:xfrm>
      </p:grpSpPr>
      <p:sp useBgFill="1">
        <p:nvSpPr>
          <p:cNvPr id="3" name="TextBox 2"/>
          <p:cNvSpPr txBox="1"/>
          <p:nvPr/>
        </p:nvSpPr>
        <p:spPr>
          <a:xfrm>
            <a:off x="274925" y="708642"/>
            <a:ext cx="7858180" cy="1476375"/>
          </a:xfrm>
          <a:prstGeom prst="rect">
            <a:avLst/>
          </a:prstGeom>
        </p:spPr>
        <p:txBody>
          <a:bodyPr wrap="square" rtlCol="0">
            <a:spAutoFit/>
          </a:bodyPr>
          <a:lstStyle/>
          <a:p>
            <a:r>
              <a:rPr lang="zh-CN" altLang="en-US" dirty="0" smtClean="0"/>
              <a:t>（</a:t>
            </a:r>
            <a:r>
              <a:rPr lang="en-US" altLang="zh-CN" dirty="0" smtClean="0"/>
              <a:t>2</a:t>
            </a:r>
            <a:r>
              <a:rPr lang="zh-CN" altLang="en-US" dirty="0" smtClean="0"/>
              <a:t>）自身成分的改变</a:t>
            </a:r>
            <a:endParaRPr lang="zh-CN" altLang="en-US" dirty="0" smtClean="0"/>
          </a:p>
          <a:p>
            <a:endParaRPr lang="zh-CN" altLang="en-US" dirty="0" smtClean="0"/>
          </a:p>
          <a:p>
            <a:endParaRPr lang="en-US" altLang="zh-CN" dirty="0" smtClean="0"/>
          </a:p>
          <a:p>
            <a:endParaRPr lang="zh-CN" altLang="en-US" dirty="0" smtClean="0"/>
          </a:p>
          <a:p>
            <a:endParaRPr lang="zh-CN" altLang="en-US" dirty="0"/>
          </a:p>
        </p:txBody>
      </p:sp>
      <p:sp>
        <p:nvSpPr>
          <p:cNvPr id="7" name="五边形 6"/>
          <p:cNvSpPr/>
          <p:nvPr/>
        </p:nvSpPr>
        <p:spPr>
          <a:xfrm>
            <a:off x="274955" y="147320"/>
            <a:ext cx="4117975" cy="428625"/>
          </a:xfrm>
          <a:prstGeom prst="homePlat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r>
              <a:rPr lang="zh-CN" altLang="en-US" b="1" dirty="0">
                <a:solidFill>
                  <a:schemeClr val="tx1"/>
                </a:solidFill>
              </a:rPr>
              <a:t>三、自身免疫性疾病与免疫损伤特点</a:t>
            </a:r>
            <a:endParaRPr lang="zh-CN" altLang="en-US" b="1" dirty="0">
              <a:solidFill>
                <a:schemeClr val="tx1"/>
              </a:solidFill>
            </a:endParaRPr>
          </a:p>
        </p:txBody>
      </p:sp>
      <p:pic>
        <p:nvPicPr>
          <p:cNvPr id="4" name="图片 3" descr="图片一"/>
          <p:cNvPicPr>
            <a:picLocks noChangeAspect="1"/>
          </p:cNvPicPr>
          <p:nvPr/>
        </p:nvPicPr>
        <p:blipFill>
          <a:blip r:embed="rId2"/>
          <a:stretch>
            <a:fillRect/>
          </a:stretch>
        </p:blipFill>
        <p:spPr>
          <a:xfrm>
            <a:off x="508000" y="1047750"/>
            <a:ext cx="3194685" cy="2313305"/>
          </a:xfrm>
          <a:prstGeom prst="rect">
            <a:avLst/>
          </a:prstGeom>
        </p:spPr>
      </p:pic>
      <p:pic>
        <p:nvPicPr>
          <p:cNvPr id="5" name="图片 4"/>
          <p:cNvPicPr>
            <a:picLocks noChangeAspect="1"/>
          </p:cNvPicPr>
          <p:nvPr/>
        </p:nvPicPr>
        <p:blipFill>
          <a:blip r:embed="rId3"/>
          <a:stretch>
            <a:fillRect/>
          </a:stretch>
        </p:blipFill>
        <p:spPr>
          <a:xfrm>
            <a:off x="508000" y="3541395"/>
            <a:ext cx="5427345" cy="3184525"/>
          </a:xfrm>
          <a:prstGeom prst="rect">
            <a:avLst/>
          </a:prstGeom>
        </p:spPr>
      </p:pic>
      <p:sp>
        <p:nvSpPr>
          <p:cNvPr id="6" name="文本框 5"/>
          <p:cNvSpPr txBox="1"/>
          <p:nvPr/>
        </p:nvSpPr>
        <p:spPr>
          <a:xfrm>
            <a:off x="4157345" y="1285875"/>
            <a:ext cx="4130675" cy="1476375"/>
          </a:xfrm>
          <a:prstGeom prst="rect">
            <a:avLst/>
          </a:prstGeom>
          <a:noFill/>
        </p:spPr>
        <p:txBody>
          <a:bodyPr wrap="square" rtlCol="0">
            <a:spAutoFit/>
          </a:bodyPr>
          <a:p>
            <a:r>
              <a:rPr lang="en-US" altLang="zh-CN"/>
              <a:t>        </a:t>
            </a:r>
            <a:r>
              <a:rPr lang="zh-CN" altLang="en-US"/>
              <a:t>例如变性的</a:t>
            </a:r>
            <a:r>
              <a:rPr lang="en-US" altLang="zh-CN"/>
              <a:t>IgG</a:t>
            </a:r>
            <a:r>
              <a:rPr lang="zh-CN" altLang="en-US"/>
              <a:t>可刺激机体产生抗变性</a:t>
            </a:r>
            <a:r>
              <a:rPr lang="en-US" altLang="zh-CN">
                <a:sym typeface="+mn-ea"/>
              </a:rPr>
              <a:t>IgG</a:t>
            </a:r>
            <a:r>
              <a:rPr lang="zh-CN" altLang="en-US">
                <a:sym typeface="+mn-ea"/>
              </a:rPr>
              <a:t>的抗体（类风湿因子），并与抗变性</a:t>
            </a:r>
            <a:r>
              <a:rPr lang="en-US" altLang="zh-CN">
                <a:sym typeface="+mn-ea"/>
              </a:rPr>
              <a:t>IgG</a:t>
            </a:r>
            <a:r>
              <a:rPr lang="zh-CN" altLang="en-US">
                <a:sym typeface="+mn-ea"/>
              </a:rPr>
              <a:t>抗体结合形成中等大小的免疫复合物，沉积于关节滑膜上，引起类风湿关节炎。</a:t>
            </a:r>
            <a:endParaRPr lang="en-US" altLang="zh-CN">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l="-25000" r="-25000"/>
          </a:stretch>
        </a:blipFill>
        <a:effectLst/>
      </p:bgPr>
    </p:bg>
    <p:spTree>
      <p:nvGrpSpPr>
        <p:cNvPr id="1" name=""/>
        <p:cNvGrpSpPr/>
        <p:nvPr/>
      </p:nvGrpSpPr>
      <p:grpSpPr>
        <a:xfrm>
          <a:off x="0" y="0"/>
          <a:ext cx="0" cy="0"/>
          <a:chOff x="0" y="0"/>
          <a:chExt cx="0" cy="0"/>
        </a:xfrm>
      </p:grpSpPr>
      <p:sp useBgFill="1">
        <p:nvSpPr>
          <p:cNvPr id="3" name="TextBox 2"/>
          <p:cNvSpPr txBox="1"/>
          <p:nvPr/>
        </p:nvSpPr>
        <p:spPr>
          <a:xfrm>
            <a:off x="274925" y="575927"/>
            <a:ext cx="7858180" cy="2584450"/>
          </a:xfrm>
          <a:prstGeom prst="rect">
            <a:avLst/>
          </a:prstGeom>
        </p:spPr>
        <p:txBody>
          <a:bodyPr wrap="square" rtlCol="0">
            <a:spAutoFit/>
          </a:bodyPr>
          <a:lstStyle/>
          <a:p>
            <a:r>
              <a:rPr lang="zh-CN" altLang="en-US" dirty="0" smtClean="0"/>
              <a:t>（</a:t>
            </a:r>
            <a:r>
              <a:rPr lang="en-US" altLang="zh-CN" dirty="0" smtClean="0"/>
              <a:t>3</a:t>
            </a:r>
            <a:r>
              <a:rPr lang="zh-CN" altLang="en-US" dirty="0" smtClean="0"/>
              <a:t>）共同抗原引发的交叉反应</a:t>
            </a:r>
            <a:endParaRPr lang="zh-CN" altLang="en-US" dirty="0" smtClean="0"/>
          </a:p>
          <a:p>
            <a:r>
              <a:rPr lang="zh-CN" altLang="en-US" dirty="0" smtClean="0"/>
              <a:t>         某些细菌、病毒与正常人体</a:t>
            </a:r>
            <a:r>
              <a:rPr lang="zh-CN" altLang="en-US" dirty="0" smtClean="0">
                <a:sym typeface="+mn-ea"/>
              </a:rPr>
              <a:t>某些</a:t>
            </a:r>
            <a:r>
              <a:rPr lang="zh-CN" altLang="en-US" dirty="0" smtClean="0"/>
              <a:t>组织细胞上有类似的抗原决定簇，针对这些细菌、病毒抗原决定簇产生的自身抗体和致敏</a:t>
            </a:r>
            <a:r>
              <a:rPr lang="en-US" altLang="zh-CN" dirty="0" smtClean="0"/>
              <a:t>T</a:t>
            </a:r>
            <a:r>
              <a:rPr lang="zh-CN" altLang="en-US" dirty="0" smtClean="0"/>
              <a:t>细胞可与自身组织细胞发生交叉反应，引起自身免疫性疾病。</a:t>
            </a:r>
            <a:endParaRPr lang="zh-CN" altLang="en-US" dirty="0" smtClean="0"/>
          </a:p>
          <a:p>
            <a:endParaRPr lang="en-US" dirty="0" smtClean="0"/>
          </a:p>
          <a:p>
            <a:endParaRPr lang="en-US" altLang="zh-CN" dirty="0" smtClean="0"/>
          </a:p>
          <a:p>
            <a:endParaRPr lang="en-US" altLang="zh-CN" dirty="0" smtClean="0"/>
          </a:p>
          <a:p>
            <a:endParaRPr lang="zh-CN" altLang="en-US" dirty="0" smtClean="0"/>
          </a:p>
          <a:p>
            <a:endParaRPr lang="zh-CN" altLang="en-US" dirty="0"/>
          </a:p>
        </p:txBody>
      </p:sp>
      <p:sp>
        <p:nvSpPr>
          <p:cNvPr id="7" name="五边形 6"/>
          <p:cNvSpPr/>
          <p:nvPr/>
        </p:nvSpPr>
        <p:spPr>
          <a:xfrm>
            <a:off x="274955" y="147320"/>
            <a:ext cx="4117975" cy="428625"/>
          </a:xfrm>
          <a:prstGeom prst="homePlat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r>
              <a:rPr lang="zh-CN" altLang="en-US" b="1" dirty="0">
                <a:solidFill>
                  <a:schemeClr val="tx1"/>
                </a:solidFill>
              </a:rPr>
              <a:t>三、自身免疫性疾病与免疫损伤特点</a:t>
            </a:r>
            <a:endParaRPr lang="zh-CN" altLang="en-US" b="1" dirty="0">
              <a:solidFill>
                <a:schemeClr val="tx1"/>
              </a:solidFill>
            </a:endParaRPr>
          </a:p>
        </p:txBody>
      </p:sp>
      <p:pic>
        <p:nvPicPr>
          <p:cNvPr id="6" name="图片 5"/>
          <p:cNvPicPr>
            <a:picLocks noChangeAspect="1"/>
          </p:cNvPicPr>
          <p:nvPr/>
        </p:nvPicPr>
        <p:blipFill>
          <a:blip r:embed="rId2"/>
          <a:stretch>
            <a:fillRect/>
          </a:stretch>
        </p:blipFill>
        <p:spPr>
          <a:xfrm>
            <a:off x="2565400" y="1823085"/>
            <a:ext cx="3723640" cy="4228465"/>
          </a:xfrm>
          <a:prstGeom prst="rect">
            <a:avLst/>
          </a:prstGeom>
        </p:spPr>
      </p:pic>
      <p:sp>
        <p:nvSpPr>
          <p:cNvPr id="8" name="文本框 7"/>
          <p:cNvSpPr txBox="1"/>
          <p:nvPr/>
        </p:nvSpPr>
        <p:spPr>
          <a:xfrm>
            <a:off x="2794000" y="6051550"/>
            <a:ext cx="4350385" cy="337185"/>
          </a:xfrm>
          <a:prstGeom prst="rect">
            <a:avLst/>
          </a:prstGeom>
          <a:noFill/>
        </p:spPr>
        <p:txBody>
          <a:bodyPr wrap="square" rtlCol="0">
            <a:spAutoFit/>
          </a:bodyPr>
          <a:p>
            <a:r>
              <a:rPr lang="en-US" altLang="zh-CN" sz="1600" b="1"/>
              <a:t>A</a:t>
            </a:r>
            <a:r>
              <a:rPr lang="zh-CN" altLang="en-US" sz="1600" b="1"/>
              <a:t>群溶血性链球菌引发的风湿热发病机制</a:t>
            </a:r>
            <a:endParaRPr lang="zh-CN" altLang="en-US" sz="1600" b="1"/>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l="-25000" r="-25000"/>
          </a:stretch>
        </a:blipFill>
        <a:effectLst/>
      </p:bgPr>
    </p:bg>
    <p:spTree>
      <p:nvGrpSpPr>
        <p:cNvPr id="1" name=""/>
        <p:cNvGrpSpPr/>
        <p:nvPr/>
      </p:nvGrpSpPr>
      <p:grpSpPr>
        <a:xfrm>
          <a:off x="0" y="0"/>
          <a:ext cx="0" cy="0"/>
          <a:chOff x="0" y="0"/>
          <a:chExt cx="0" cy="0"/>
        </a:xfrm>
      </p:grpSpPr>
      <p:sp useBgFill="1">
        <p:nvSpPr>
          <p:cNvPr id="3" name="TextBox 2"/>
          <p:cNvSpPr txBox="1"/>
          <p:nvPr/>
        </p:nvSpPr>
        <p:spPr>
          <a:xfrm>
            <a:off x="274925" y="708642"/>
            <a:ext cx="7858180" cy="2861310"/>
          </a:xfrm>
          <a:prstGeom prst="rect">
            <a:avLst/>
          </a:prstGeom>
        </p:spPr>
        <p:txBody>
          <a:bodyPr wrap="square" rtlCol="0">
            <a:spAutoFit/>
          </a:bodyPr>
          <a:lstStyle/>
          <a:p>
            <a:r>
              <a:rPr lang="en-US" altLang="zh-CN" b="1" dirty="0" smtClean="0"/>
              <a:t>2</a:t>
            </a:r>
            <a:r>
              <a:rPr lang="zh-CN" altLang="en-US" b="1" dirty="0" smtClean="0"/>
              <a:t>、免疫调节异常</a:t>
            </a:r>
            <a:r>
              <a:rPr lang="zh-CN" altLang="en-US" dirty="0" smtClean="0"/>
              <a:t>：自身免疫性疾病的产生除了与自身抗原有关之外，还与自身免疫调节异常密切相关，包括：</a:t>
            </a:r>
            <a:endParaRPr lang="zh-CN" altLang="en-US" dirty="0" smtClean="0"/>
          </a:p>
          <a:p>
            <a:r>
              <a:rPr lang="zh-CN" altLang="en-US" dirty="0" smtClean="0"/>
              <a:t>（</a:t>
            </a:r>
            <a:r>
              <a:rPr lang="en-US" altLang="zh-CN" dirty="0" smtClean="0"/>
              <a:t>1</a:t>
            </a:r>
            <a:r>
              <a:rPr lang="zh-CN" altLang="en-US" dirty="0" smtClean="0"/>
              <a:t>）淋巴细胞旁路活化：正常体内存在针对自身抗原的</a:t>
            </a:r>
            <a:r>
              <a:rPr lang="en-US" altLang="zh-CN" dirty="0" smtClean="0"/>
              <a:t>T</a:t>
            </a:r>
            <a:r>
              <a:rPr lang="zh-CN" altLang="en-US" dirty="0" smtClean="0"/>
              <a:t>、</a:t>
            </a:r>
            <a:r>
              <a:rPr lang="en-US" altLang="zh-CN" dirty="0" smtClean="0"/>
              <a:t>B</a:t>
            </a:r>
            <a:r>
              <a:rPr lang="zh-CN" altLang="en-US" dirty="0" smtClean="0"/>
              <a:t>细胞克隆。通常辅助性</a:t>
            </a:r>
            <a:r>
              <a:rPr lang="en-US" altLang="zh-CN" dirty="0" smtClean="0"/>
              <a:t>T</a:t>
            </a:r>
            <a:r>
              <a:rPr lang="zh-CN" altLang="en-US" dirty="0" smtClean="0"/>
              <a:t>细胞对自身成分处于耐受状态，虽然</a:t>
            </a:r>
            <a:r>
              <a:rPr lang="en-US" altLang="zh-CN" dirty="0" smtClean="0"/>
              <a:t>B</a:t>
            </a:r>
            <a:r>
              <a:rPr lang="zh-CN" altLang="en-US" dirty="0" smtClean="0"/>
              <a:t>细胞能对自身成分抗原成分发生应答，但无辅助性</a:t>
            </a:r>
            <a:r>
              <a:rPr lang="en-US" altLang="zh-CN" dirty="0" smtClean="0"/>
              <a:t>T</a:t>
            </a:r>
            <a:r>
              <a:rPr lang="zh-CN" altLang="en-US" dirty="0" smtClean="0"/>
              <a:t>细胞的辅助作用，机体不出现自身免疫应答。</a:t>
            </a:r>
            <a:endParaRPr lang="zh-CN" altLang="en-US" dirty="0" smtClean="0"/>
          </a:p>
          <a:p>
            <a:endParaRPr lang="en-US" dirty="0" smtClean="0"/>
          </a:p>
          <a:p>
            <a:endParaRPr lang="en-US" altLang="zh-CN" dirty="0" smtClean="0"/>
          </a:p>
          <a:p>
            <a:endParaRPr lang="en-US" altLang="zh-CN" dirty="0" smtClean="0"/>
          </a:p>
          <a:p>
            <a:endParaRPr lang="zh-CN" altLang="en-US" dirty="0" smtClean="0"/>
          </a:p>
          <a:p>
            <a:endParaRPr lang="zh-CN" altLang="en-US" dirty="0"/>
          </a:p>
        </p:txBody>
      </p:sp>
      <p:sp>
        <p:nvSpPr>
          <p:cNvPr id="7" name="五边形 6"/>
          <p:cNvSpPr/>
          <p:nvPr/>
        </p:nvSpPr>
        <p:spPr>
          <a:xfrm>
            <a:off x="274955" y="147320"/>
            <a:ext cx="4117975" cy="428625"/>
          </a:xfrm>
          <a:prstGeom prst="homePlat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r>
              <a:rPr lang="zh-CN" altLang="en-US" b="1" dirty="0">
                <a:solidFill>
                  <a:schemeClr val="tx1"/>
                </a:solidFill>
              </a:rPr>
              <a:t>三、自身免疫性疾病与免疫损伤特点</a:t>
            </a:r>
            <a:endParaRPr lang="zh-CN" altLang="en-US" b="1" dirty="0">
              <a:solidFill>
                <a:schemeClr val="tx1"/>
              </a:solidFill>
            </a:endParaRPr>
          </a:p>
        </p:txBody>
      </p:sp>
      <p:pic>
        <p:nvPicPr>
          <p:cNvPr id="4" name="图片 3"/>
          <p:cNvPicPr>
            <a:picLocks noChangeAspect="1"/>
          </p:cNvPicPr>
          <p:nvPr/>
        </p:nvPicPr>
        <p:blipFill>
          <a:blip r:embed="rId2"/>
          <a:stretch>
            <a:fillRect/>
          </a:stretch>
        </p:blipFill>
        <p:spPr>
          <a:xfrm>
            <a:off x="603885" y="2160905"/>
            <a:ext cx="7327900" cy="446659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l="-25000" r="-25000"/>
          </a:stretch>
        </a:blipFill>
        <a:effectLst/>
      </p:bgPr>
    </p:bg>
    <p:spTree>
      <p:nvGrpSpPr>
        <p:cNvPr id="1" name=""/>
        <p:cNvGrpSpPr/>
        <p:nvPr/>
      </p:nvGrpSpPr>
      <p:grpSpPr>
        <a:xfrm>
          <a:off x="0" y="0"/>
          <a:ext cx="0" cy="0"/>
          <a:chOff x="0" y="0"/>
          <a:chExt cx="0" cy="0"/>
        </a:xfrm>
      </p:grpSpPr>
      <p:sp useBgFill="1">
        <p:nvSpPr>
          <p:cNvPr id="3" name="TextBox 2"/>
          <p:cNvSpPr txBox="1"/>
          <p:nvPr/>
        </p:nvSpPr>
        <p:spPr>
          <a:xfrm>
            <a:off x="274925" y="720072"/>
            <a:ext cx="7858180" cy="1476375"/>
          </a:xfrm>
          <a:prstGeom prst="rect">
            <a:avLst/>
          </a:prstGeom>
        </p:spPr>
        <p:txBody>
          <a:bodyPr wrap="square" rtlCol="0">
            <a:spAutoFit/>
          </a:bodyPr>
          <a:lstStyle/>
          <a:p>
            <a:r>
              <a:rPr lang="zh-CN" altLang="en-US" dirty="0" smtClean="0"/>
              <a:t>（</a:t>
            </a:r>
            <a:r>
              <a:rPr lang="en-US" altLang="zh-CN" dirty="0" smtClean="0"/>
              <a:t>2</a:t>
            </a:r>
            <a:r>
              <a:rPr lang="zh-CN" altLang="en-US" dirty="0" smtClean="0"/>
              <a:t>）多克隆刺激的旁路活化</a:t>
            </a:r>
            <a:endParaRPr lang="zh-CN" altLang="en-US" dirty="0" smtClean="0"/>
          </a:p>
          <a:p>
            <a:endParaRPr lang="en-US" altLang="zh-CN" dirty="0" smtClean="0"/>
          </a:p>
          <a:p>
            <a:endParaRPr lang="en-US" altLang="zh-CN" dirty="0" smtClean="0"/>
          </a:p>
          <a:p>
            <a:endParaRPr lang="zh-CN" altLang="en-US" dirty="0" smtClean="0"/>
          </a:p>
          <a:p>
            <a:endParaRPr lang="zh-CN" altLang="en-US" dirty="0"/>
          </a:p>
        </p:txBody>
      </p:sp>
      <p:sp>
        <p:nvSpPr>
          <p:cNvPr id="7" name="五边形 6"/>
          <p:cNvSpPr/>
          <p:nvPr/>
        </p:nvSpPr>
        <p:spPr>
          <a:xfrm>
            <a:off x="274955" y="147320"/>
            <a:ext cx="4117975" cy="428625"/>
          </a:xfrm>
          <a:prstGeom prst="homePlat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r>
              <a:rPr lang="zh-CN" altLang="en-US" b="1" dirty="0">
                <a:solidFill>
                  <a:schemeClr val="tx1"/>
                </a:solidFill>
              </a:rPr>
              <a:t>三、自身免疫性疾病与免疫损伤特点</a:t>
            </a:r>
            <a:endParaRPr lang="zh-CN" altLang="en-US" b="1" dirty="0">
              <a:solidFill>
                <a:schemeClr val="tx1"/>
              </a:solidFill>
            </a:endParaRPr>
          </a:p>
        </p:txBody>
      </p:sp>
      <p:pic>
        <p:nvPicPr>
          <p:cNvPr id="4" name="图片 3"/>
          <p:cNvPicPr>
            <a:picLocks noChangeAspect="1"/>
          </p:cNvPicPr>
          <p:nvPr/>
        </p:nvPicPr>
        <p:blipFill>
          <a:blip r:embed="rId2"/>
          <a:stretch>
            <a:fillRect/>
          </a:stretch>
        </p:blipFill>
        <p:spPr>
          <a:xfrm>
            <a:off x="421640" y="1124585"/>
            <a:ext cx="6783070" cy="3052445"/>
          </a:xfrm>
          <a:prstGeom prst="rect">
            <a:avLst/>
          </a:prstGeom>
        </p:spPr>
      </p:pic>
      <p:sp>
        <p:nvSpPr>
          <p:cNvPr id="5" name="文本框 4"/>
          <p:cNvSpPr txBox="1"/>
          <p:nvPr/>
        </p:nvSpPr>
        <p:spPr>
          <a:xfrm>
            <a:off x="497840" y="4138930"/>
            <a:ext cx="8148955" cy="2030095"/>
          </a:xfrm>
          <a:prstGeom prst="rect">
            <a:avLst/>
          </a:prstGeom>
          <a:noFill/>
        </p:spPr>
        <p:txBody>
          <a:bodyPr wrap="square" rtlCol="0">
            <a:spAutoFit/>
          </a:bodyPr>
          <a:p>
            <a:r>
              <a:rPr lang="zh-CN" altLang="en-US"/>
              <a:t>（</a:t>
            </a:r>
            <a:r>
              <a:rPr lang="en-US" altLang="zh-CN"/>
              <a:t>3</a:t>
            </a:r>
            <a:r>
              <a:rPr lang="zh-CN" altLang="en-US"/>
              <a:t>）辅助刺激因子表达异常（增高）</a:t>
            </a:r>
            <a:endParaRPr lang="zh-CN" altLang="en-US"/>
          </a:p>
          <a:p>
            <a:r>
              <a:rPr lang="zh-CN" altLang="en-US"/>
              <a:t>         如抗原提呈细胞表面辅助刺激因子的异常表达，便可激活自身免疫应答的</a:t>
            </a:r>
            <a:r>
              <a:rPr lang="en-US" altLang="zh-CN"/>
              <a:t>T</a:t>
            </a:r>
            <a:r>
              <a:rPr lang="zh-CN" altLang="en-US"/>
              <a:t>细胞，引发自身免疫性疾病。</a:t>
            </a:r>
            <a:endParaRPr lang="zh-CN" altLang="en-US"/>
          </a:p>
          <a:p>
            <a:r>
              <a:rPr lang="zh-CN" altLang="en-US"/>
              <a:t>（</a:t>
            </a:r>
            <a:r>
              <a:rPr lang="en-US" altLang="zh-CN"/>
              <a:t>4</a:t>
            </a:r>
            <a:r>
              <a:rPr lang="zh-CN" altLang="en-US"/>
              <a:t>）自身致敏</a:t>
            </a:r>
            <a:r>
              <a:rPr lang="en-US" altLang="zh-CN"/>
              <a:t>T</a:t>
            </a:r>
            <a:r>
              <a:rPr lang="zh-CN" altLang="en-US"/>
              <a:t>细胞与自身抗原应答</a:t>
            </a:r>
            <a:endParaRPr lang="zh-CN" altLang="en-US"/>
          </a:p>
          <a:p>
            <a:r>
              <a:rPr lang="zh-CN" altLang="en-US"/>
              <a:t>         当抗原异物是自身抗原时，发生的免疫应答反应可引起自身组织的损伤，从而诱发自身免疫性疾病。常见的致敏</a:t>
            </a:r>
            <a:r>
              <a:rPr lang="en-US" altLang="zh-CN"/>
              <a:t>T</a:t>
            </a:r>
            <a:r>
              <a:rPr lang="zh-CN" altLang="en-US"/>
              <a:t>细胞主要有两类：</a:t>
            </a:r>
            <a:r>
              <a:rPr lang="en-US" altLang="zh-CN"/>
              <a:t>CD4+Th1</a:t>
            </a:r>
            <a:r>
              <a:rPr lang="zh-CN" altLang="en-US"/>
              <a:t>细胞、</a:t>
            </a:r>
            <a:r>
              <a:rPr lang="en-US" altLang="zh-CN">
                <a:sym typeface="+mn-ea"/>
              </a:rPr>
              <a:t>CD8+CTL</a:t>
            </a:r>
            <a:r>
              <a:rPr lang="zh-CN" altLang="en-US">
                <a:sym typeface="+mn-ea"/>
              </a:rPr>
              <a:t>细胞。</a:t>
            </a:r>
            <a:endParaRPr lang="zh-CN" altLang="en-US">
              <a:sym typeface="+mn-ea"/>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l="-20000" r="-20000"/>
          </a:stretch>
        </a:blipFill>
        <a:effectLst/>
      </p:bgPr>
    </p:bg>
    <p:spTree>
      <p:nvGrpSpPr>
        <p:cNvPr id="1" name=""/>
        <p:cNvGrpSpPr/>
        <p:nvPr/>
      </p:nvGrpSpPr>
      <p:grpSpPr>
        <a:xfrm>
          <a:off x="0" y="0"/>
          <a:ext cx="0" cy="0"/>
          <a:chOff x="0" y="0"/>
          <a:chExt cx="0" cy="0"/>
        </a:xfrm>
      </p:grpSpPr>
      <p:sp>
        <p:nvSpPr>
          <p:cNvPr id="7" name="五边形 6"/>
          <p:cNvSpPr/>
          <p:nvPr/>
        </p:nvSpPr>
        <p:spPr>
          <a:xfrm>
            <a:off x="274955" y="147320"/>
            <a:ext cx="4117975" cy="428625"/>
          </a:xfrm>
          <a:prstGeom prst="homePlat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r>
              <a:rPr lang="zh-CN" altLang="en-US" b="1" dirty="0">
                <a:solidFill>
                  <a:schemeClr val="tx1"/>
                </a:solidFill>
              </a:rPr>
              <a:t>三、自身免疫性疾病与免疫损伤特点</a:t>
            </a:r>
            <a:endParaRPr lang="zh-CN" altLang="en-US" b="1" dirty="0">
              <a:solidFill>
                <a:schemeClr val="tx1"/>
              </a:solidFill>
            </a:endParaRPr>
          </a:p>
        </p:txBody>
      </p:sp>
      <p:sp>
        <p:nvSpPr>
          <p:cNvPr id="3" name="文本框 2"/>
          <p:cNvSpPr txBox="1"/>
          <p:nvPr/>
        </p:nvSpPr>
        <p:spPr>
          <a:xfrm>
            <a:off x="274955" y="681355"/>
            <a:ext cx="7707630" cy="2030095"/>
          </a:xfrm>
          <a:prstGeom prst="rect">
            <a:avLst/>
          </a:prstGeom>
          <a:noFill/>
        </p:spPr>
        <p:txBody>
          <a:bodyPr wrap="square" rtlCol="0">
            <a:spAutoFit/>
          </a:bodyPr>
          <a:p>
            <a:r>
              <a:rPr lang="en-US" altLang="zh-CN" b="1"/>
              <a:t>3</a:t>
            </a:r>
            <a:r>
              <a:rPr lang="zh-CN" altLang="en-US" b="1"/>
              <a:t>、遗传因素</a:t>
            </a:r>
            <a:endParaRPr lang="zh-CN" altLang="en-US" b="1"/>
          </a:p>
          <a:p>
            <a:r>
              <a:rPr lang="zh-CN" altLang="en-US"/>
              <a:t>         自身免疫性疾病常有</a:t>
            </a:r>
            <a:r>
              <a:rPr lang="zh-CN" altLang="en-US" b="1"/>
              <a:t>家族遗传倾向</a:t>
            </a:r>
            <a:r>
              <a:rPr lang="zh-CN" altLang="en-US"/>
              <a:t>。研究发现多种自身免疫性免疫性疾病的发生率与</a:t>
            </a:r>
            <a:r>
              <a:rPr lang="en-US" altLang="zh-CN">
                <a:sym typeface="+mn-ea"/>
              </a:rPr>
              <a:t>HLA</a:t>
            </a:r>
            <a:r>
              <a:rPr lang="zh-CN" altLang="en-US">
                <a:sym typeface="+mn-ea"/>
              </a:rPr>
              <a:t>（人类白细胞抗原）的</a:t>
            </a:r>
            <a:r>
              <a:rPr lang="zh-CN" altLang="en-US"/>
              <a:t>某些基因检出率呈正相关。大多数</a:t>
            </a:r>
            <a:r>
              <a:rPr lang="en-US" altLang="zh-CN">
                <a:sym typeface="+mn-ea"/>
              </a:rPr>
              <a:t>HLA</a:t>
            </a:r>
            <a:r>
              <a:rPr lang="zh-CN" altLang="en-US">
                <a:sym typeface="+mn-ea"/>
              </a:rPr>
              <a:t>系统与自身免疫性疾病的相关性表现在</a:t>
            </a:r>
            <a:r>
              <a:rPr lang="en-US" altLang="zh-CN" b="1">
                <a:sym typeface="+mn-ea"/>
              </a:rPr>
              <a:t>HLA-B</a:t>
            </a:r>
            <a:r>
              <a:rPr lang="zh-CN" altLang="en-US">
                <a:sym typeface="+mn-ea"/>
              </a:rPr>
              <a:t>或</a:t>
            </a:r>
            <a:r>
              <a:rPr lang="en-US" altLang="zh-CN" b="1">
                <a:sym typeface="+mn-ea"/>
              </a:rPr>
              <a:t>DR</a:t>
            </a:r>
            <a:r>
              <a:rPr lang="zh-CN" altLang="en-US" b="1">
                <a:sym typeface="+mn-ea"/>
              </a:rPr>
              <a:t>抗原</a:t>
            </a:r>
            <a:r>
              <a:rPr lang="zh-CN" altLang="en-US">
                <a:sym typeface="+mn-ea"/>
              </a:rPr>
              <a:t>上。</a:t>
            </a:r>
            <a:endParaRPr lang="zh-CN" altLang="en-US">
              <a:sym typeface="+mn-ea"/>
            </a:endParaRPr>
          </a:p>
          <a:p>
            <a:endParaRPr lang="zh-CN" altLang="en-US">
              <a:sym typeface="+mn-ea"/>
            </a:endParaRPr>
          </a:p>
          <a:p>
            <a:endParaRPr lang="zh-CN" altLang="en-US">
              <a:sym typeface="+mn-ea"/>
            </a:endParaRPr>
          </a:p>
          <a:p>
            <a:endParaRPr lang="zh-CN" altLang="en-US">
              <a:sym typeface="+mn-ea"/>
            </a:endParaRPr>
          </a:p>
        </p:txBody>
      </p:sp>
      <p:graphicFrame>
        <p:nvGraphicFramePr>
          <p:cNvPr id="5" name="表格 4"/>
          <p:cNvGraphicFramePr/>
          <p:nvPr/>
        </p:nvGraphicFramePr>
        <p:xfrm>
          <a:off x="406400" y="1916430"/>
          <a:ext cx="4881880" cy="3354705"/>
        </p:xfrm>
        <a:graphic>
          <a:graphicData uri="http://schemas.openxmlformats.org/drawingml/2006/table">
            <a:tbl>
              <a:tblPr firstRow="1" bandRow="1">
                <a:tableStyleId>{5C22544A-7EE6-4342-B048-85BDC9FD1C3A}</a:tableStyleId>
              </a:tblPr>
              <a:tblGrid>
                <a:gridCol w="2875280"/>
                <a:gridCol w="775335"/>
                <a:gridCol w="1231265"/>
              </a:tblGrid>
              <a:tr h="280670">
                <a:tc>
                  <a:txBody>
                    <a:bodyPr/>
                    <a:p>
                      <a:pPr>
                        <a:buNone/>
                      </a:pPr>
                      <a:r>
                        <a:rPr lang="zh-CN" altLang="en-US" sz="1400"/>
                        <a:t>病名</a:t>
                      </a:r>
                      <a:endParaRPr lang="zh-CN" altLang="en-US" sz="1400"/>
                    </a:p>
                  </a:txBody>
                  <a:tcPr/>
                </a:tc>
                <a:tc>
                  <a:txBody>
                    <a:bodyPr/>
                    <a:p>
                      <a:pPr>
                        <a:buNone/>
                      </a:pPr>
                      <a:r>
                        <a:rPr lang="zh-CN" altLang="en-US" sz="1400"/>
                        <a:t>抗原</a:t>
                      </a:r>
                      <a:endParaRPr lang="zh-CN" altLang="en-US" sz="1400"/>
                    </a:p>
                  </a:txBody>
                  <a:tcPr/>
                </a:tc>
                <a:tc>
                  <a:txBody>
                    <a:bodyPr/>
                    <a:p>
                      <a:pPr>
                        <a:buNone/>
                      </a:pPr>
                      <a:r>
                        <a:rPr lang="zh-CN" altLang="en-US" sz="1400"/>
                        <a:t>相对危险值</a:t>
                      </a:r>
                      <a:endParaRPr lang="zh-CN" altLang="en-US" sz="1400"/>
                    </a:p>
                  </a:txBody>
                  <a:tcPr/>
                </a:tc>
              </a:tr>
              <a:tr h="254000">
                <a:tc>
                  <a:txBody>
                    <a:bodyPr/>
                    <a:p>
                      <a:pPr>
                        <a:buNone/>
                      </a:pPr>
                      <a:r>
                        <a:rPr lang="zh-CN" altLang="en-US" sz="1400"/>
                        <a:t>多发性硬化</a:t>
                      </a:r>
                      <a:endParaRPr lang="zh-CN" altLang="en-US" sz="1400"/>
                    </a:p>
                  </a:txBody>
                  <a:tcPr/>
                </a:tc>
                <a:tc>
                  <a:txBody>
                    <a:bodyPr/>
                    <a:p>
                      <a:pPr>
                        <a:buNone/>
                      </a:pPr>
                      <a:r>
                        <a:rPr lang="en-US" altLang="zh-CN" sz="1400"/>
                        <a:t>DR2</a:t>
                      </a:r>
                      <a:endParaRPr lang="en-US" altLang="zh-CN" sz="1400"/>
                    </a:p>
                  </a:txBody>
                  <a:tcPr/>
                </a:tc>
                <a:tc>
                  <a:txBody>
                    <a:bodyPr/>
                    <a:p>
                      <a:pPr>
                        <a:buNone/>
                      </a:pPr>
                      <a:r>
                        <a:rPr lang="en-US" altLang="zh-CN" sz="1400"/>
                        <a:t>4.1</a:t>
                      </a:r>
                      <a:endParaRPr lang="en-US" altLang="zh-CN" sz="1400"/>
                    </a:p>
                  </a:txBody>
                  <a:tcPr/>
                </a:tc>
              </a:tr>
              <a:tr h="242570">
                <a:tc>
                  <a:txBody>
                    <a:bodyPr/>
                    <a:p>
                      <a:pPr>
                        <a:buNone/>
                      </a:pPr>
                      <a:r>
                        <a:rPr lang="zh-CN" altLang="en-US" sz="1400"/>
                        <a:t>艾迪生病</a:t>
                      </a:r>
                      <a:endParaRPr lang="zh-CN" altLang="en-US" sz="1400"/>
                    </a:p>
                  </a:txBody>
                  <a:tcPr/>
                </a:tc>
                <a:tc>
                  <a:txBody>
                    <a:bodyPr/>
                    <a:p>
                      <a:pPr>
                        <a:buNone/>
                      </a:pPr>
                      <a:r>
                        <a:rPr lang="en-US" altLang="zh-CN" sz="1400">
                          <a:sym typeface="+mn-ea"/>
                        </a:rPr>
                        <a:t>DR3</a:t>
                      </a:r>
                      <a:endParaRPr lang="en-US" altLang="zh-CN" sz="1400">
                        <a:sym typeface="+mn-ea"/>
                      </a:endParaRPr>
                    </a:p>
                  </a:txBody>
                  <a:tcPr/>
                </a:tc>
                <a:tc>
                  <a:txBody>
                    <a:bodyPr/>
                    <a:p>
                      <a:pPr>
                        <a:buNone/>
                      </a:pPr>
                      <a:r>
                        <a:rPr lang="en-US" altLang="zh-CN" sz="1400"/>
                        <a:t>6.3</a:t>
                      </a:r>
                      <a:endParaRPr lang="en-US" altLang="zh-CN" sz="1400"/>
                    </a:p>
                  </a:txBody>
                  <a:tcPr/>
                </a:tc>
              </a:tr>
              <a:tr h="232410">
                <a:tc>
                  <a:txBody>
                    <a:bodyPr/>
                    <a:p>
                      <a:pPr>
                        <a:buNone/>
                      </a:pPr>
                      <a:r>
                        <a:rPr lang="en-US" altLang="zh-CN" sz="1400"/>
                        <a:t>Graves</a:t>
                      </a:r>
                      <a:r>
                        <a:rPr lang="zh-CN" altLang="en-US" sz="1400"/>
                        <a:t>病</a:t>
                      </a:r>
                      <a:endParaRPr lang="zh-CN" altLang="en-US" sz="1400"/>
                    </a:p>
                  </a:txBody>
                  <a:tcPr/>
                </a:tc>
                <a:tc>
                  <a:txBody>
                    <a:bodyPr/>
                    <a:p>
                      <a:pPr>
                        <a:buNone/>
                      </a:pPr>
                      <a:r>
                        <a:rPr lang="en-US" altLang="zh-CN" sz="1400">
                          <a:sym typeface="+mn-ea"/>
                        </a:rPr>
                        <a:t>DR3</a:t>
                      </a:r>
                      <a:endParaRPr lang="en-US" altLang="zh-CN" sz="1400">
                        <a:sym typeface="+mn-ea"/>
                      </a:endParaRPr>
                    </a:p>
                  </a:txBody>
                  <a:tcPr/>
                </a:tc>
                <a:tc>
                  <a:txBody>
                    <a:bodyPr/>
                    <a:p>
                      <a:pPr>
                        <a:buNone/>
                      </a:pPr>
                      <a:r>
                        <a:rPr lang="en-US" altLang="zh-CN" sz="1400"/>
                        <a:t>3</a:t>
                      </a:r>
                      <a:endParaRPr lang="en-US" altLang="zh-CN" sz="1400"/>
                    </a:p>
                  </a:txBody>
                  <a:tcPr/>
                </a:tc>
              </a:tr>
              <a:tr h="221615">
                <a:tc>
                  <a:txBody>
                    <a:bodyPr/>
                    <a:p>
                      <a:pPr>
                        <a:buNone/>
                      </a:pPr>
                      <a:r>
                        <a:rPr lang="zh-CN" altLang="en-US" sz="1400"/>
                        <a:t>重症肌无力</a:t>
                      </a:r>
                      <a:endParaRPr lang="zh-CN" altLang="en-US" sz="1400"/>
                    </a:p>
                  </a:txBody>
                  <a:tcPr/>
                </a:tc>
                <a:tc>
                  <a:txBody>
                    <a:bodyPr/>
                    <a:p>
                      <a:pPr>
                        <a:buNone/>
                      </a:pPr>
                      <a:r>
                        <a:rPr lang="en-US" altLang="zh-CN" sz="1400">
                          <a:sym typeface="+mn-ea"/>
                        </a:rPr>
                        <a:t>DR3</a:t>
                      </a:r>
                      <a:endParaRPr lang="en-US" altLang="zh-CN" sz="1400">
                        <a:sym typeface="+mn-ea"/>
                      </a:endParaRPr>
                    </a:p>
                  </a:txBody>
                  <a:tcPr/>
                </a:tc>
                <a:tc>
                  <a:txBody>
                    <a:bodyPr/>
                    <a:p>
                      <a:pPr>
                        <a:buNone/>
                      </a:pPr>
                      <a:r>
                        <a:rPr lang="en-US" altLang="zh-CN" sz="1400"/>
                        <a:t>2.5</a:t>
                      </a:r>
                      <a:endParaRPr lang="en-US" altLang="zh-CN" sz="1400"/>
                    </a:p>
                  </a:txBody>
                  <a:tcPr/>
                </a:tc>
              </a:tr>
              <a:tr h="264160">
                <a:tc>
                  <a:txBody>
                    <a:bodyPr/>
                    <a:p>
                      <a:pPr>
                        <a:buNone/>
                      </a:pPr>
                      <a:r>
                        <a:rPr lang="en-US" altLang="zh-CN" sz="1400"/>
                        <a:t>SLE</a:t>
                      </a:r>
                      <a:endParaRPr lang="en-US" altLang="zh-CN" sz="1400"/>
                    </a:p>
                  </a:txBody>
                  <a:tcPr/>
                </a:tc>
                <a:tc>
                  <a:txBody>
                    <a:bodyPr/>
                    <a:p>
                      <a:pPr>
                        <a:buNone/>
                      </a:pPr>
                      <a:r>
                        <a:rPr lang="en-US" altLang="zh-CN" sz="1400">
                          <a:sym typeface="+mn-ea"/>
                        </a:rPr>
                        <a:t>DR3</a:t>
                      </a:r>
                      <a:endParaRPr lang="en-US" altLang="zh-CN" sz="1400">
                        <a:sym typeface="+mn-ea"/>
                      </a:endParaRPr>
                    </a:p>
                  </a:txBody>
                  <a:tcPr/>
                </a:tc>
                <a:tc>
                  <a:txBody>
                    <a:bodyPr/>
                    <a:p>
                      <a:pPr>
                        <a:buNone/>
                      </a:pPr>
                      <a:r>
                        <a:rPr lang="en-US" altLang="zh-CN" sz="1400"/>
                        <a:t>5.8</a:t>
                      </a:r>
                      <a:endParaRPr lang="en-US" altLang="zh-CN" sz="1400"/>
                    </a:p>
                  </a:txBody>
                  <a:tcPr/>
                </a:tc>
              </a:tr>
              <a:tr h="304800">
                <a:tc>
                  <a:txBody>
                    <a:bodyPr/>
                    <a:p>
                      <a:pPr>
                        <a:buNone/>
                      </a:pPr>
                      <a:r>
                        <a:rPr lang="zh-CN" altLang="zh-CN" sz="1400"/>
                        <a:t>类风湿关节炎</a:t>
                      </a:r>
                      <a:endParaRPr lang="zh-CN" altLang="zh-CN" sz="1400"/>
                    </a:p>
                  </a:txBody>
                  <a:tcPr/>
                </a:tc>
                <a:tc>
                  <a:txBody>
                    <a:bodyPr/>
                    <a:p>
                      <a:pPr>
                        <a:buNone/>
                      </a:pPr>
                      <a:r>
                        <a:rPr lang="en-US" altLang="zh-CN" sz="1400">
                          <a:sym typeface="+mn-ea"/>
                        </a:rPr>
                        <a:t>DR4</a:t>
                      </a:r>
                      <a:endParaRPr lang="en-US" altLang="zh-CN" sz="1400">
                        <a:sym typeface="+mn-ea"/>
                      </a:endParaRPr>
                    </a:p>
                  </a:txBody>
                  <a:tcPr/>
                </a:tc>
                <a:tc>
                  <a:txBody>
                    <a:bodyPr/>
                    <a:p>
                      <a:pPr>
                        <a:buNone/>
                      </a:pPr>
                      <a:r>
                        <a:rPr lang="en-US" altLang="zh-CN" sz="1400"/>
                        <a:t>4.2</a:t>
                      </a:r>
                      <a:endParaRPr lang="en-US" altLang="zh-CN" sz="1400"/>
                    </a:p>
                  </a:txBody>
                  <a:tcPr/>
                </a:tc>
              </a:tr>
              <a:tr h="221615">
                <a:tc>
                  <a:txBody>
                    <a:bodyPr/>
                    <a:p>
                      <a:pPr>
                        <a:buNone/>
                      </a:pPr>
                      <a:r>
                        <a:rPr lang="zh-CN" altLang="en-US" sz="1400"/>
                        <a:t>桥本甲状腺炎</a:t>
                      </a:r>
                      <a:endParaRPr lang="zh-CN" altLang="en-US" sz="1400"/>
                    </a:p>
                  </a:txBody>
                  <a:tcPr/>
                </a:tc>
                <a:tc>
                  <a:txBody>
                    <a:bodyPr/>
                    <a:p>
                      <a:pPr>
                        <a:buNone/>
                      </a:pPr>
                      <a:r>
                        <a:rPr lang="en-US" altLang="zh-CN" sz="1400">
                          <a:sym typeface="+mn-ea"/>
                        </a:rPr>
                        <a:t>DR5</a:t>
                      </a:r>
                      <a:endParaRPr lang="en-US" altLang="zh-CN" sz="1400">
                        <a:sym typeface="+mn-ea"/>
                      </a:endParaRPr>
                    </a:p>
                  </a:txBody>
                  <a:tcPr/>
                </a:tc>
                <a:tc>
                  <a:txBody>
                    <a:bodyPr/>
                    <a:p>
                      <a:pPr>
                        <a:buNone/>
                      </a:pPr>
                      <a:r>
                        <a:rPr lang="en-US" altLang="zh-CN" sz="1400"/>
                        <a:t>3.2</a:t>
                      </a:r>
                      <a:endParaRPr lang="en-US" altLang="zh-CN" sz="1400"/>
                    </a:p>
                  </a:txBody>
                  <a:tcPr/>
                </a:tc>
              </a:tr>
              <a:tr h="243205">
                <a:tc>
                  <a:txBody>
                    <a:bodyPr/>
                    <a:p>
                      <a:pPr>
                        <a:buNone/>
                      </a:pPr>
                      <a:r>
                        <a:rPr lang="zh-CN" altLang="en-US" sz="1400"/>
                        <a:t>恶性贫血</a:t>
                      </a:r>
                      <a:endParaRPr lang="zh-CN" altLang="en-US" sz="1400"/>
                    </a:p>
                  </a:txBody>
                  <a:tcPr/>
                </a:tc>
                <a:tc>
                  <a:txBody>
                    <a:bodyPr/>
                    <a:p>
                      <a:pPr>
                        <a:buNone/>
                      </a:pPr>
                      <a:r>
                        <a:rPr lang="en-US" altLang="zh-CN" sz="1400">
                          <a:sym typeface="+mn-ea"/>
                        </a:rPr>
                        <a:t>DR5</a:t>
                      </a:r>
                      <a:endParaRPr lang="en-US" altLang="zh-CN" sz="1400">
                        <a:sym typeface="+mn-ea"/>
                      </a:endParaRPr>
                    </a:p>
                  </a:txBody>
                  <a:tcPr/>
                </a:tc>
                <a:tc>
                  <a:txBody>
                    <a:bodyPr/>
                    <a:p>
                      <a:pPr>
                        <a:buNone/>
                      </a:pPr>
                      <a:r>
                        <a:rPr lang="en-US" altLang="zh-CN" sz="1400"/>
                        <a:t>5.4</a:t>
                      </a:r>
                      <a:endParaRPr lang="en-US" altLang="zh-CN" sz="1400"/>
                    </a:p>
                  </a:txBody>
                  <a:tcPr/>
                </a:tc>
              </a:tr>
              <a:tr h="242570">
                <a:tc>
                  <a:txBody>
                    <a:bodyPr/>
                    <a:p>
                      <a:pPr>
                        <a:buNone/>
                      </a:pPr>
                      <a:r>
                        <a:rPr lang="zh-CN" altLang="en-US" sz="1400"/>
                        <a:t>青年型类风湿关节炎</a:t>
                      </a:r>
                      <a:endParaRPr lang="zh-CN" altLang="en-US" sz="1400"/>
                    </a:p>
                  </a:txBody>
                  <a:tcPr/>
                </a:tc>
                <a:tc>
                  <a:txBody>
                    <a:bodyPr/>
                    <a:p>
                      <a:pPr>
                        <a:buNone/>
                      </a:pPr>
                      <a:r>
                        <a:rPr lang="en-US" altLang="zh-CN" sz="1400">
                          <a:sym typeface="+mn-ea"/>
                        </a:rPr>
                        <a:t>DR5</a:t>
                      </a:r>
                      <a:endParaRPr lang="en-US" altLang="zh-CN" sz="1400">
                        <a:sym typeface="+mn-ea"/>
                      </a:endParaRPr>
                    </a:p>
                  </a:txBody>
                  <a:tcPr/>
                </a:tc>
                <a:tc>
                  <a:txBody>
                    <a:bodyPr/>
                    <a:p>
                      <a:pPr>
                        <a:buNone/>
                      </a:pPr>
                      <a:r>
                        <a:rPr lang="en-US" altLang="zh-CN" sz="1400"/>
                        <a:t>5.2</a:t>
                      </a:r>
                      <a:endParaRPr lang="en-US" altLang="zh-CN" sz="1400"/>
                    </a:p>
                  </a:txBody>
                  <a:tcPr/>
                </a:tc>
              </a:tr>
              <a:tr h="306705">
                <a:tc>
                  <a:txBody>
                    <a:bodyPr/>
                    <a:p>
                      <a:pPr>
                        <a:buNone/>
                      </a:pPr>
                      <a:r>
                        <a:rPr lang="zh-CN" altLang="en-US" sz="1400"/>
                        <a:t>强直性脊柱炎</a:t>
                      </a:r>
                      <a:endParaRPr lang="zh-CN" altLang="en-US" sz="1400"/>
                    </a:p>
                  </a:txBody>
                  <a:tcPr/>
                </a:tc>
                <a:tc>
                  <a:txBody>
                    <a:bodyPr/>
                    <a:p>
                      <a:pPr>
                        <a:buNone/>
                      </a:pPr>
                      <a:r>
                        <a:rPr lang="en-US" altLang="zh-CN" sz="1400"/>
                        <a:t>B27</a:t>
                      </a:r>
                      <a:endParaRPr lang="en-US" altLang="zh-CN" sz="1400"/>
                    </a:p>
                  </a:txBody>
                  <a:tcPr/>
                </a:tc>
                <a:tc>
                  <a:txBody>
                    <a:bodyPr/>
                    <a:p>
                      <a:pPr>
                        <a:buNone/>
                      </a:pPr>
                      <a:r>
                        <a:rPr lang="en-US" altLang="zh-CN" sz="1400"/>
                        <a:t>10</a:t>
                      </a:r>
                      <a:endParaRPr lang="en-US" altLang="zh-CN" sz="1400"/>
                    </a:p>
                  </a:txBody>
                  <a:tcPr/>
                </a:tc>
              </a:tr>
            </a:tbl>
          </a:graphicData>
        </a:graphic>
      </p:graphicFrame>
      <p:sp>
        <p:nvSpPr>
          <p:cNvPr id="6" name="文本框 5"/>
          <p:cNvSpPr txBox="1"/>
          <p:nvPr/>
        </p:nvSpPr>
        <p:spPr>
          <a:xfrm>
            <a:off x="406400" y="5422900"/>
            <a:ext cx="8004810" cy="922020"/>
          </a:xfrm>
          <a:prstGeom prst="rect">
            <a:avLst/>
          </a:prstGeom>
          <a:noFill/>
        </p:spPr>
        <p:txBody>
          <a:bodyPr wrap="square" rtlCol="0">
            <a:spAutoFit/>
          </a:bodyPr>
          <a:p>
            <a:pPr>
              <a:buNone/>
            </a:pPr>
            <a:r>
              <a:rPr lang="en-US" altLang="zh-CN">
                <a:sym typeface="+mn-ea"/>
              </a:rPr>
              <a:t>        DR3</a:t>
            </a:r>
            <a:r>
              <a:rPr lang="zh-CN" altLang="en-US">
                <a:sym typeface="+mn-ea"/>
              </a:rPr>
              <a:t>与重症肌无力、系统性红斑狼疮、胰岛素依赖糖尿病，</a:t>
            </a:r>
            <a:r>
              <a:rPr lang="en-US" altLang="zh-CN">
                <a:sym typeface="+mn-ea"/>
              </a:rPr>
              <a:t>B27</a:t>
            </a:r>
            <a:r>
              <a:rPr lang="zh-CN" altLang="en-US">
                <a:sym typeface="+mn-ea"/>
              </a:rPr>
              <a:t>与强制性脊柱炎，</a:t>
            </a:r>
            <a:r>
              <a:rPr lang="en-US" altLang="zh-CN">
                <a:sym typeface="+mn-ea"/>
              </a:rPr>
              <a:t>DR4</a:t>
            </a:r>
            <a:r>
              <a:rPr lang="zh-CN" altLang="en-US">
                <a:sym typeface="+mn-ea"/>
              </a:rPr>
              <a:t>与类风湿性关节炎、寻常性天疱疮，</a:t>
            </a:r>
            <a:r>
              <a:rPr lang="en-US" altLang="zh-CN">
                <a:sym typeface="+mn-ea"/>
              </a:rPr>
              <a:t>DR5</a:t>
            </a:r>
            <a:r>
              <a:rPr lang="zh-CN" altLang="en-US">
                <a:sym typeface="+mn-ea"/>
              </a:rPr>
              <a:t>与桥本甲状腺炎的发生均有明显的关系。</a:t>
            </a:r>
            <a:endParaRPr lang="zh-CN" altLang="en-US">
              <a:sym typeface="+mn-ea"/>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l="-20000" r="-20000"/>
          </a:stretch>
        </a:blipFill>
        <a:effectLst/>
      </p:bgPr>
    </p:bg>
    <p:spTree>
      <p:nvGrpSpPr>
        <p:cNvPr id="1" name=""/>
        <p:cNvGrpSpPr/>
        <p:nvPr/>
      </p:nvGrpSpPr>
      <p:grpSpPr>
        <a:xfrm>
          <a:off x="0" y="0"/>
          <a:ext cx="0" cy="0"/>
          <a:chOff x="0" y="0"/>
          <a:chExt cx="0" cy="0"/>
        </a:xfrm>
      </p:grpSpPr>
      <p:sp>
        <p:nvSpPr>
          <p:cNvPr id="7" name="五边形 6"/>
          <p:cNvSpPr/>
          <p:nvPr/>
        </p:nvSpPr>
        <p:spPr>
          <a:xfrm>
            <a:off x="274955" y="147320"/>
            <a:ext cx="4117975" cy="428625"/>
          </a:xfrm>
          <a:prstGeom prst="homePlat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r>
              <a:rPr lang="zh-CN" altLang="en-US" b="1" dirty="0">
                <a:solidFill>
                  <a:schemeClr val="tx1"/>
                </a:solidFill>
              </a:rPr>
              <a:t>三、自身免疫性疾病与免疫损伤特点</a:t>
            </a:r>
            <a:endParaRPr lang="zh-CN" altLang="en-US" b="1" dirty="0">
              <a:solidFill>
                <a:schemeClr val="tx1"/>
              </a:solidFill>
            </a:endParaRPr>
          </a:p>
        </p:txBody>
      </p:sp>
      <p:sp>
        <p:nvSpPr>
          <p:cNvPr id="3" name="文本框 2"/>
          <p:cNvSpPr txBox="1"/>
          <p:nvPr/>
        </p:nvSpPr>
        <p:spPr>
          <a:xfrm>
            <a:off x="274955" y="575945"/>
            <a:ext cx="7148195" cy="4246245"/>
          </a:xfrm>
          <a:prstGeom prst="rect">
            <a:avLst/>
          </a:prstGeom>
          <a:noFill/>
        </p:spPr>
        <p:txBody>
          <a:bodyPr wrap="square" rtlCol="0">
            <a:spAutoFit/>
          </a:bodyPr>
          <a:p>
            <a:r>
              <a:rPr lang="zh-CN" altLang="en-US" b="1"/>
              <a:t>（三）常见自身免疫病</a:t>
            </a:r>
            <a:endParaRPr lang="zh-CN" altLang="en-US" b="1"/>
          </a:p>
          <a:p>
            <a:r>
              <a:rPr lang="en-US" altLang="zh-CN" dirty="0" smtClean="0">
                <a:solidFill>
                  <a:srgbClr val="333333"/>
                </a:solidFill>
                <a:latin typeface="+mn-ea"/>
                <a:cs typeface="Arial" panose="020B0604020202020204" pitchFamily="34" charset="0"/>
                <a:sym typeface="+mn-ea"/>
              </a:rPr>
              <a:t>1</a:t>
            </a:r>
            <a:r>
              <a:rPr lang="zh-CN" altLang="en-US" dirty="0" smtClean="0">
                <a:solidFill>
                  <a:srgbClr val="333333"/>
                </a:solidFill>
                <a:latin typeface="+mn-ea"/>
                <a:cs typeface="Arial" panose="020B0604020202020204" pitchFamily="34" charset="0"/>
                <a:sym typeface="+mn-ea"/>
              </a:rPr>
              <a:t>、</a:t>
            </a:r>
            <a:r>
              <a:rPr lang="zh-CN" altLang="en-US" dirty="0" smtClean="0">
                <a:latin typeface="+mn-ea"/>
                <a:sym typeface="+mn-ea"/>
              </a:rPr>
              <a:t>系统性红斑狼疮（</a:t>
            </a:r>
            <a:r>
              <a:rPr lang="en-US" altLang="zh-CN" dirty="0" smtClean="0">
                <a:latin typeface="+mn-ea"/>
                <a:sym typeface="+mn-ea"/>
              </a:rPr>
              <a:t>SLE</a:t>
            </a:r>
            <a:r>
              <a:rPr lang="zh-CN" altLang="en-US" dirty="0" smtClean="0">
                <a:latin typeface="+mn-ea"/>
                <a:sym typeface="+mn-ea"/>
              </a:rPr>
              <a:t>）</a:t>
            </a:r>
            <a:endParaRPr lang="zh-CN" altLang="en-US" dirty="0" smtClean="0">
              <a:latin typeface="+mn-ea"/>
              <a:sym typeface="+mn-ea"/>
            </a:endParaRPr>
          </a:p>
          <a:p>
            <a:r>
              <a:rPr lang="en-US" altLang="zh-CN" dirty="0" smtClean="0">
                <a:latin typeface="+mn-ea"/>
                <a:sym typeface="+mn-ea"/>
              </a:rPr>
              <a:t>2</a:t>
            </a:r>
            <a:r>
              <a:rPr lang="zh-CN" altLang="en-US" dirty="0" smtClean="0">
                <a:latin typeface="+mn-ea"/>
                <a:sym typeface="+mn-ea"/>
              </a:rPr>
              <a:t>、类风湿性关节炎</a:t>
            </a:r>
            <a:r>
              <a:rPr lang="en-US" altLang="zh-CN" dirty="0" smtClean="0">
                <a:latin typeface="+mn-ea"/>
                <a:sym typeface="+mn-ea"/>
              </a:rPr>
              <a:t>(RA)</a:t>
            </a:r>
            <a:endParaRPr lang="en-US" altLang="zh-CN" dirty="0" smtClean="0">
              <a:latin typeface="+mn-ea"/>
              <a:sym typeface="+mn-ea"/>
            </a:endParaRPr>
          </a:p>
          <a:p>
            <a:r>
              <a:rPr lang="en-US" altLang="zh-CN" dirty="0" smtClean="0">
                <a:latin typeface="+mn-ea"/>
                <a:sym typeface="+mn-ea"/>
              </a:rPr>
              <a:t>3</a:t>
            </a:r>
            <a:r>
              <a:rPr lang="zh-CN" altLang="en-US" dirty="0" smtClean="0">
                <a:latin typeface="+mn-ea"/>
                <a:sym typeface="+mn-ea"/>
              </a:rPr>
              <a:t>、干燥综合征</a:t>
            </a:r>
            <a:r>
              <a:rPr lang="en-US" altLang="zh-CN" dirty="0" smtClean="0">
                <a:latin typeface="+mn-ea"/>
                <a:sym typeface="+mn-ea"/>
              </a:rPr>
              <a:t>(SS)</a:t>
            </a:r>
            <a:endParaRPr lang="en-US" altLang="zh-CN" dirty="0" smtClean="0">
              <a:latin typeface="+mn-ea"/>
              <a:sym typeface="+mn-ea"/>
            </a:endParaRPr>
          </a:p>
          <a:p>
            <a:r>
              <a:rPr lang="en-US" altLang="zh-CN" dirty="0" smtClean="0">
                <a:latin typeface="+mn-ea"/>
                <a:sym typeface="+mn-ea"/>
              </a:rPr>
              <a:t>4</a:t>
            </a:r>
            <a:r>
              <a:rPr lang="zh-CN" altLang="en-US" dirty="0" smtClean="0">
                <a:latin typeface="+mn-ea"/>
                <a:sym typeface="+mn-ea"/>
              </a:rPr>
              <a:t>、自身免疫性肝病</a:t>
            </a:r>
            <a:endParaRPr lang="zh-CN" altLang="en-US" dirty="0" smtClean="0">
              <a:latin typeface="+mn-ea"/>
              <a:sym typeface="+mn-ea"/>
            </a:endParaRPr>
          </a:p>
          <a:p>
            <a:r>
              <a:rPr lang="en-US" altLang="zh-CN" dirty="0" smtClean="0">
                <a:latin typeface="+mn-ea"/>
                <a:sym typeface="+mn-ea"/>
              </a:rPr>
              <a:t>5</a:t>
            </a:r>
            <a:r>
              <a:rPr lang="zh-CN" altLang="en-US" dirty="0" smtClean="0">
                <a:latin typeface="+mn-ea"/>
                <a:sym typeface="+mn-ea"/>
              </a:rPr>
              <a:t>、狼疮性肾小球肾炎</a:t>
            </a:r>
            <a:endParaRPr lang="zh-CN" altLang="en-US" dirty="0" smtClean="0">
              <a:latin typeface="+mn-ea"/>
              <a:sym typeface="+mn-ea"/>
            </a:endParaRPr>
          </a:p>
          <a:p>
            <a:r>
              <a:rPr lang="en-US" altLang="zh-CN" dirty="0" smtClean="0">
                <a:latin typeface="+mn-ea"/>
                <a:sym typeface="+mn-ea"/>
              </a:rPr>
              <a:t>6</a:t>
            </a:r>
            <a:r>
              <a:rPr lang="zh-CN" altLang="en-US" dirty="0" smtClean="0">
                <a:latin typeface="+mn-ea"/>
                <a:sym typeface="+mn-ea"/>
              </a:rPr>
              <a:t>、系统性脉管炎</a:t>
            </a:r>
            <a:endParaRPr lang="zh-CN" altLang="en-US" dirty="0" smtClean="0">
              <a:latin typeface="+mn-ea"/>
              <a:sym typeface="+mn-ea"/>
            </a:endParaRPr>
          </a:p>
          <a:p>
            <a:r>
              <a:rPr lang="en-US" altLang="zh-CN" dirty="0" smtClean="0">
                <a:latin typeface="+mn-ea"/>
                <a:sym typeface="+mn-ea"/>
              </a:rPr>
              <a:t>7</a:t>
            </a:r>
            <a:r>
              <a:rPr lang="zh-CN" altLang="en-US" dirty="0" smtClean="0">
                <a:latin typeface="+mn-ea"/>
                <a:sym typeface="+mn-ea"/>
              </a:rPr>
              <a:t>、多发性肌炎及皮肌炎</a:t>
            </a:r>
            <a:endParaRPr lang="zh-CN" altLang="en-US" dirty="0" smtClean="0">
              <a:latin typeface="+mn-ea"/>
              <a:sym typeface="+mn-ea"/>
            </a:endParaRPr>
          </a:p>
          <a:p>
            <a:r>
              <a:rPr lang="en-US" altLang="zh-CN" dirty="0" smtClean="0">
                <a:latin typeface="+mn-ea"/>
                <a:sym typeface="+mn-ea"/>
              </a:rPr>
              <a:t>8</a:t>
            </a:r>
            <a:r>
              <a:rPr lang="zh-CN" altLang="en-US" dirty="0" smtClean="0">
                <a:latin typeface="+mn-ea"/>
                <a:sym typeface="+mn-ea"/>
              </a:rPr>
              <a:t>、硬皮病</a:t>
            </a:r>
            <a:endParaRPr lang="zh-CN" altLang="en-US" dirty="0" smtClean="0">
              <a:latin typeface="+mn-ea"/>
              <a:sym typeface="+mn-ea"/>
            </a:endParaRPr>
          </a:p>
          <a:p>
            <a:r>
              <a:rPr lang="en-US" altLang="zh-CN" dirty="0" smtClean="0">
                <a:latin typeface="+mn-ea"/>
                <a:sym typeface="+mn-ea"/>
              </a:rPr>
              <a:t>9</a:t>
            </a:r>
            <a:r>
              <a:rPr lang="zh-CN" altLang="en-US" dirty="0" smtClean="0">
                <a:latin typeface="+mn-ea"/>
                <a:sym typeface="+mn-ea"/>
              </a:rPr>
              <a:t>、自身免疫性溶血性贫血</a:t>
            </a:r>
            <a:endParaRPr lang="zh-CN" altLang="en-US" dirty="0" smtClean="0">
              <a:latin typeface="+mn-ea"/>
              <a:sym typeface="+mn-ea"/>
            </a:endParaRPr>
          </a:p>
          <a:p>
            <a:r>
              <a:rPr lang="en-US" altLang="zh-CN" dirty="0" smtClean="0">
                <a:latin typeface="+mn-ea"/>
                <a:sym typeface="+mn-ea"/>
              </a:rPr>
              <a:t>10</a:t>
            </a:r>
            <a:r>
              <a:rPr lang="zh-CN" altLang="en-US" dirty="0" smtClean="0">
                <a:latin typeface="+mn-ea"/>
                <a:sym typeface="+mn-ea"/>
              </a:rPr>
              <a:t>、免疫性血小板减少性紫癜</a:t>
            </a:r>
            <a:endParaRPr lang="zh-CN" altLang="en-US" dirty="0" smtClean="0">
              <a:latin typeface="+mn-ea"/>
              <a:sym typeface="+mn-ea"/>
            </a:endParaRPr>
          </a:p>
          <a:p>
            <a:r>
              <a:rPr lang="en-US" altLang="zh-CN" dirty="0" smtClean="0">
                <a:latin typeface="+mn-ea"/>
                <a:sym typeface="+mn-ea"/>
              </a:rPr>
              <a:t>11</a:t>
            </a:r>
            <a:r>
              <a:rPr lang="zh-CN" altLang="en-US" dirty="0" smtClean="0">
                <a:latin typeface="+mn-ea"/>
                <a:sym typeface="+mn-ea"/>
              </a:rPr>
              <a:t>、</a:t>
            </a:r>
            <a:r>
              <a:rPr lang="en-US" altLang="zh-CN" dirty="0" smtClean="0">
                <a:latin typeface="+mn-ea"/>
                <a:sym typeface="+mn-ea"/>
              </a:rPr>
              <a:t>1</a:t>
            </a:r>
            <a:r>
              <a:rPr lang="zh-CN" altLang="en-US" dirty="0" smtClean="0">
                <a:latin typeface="+mn-ea"/>
                <a:sym typeface="+mn-ea"/>
              </a:rPr>
              <a:t>型糖尿病（</a:t>
            </a:r>
            <a:r>
              <a:rPr lang="en-US" altLang="zh-CN" dirty="0" smtClean="0">
                <a:latin typeface="+mn-ea"/>
                <a:sym typeface="+mn-ea"/>
              </a:rPr>
              <a:t>DM1</a:t>
            </a:r>
            <a:r>
              <a:rPr lang="zh-CN" altLang="en-US" dirty="0" smtClean="0">
                <a:latin typeface="+mn-ea"/>
                <a:sym typeface="+mn-ea"/>
              </a:rPr>
              <a:t>）</a:t>
            </a:r>
            <a:endParaRPr lang="zh-CN" altLang="en-US" dirty="0" smtClean="0">
              <a:latin typeface="+mn-ea"/>
              <a:sym typeface="+mn-ea"/>
            </a:endParaRPr>
          </a:p>
          <a:p>
            <a:endParaRPr lang="zh-CN" altLang="en-US" dirty="0" smtClean="0">
              <a:latin typeface="+mn-ea"/>
              <a:sym typeface="+mn-ea"/>
            </a:endParaRPr>
          </a:p>
          <a:p>
            <a:endParaRPr lang="zh-CN" altLang="en-US">
              <a:latin typeface="+mn-ea"/>
            </a:endParaRPr>
          </a:p>
          <a:p>
            <a:endParaRPr lang="zh-CN" altLang="en-US"/>
          </a:p>
        </p:txBody>
      </p:sp>
      <p:pic>
        <p:nvPicPr>
          <p:cNvPr id="5" name="图片 4" descr="蝶形红斑"/>
          <p:cNvPicPr>
            <a:picLocks noChangeAspect="1"/>
          </p:cNvPicPr>
          <p:nvPr/>
        </p:nvPicPr>
        <p:blipFill>
          <a:blip r:embed="rId2"/>
          <a:stretch>
            <a:fillRect/>
          </a:stretch>
        </p:blipFill>
        <p:spPr>
          <a:xfrm>
            <a:off x="4009390" y="641985"/>
            <a:ext cx="2971165" cy="2095500"/>
          </a:xfrm>
          <a:prstGeom prst="rect">
            <a:avLst/>
          </a:prstGeom>
        </p:spPr>
      </p:pic>
      <p:pic>
        <p:nvPicPr>
          <p:cNvPr id="6" name="图片 5" descr="类风湿性关节炎"/>
          <p:cNvPicPr>
            <a:picLocks noChangeAspect="1"/>
          </p:cNvPicPr>
          <p:nvPr/>
        </p:nvPicPr>
        <p:blipFill>
          <a:blip r:embed="rId3"/>
          <a:stretch>
            <a:fillRect/>
          </a:stretch>
        </p:blipFill>
        <p:spPr>
          <a:xfrm>
            <a:off x="4996180" y="2806065"/>
            <a:ext cx="3647440" cy="2009775"/>
          </a:xfrm>
          <a:prstGeom prst="rect">
            <a:avLst/>
          </a:prstGeom>
        </p:spPr>
      </p:pic>
      <p:pic>
        <p:nvPicPr>
          <p:cNvPr id="8" name="图片 7"/>
          <p:cNvPicPr>
            <a:picLocks noChangeAspect="1"/>
          </p:cNvPicPr>
          <p:nvPr/>
        </p:nvPicPr>
        <p:blipFill>
          <a:blip r:embed="rId4"/>
          <a:stretch>
            <a:fillRect/>
          </a:stretch>
        </p:blipFill>
        <p:spPr>
          <a:xfrm>
            <a:off x="3042285" y="4948555"/>
            <a:ext cx="2799715" cy="1762125"/>
          </a:xfrm>
          <a:prstGeom prst="rect">
            <a:avLst/>
          </a:prstGeom>
        </p:spPr>
      </p:pic>
      <p:pic>
        <p:nvPicPr>
          <p:cNvPr id="9" name="图片 8"/>
          <p:cNvPicPr>
            <a:picLocks noChangeAspect="1"/>
          </p:cNvPicPr>
          <p:nvPr/>
        </p:nvPicPr>
        <p:blipFill>
          <a:blip r:embed="rId5"/>
          <a:stretch>
            <a:fillRect/>
          </a:stretch>
        </p:blipFill>
        <p:spPr>
          <a:xfrm>
            <a:off x="354965" y="4156710"/>
            <a:ext cx="2828290" cy="2057400"/>
          </a:xfrm>
          <a:prstGeom prst="rect">
            <a:avLst/>
          </a:prstGeom>
        </p:spPr>
      </p:pic>
      <p:pic>
        <p:nvPicPr>
          <p:cNvPr id="10" name="图片 9" descr="皮肌炎"/>
          <p:cNvPicPr>
            <a:picLocks noChangeAspect="1"/>
          </p:cNvPicPr>
          <p:nvPr/>
        </p:nvPicPr>
        <p:blipFill>
          <a:blip r:embed="rId6"/>
          <a:stretch>
            <a:fillRect/>
          </a:stretch>
        </p:blipFill>
        <p:spPr>
          <a:xfrm>
            <a:off x="3488055" y="927735"/>
            <a:ext cx="5026660" cy="4572000"/>
          </a:xfrm>
          <a:prstGeom prst="rect">
            <a:avLst/>
          </a:prstGeom>
        </p:spPr>
      </p:pic>
      <p:pic>
        <p:nvPicPr>
          <p:cNvPr id="11" name="图片 10"/>
          <p:cNvPicPr>
            <a:picLocks noChangeAspect="1"/>
          </p:cNvPicPr>
          <p:nvPr/>
        </p:nvPicPr>
        <p:blipFill>
          <a:blip r:embed="rId7"/>
          <a:stretch>
            <a:fillRect/>
          </a:stretch>
        </p:blipFill>
        <p:spPr>
          <a:xfrm>
            <a:off x="4876165" y="4156710"/>
            <a:ext cx="2647315" cy="2057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7" name="五边形 6"/>
          <p:cNvSpPr/>
          <p:nvPr/>
        </p:nvSpPr>
        <p:spPr>
          <a:xfrm>
            <a:off x="274955" y="147320"/>
            <a:ext cx="4117975" cy="428625"/>
          </a:xfrm>
          <a:prstGeom prst="homePlat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r>
              <a:rPr lang="zh-CN" altLang="en-US" b="1" dirty="0">
                <a:solidFill>
                  <a:schemeClr val="tx1"/>
                </a:solidFill>
              </a:rPr>
              <a:t>三、自身免疫性疾病与免疫损伤特点</a:t>
            </a:r>
            <a:endParaRPr lang="zh-CN" altLang="en-US" b="1" dirty="0">
              <a:solidFill>
                <a:schemeClr val="tx1"/>
              </a:solidFill>
            </a:endParaRPr>
          </a:p>
        </p:txBody>
      </p:sp>
      <p:sp>
        <p:nvSpPr>
          <p:cNvPr id="4" name="文本框 3"/>
          <p:cNvSpPr txBox="1"/>
          <p:nvPr/>
        </p:nvSpPr>
        <p:spPr>
          <a:xfrm>
            <a:off x="274955" y="659765"/>
            <a:ext cx="7836535" cy="4831080"/>
          </a:xfrm>
          <a:prstGeom prst="rect">
            <a:avLst/>
          </a:prstGeom>
          <a:noFill/>
        </p:spPr>
        <p:txBody>
          <a:bodyPr wrap="square" rtlCol="0">
            <a:spAutoFit/>
          </a:bodyPr>
          <a:p>
            <a:r>
              <a:rPr lang="en-US" altLang="zh-CN" sz="1600" b="1"/>
              <a:t>1</a:t>
            </a:r>
            <a:r>
              <a:rPr lang="zh-CN" altLang="zh-CN" sz="1600" b="1"/>
              <a:t>、系统性红斑狼疮（</a:t>
            </a:r>
            <a:r>
              <a:rPr lang="en-US" altLang="zh-CN" sz="1600" b="1"/>
              <a:t>SLE</a:t>
            </a:r>
            <a:r>
              <a:rPr lang="zh-CN" altLang="zh-CN" sz="1600" b="1"/>
              <a:t>）</a:t>
            </a:r>
            <a:endParaRPr lang="zh-CN" altLang="zh-CN" sz="1600" b="1"/>
          </a:p>
          <a:p>
            <a:pPr indent="0">
              <a:buClr>
                <a:srgbClr val="000000"/>
              </a:buClr>
              <a:buFont typeface="Wingdings" panose="05000000000000000000" charset="0"/>
              <a:buNone/>
            </a:pPr>
            <a:r>
              <a:rPr lang="zh-CN" altLang="zh-CN" sz="1600" b="1">
                <a:solidFill>
                  <a:schemeClr val="tx1"/>
                </a:solidFill>
              </a:rPr>
              <a:t>（</a:t>
            </a:r>
            <a:r>
              <a:rPr lang="en-US" altLang="zh-CN" sz="1600" b="1">
                <a:solidFill>
                  <a:schemeClr val="tx1"/>
                </a:solidFill>
              </a:rPr>
              <a:t>1</a:t>
            </a:r>
            <a:r>
              <a:rPr lang="zh-CN" altLang="zh-CN" sz="1600" b="1">
                <a:solidFill>
                  <a:schemeClr val="tx1"/>
                </a:solidFill>
              </a:rPr>
              <a:t>）发病机制与特点</a:t>
            </a:r>
            <a:endParaRPr lang="zh-CN" altLang="zh-CN" sz="1600" b="1">
              <a:solidFill>
                <a:schemeClr val="tx1"/>
              </a:solidFill>
            </a:endParaRPr>
          </a:p>
          <a:p>
            <a:pPr indent="0">
              <a:buClr>
                <a:srgbClr val="000000"/>
              </a:buClr>
              <a:buFont typeface="Wingdings" panose="05000000000000000000" charset="0"/>
              <a:buChar char=""/>
            </a:pPr>
            <a:r>
              <a:rPr lang="zh-CN" altLang="zh-CN" sz="1600">
                <a:solidFill>
                  <a:schemeClr val="tx1"/>
                </a:solidFill>
              </a:rPr>
              <a:t>病因不清，可能与遗传、环境、性激素及免疫等多种因素有关；</a:t>
            </a:r>
            <a:endParaRPr lang="zh-CN" altLang="zh-CN" sz="1600">
              <a:solidFill>
                <a:schemeClr val="tx1"/>
              </a:solidFill>
            </a:endParaRPr>
          </a:p>
          <a:p>
            <a:pPr indent="0">
              <a:buClr>
                <a:srgbClr val="000000"/>
              </a:buClr>
              <a:buFont typeface="Wingdings" panose="05000000000000000000" charset="0"/>
              <a:buChar char=""/>
            </a:pPr>
            <a:r>
              <a:rPr lang="zh-CN" altLang="zh-CN" sz="1600">
                <a:solidFill>
                  <a:schemeClr val="tx1"/>
                </a:solidFill>
              </a:rPr>
              <a:t>男女比例</a:t>
            </a:r>
            <a:r>
              <a:rPr lang="en-US" altLang="zh-CN" sz="1600">
                <a:solidFill>
                  <a:schemeClr val="tx1"/>
                </a:solidFill>
              </a:rPr>
              <a:t>1:9</a:t>
            </a:r>
            <a:r>
              <a:rPr lang="zh-CN" altLang="en-US" sz="1600">
                <a:solidFill>
                  <a:schemeClr val="tx1"/>
                </a:solidFill>
              </a:rPr>
              <a:t>，发病年龄以</a:t>
            </a:r>
            <a:r>
              <a:rPr lang="en-US" altLang="zh-CN" sz="1600">
                <a:solidFill>
                  <a:schemeClr val="tx1"/>
                </a:solidFill>
              </a:rPr>
              <a:t>20-40</a:t>
            </a:r>
            <a:r>
              <a:rPr lang="zh-CN" altLang="en-US" sz="1600">
                <a:solidFill>
                  <a:schemeClr val="tx1"/>
                </a:solidFill>
              </a:rPr>
              <a:t>岁最多；</a:t>
            </a:r>
            <a:endParaRPr lang="zh-CN" altLang="en-US" sz="1600">
              <a:solidFill>
                <a:schemeClr val="tx1"/>
              </a:solidFill>
            </a:endParaRPr>
          </a:p>
          <a:p>
            <a:pPr indent="0">
              <a:buClr>
                <a:srgbClr val="000000"/>
              </a:buClr>
              <a:buFont typeface="Wingdings" panose="05000000000000000000" charset="0"/>
              <a:buChar char=""/>
            </a:pPr>
            <a:r>
              <a:rPr lang="en-US" altLang="zh-CN" sz="1600">
                <a:solidFill>
                  <a:schemeClr val="tx1"/>
                </a:solidFill>
              </a:rPr>
              <a:t>B</a:t>
            </a:r>
            <a:r>
              <a:rPr lang="zh-CN" altLang="en-US" sz="1600">
                <a:solidFill>
                  <a:schemeClr val="tx1"/>
                </a:solidFill>
              </a:rPr>
              <a:t>细胞过度增生，可检测到大量自身抗体；</a:t>
            </a:r>
            <a:endParaRPr lang="zh-CN" altLang="en-US" sz="1600">
              <a:solidFill>
                <a:schemeClr val="tx1"/>
              </a:solidFill>
            </a:endParaRPr>
          </a:p>
          <a:p>
            <a:pPr indent="0">
              <a:buClr>
                <a:srgbClr val="000000"/>
              </a:buClr>
              <a:buFont typeface="Wingdings" panose="05000000000000000000" charset="0"/>
              <a:buChar char=""/>
            </a:pPr>
            <a:r>
              <a:rPr lang="zh-CN" altLang="en-US" sz="1600">
                <a:solidFill>
                  <a:schemeClr val="tx1"/>
                </a:solidFill>
              </a:rPr>
              <a:t>免疫复合物沉积，多系统损害，多器官受累。</a:t>
            </a:r>
            <a:endParaRPr lang="zh-CN" altLang="en-US" sz="1600">
              <a:solidFill>
                <a:schemeClr val="tx1"/>
              </a:solidFill>
            </a:endParaRPr>
          </a:p>
          <a:p>
            <a:pPr indent="0">
              <a:buClr>
                <a:srgbClr val="000000"/>
              </a:buClr>
              <a:buFont typeface="Wingdings" panose="05000000000000000000" charset="0"/>
              <a:buNone/>
            </a:pPr>
            <a:r>
              <a:rPr lang="zh-CN" altLang="en-US" sz="1600" b="1">
                <a:solidFill>
                  <a:schemeClr val="tx1"/>
                </a:solidFill>
              </a:rPr>
              <a:t>（</a:t>
            </a:r>
            <a:r>
              <a:rPr lang="en-US" altLang="zh-CN" sz="1600" b="1">
                <a:solidFill>
                  <a:schemeClr val="tx1"/>
                </a:solidFill>
              </a:rPr>
              <a:t>2</a:t>
            </a:r>
            <a:r>
              <a:rPr lang="zh-CN" altLang="en-US" sz="1600" b="1">
                <a:solidFill>
                  <a:schemeClr val="tx1"/>
                </a:solidFill>
              </a:rPr>
              <a:t>）临床症状</a:t>
            </a:r>
            <a:endParaRPr lang="zh-CN" altLang="en-US" sz="1600" b="1">
              <a:solidFill>
                <a:schemeClr val="tx1"/>
              </a:solidFill>
            </a:endParaRPr>
          </a:p>
          <a:p>
            <a:pPr indent="0">
              <a:buClr>
                <a:srgbClr val="000000"/>
              </a:buClr>
              <a:buFont typeface="Wingdings" panose="05000000000000000000" charset="0"/>
              <a:buChar char=""/>
            </a:pPr>
            <a:r>
              <a:rPr lang="zh-CN" altLang="en-US" sz="1600">
                <a:solidFill>
                  <a:schemeClr val="tx1"/>
                </a:solidFill>
              </a:rPr>
              <a:t>一般症状：疲乏无力、发热、体重下降等；</a:t>
            </a:r>
            <a:endParaRPr lang="zh-CN" altLang="en-US" sz="1600">
              <a:solidFill>
                <a:schemeClr val="tx1"/>
              </a:solidFill>
            </a:endParaRPr>
          </a:p>
          <a:p>
            <a:pPr indent="0">
              <a:buClr>
                <a:srgbClr val="000000"/>
              </a:buClr>
              <a:buFont typeface="Wingdings" panose="05000000000000000000" charset="0"/>
              <a:buChar char=""/>
            </a:pPr>
            <a:r>
              <a:rPr lang="zh-CN" altLang="en-US" sz="1600">
                <a:solidFill>
                  <a:schemeClr val="tx1"/>
                </a:solidFill>
              </a:rPr>
              <a:t>皮肤和黏膜：蝶状红斑、光过敏、脱发、皮疹等；</a:t>
            </a:r>
            <a:endParaRPr lang="zh-CN" altLang="en-US" sz="1600">
              <a:solidFill>
                <a:schemeClr val="tx1"/>
              </a:solidFill>
            </a:endParaRPr>
          </a:p>
          <a:p>
            <a:pPr indent="0">
              <a:buClr>
                <a:srgbClr val="000000"/>
              </a:buClr>
              <a:buFont typeface="Wingdings" panose="05000000000000000000" charset="0"/>
              <a:buChar char=""/>
            </a:pPr>
            <a:r>
              <a:rPr lang="zh-CN" altLang="en-US" sz="1600">
                <a:solidFill>
                  <a:schemeClr val="tx1"/>
                </a:solidFill>
              </a:rPr>
              <a:t>骨骼肌肉：关节痛、关节炎、关节畸形、肌痛、肌无力；</a:t>
            </a:r>
            <a:endParaRPr lang="zh-CN" altLang="en-US" sz="1600">
              <a:solidFill>
                <a:schemeClr val="tx1"/>
              </a:solidFill>
            </a:endParaRPr>
          </a:p>
          <a:p>
            <a:pPr indent="0">
              <a:buClr>
                <a:srgbClr val="000000"/>
              </a:buClr>
              <a:buFont typeface="Wingdings" panose="05000000000000000000" charset="0"/>
              <a:buChar char=""/>
            </a:pPr>
            <a:r>
              <a:rPr lang="zh-CN" altLang="en-US" sz="1600">
                <a:solidFill>
                  <a:schemeClr val="tx1"/>
                </a:solidFill>
              </a:rPr>
              <a:t>心脏：可有心包炎、心肌炎等症状，表现为充血性心力衰竭，心脏瓣膜病变等；</a:t>
            </a:r>
            <a:endParaRPr lang="zh-CN" altLang="en-US" sz="1600">
              <a:solidFill>
                <a:schemeClr val="tx1"/>
              </a:solidFill>
            </a:endParaRPr>
          </a:p>
          <a:p>
            <a:pPr indent="0">
              <a:buClr>
                <a:srgbClr val="000000"/>
              </a:buClr>
              <a:buFont typeface="Wingdings" panose="05000000000000000000" charset="0"/>
              <a:buChar char=""/>
            </a:pPr>
            <a:r>
              <a:rPr lang="zh-CN" altLang="en-US" sz="1600">
                <a:solidFill>
                  <a:schemeClr val="tx1"/>
                </a:solidFill>
              </a:rPr>
              <a:t>呼吸系统：胸膜炎、胸腔积液、肺炎、肺栓塞、肺出血和肺动脉高压等；</a:t>
            </a:r>
            <a:endParaRPr lang="zh-CN" altLang="en-US" sz="1600">
              <a:solidFill>
                <a:schemeClr val="tx1"/>
              </a:solidFill>
            </a:endParaRPr>
          </a:p>
          <a:p>
            <a:pPr indent="0">
              <a:buClr>
                <a:srgbClr val="000000"/>
              </a:buClr>
              <a:buFont typeface="Wingdings" panose="05000000000000000000" charset="0"/>
              <a:buChar char=""/>
            </a:pPr>
            <a:r>
              <a:rPr lang="zh-CN" altLang="en-US" sz="1600">
                <a:solidFill>
                  <a:schemeClr val="tx1"/>
                </a:solidFill>
              </a:rPr>
              <a:t>肾脏：临床表现为肾炎或肾病综合征；</a:t>
            </a:r>
            <a:endParaRPr lang="zh-CN" altLang="en-US" sz="1600">
              <a:solidFill>
                <a:schemeClr val="tx1"/>
              </a:solidFill>
            </a:endParaRPr>
          </a:p>
          <a:p>
            <a:pPr indent="0">
              <a:buClr>
                <a:srgbClr val="000000"/>
              </a:buClr>
              <a:buFont typeface="Wingdings" panose="05000000000000000000" charset="0"/>
              <a:buChar char=""/>
            </a:pPr>
            <a:r>
              <a:rPr lang="zh-CN" altLang="en-US" sz="1600">
                <a:solidFill>
                  <a:schemeClr val="tx1"/>
                </a:solidFill>
              </a:rPr>
              <a:t>神经系统：可有抽搐、精神异常、遗忘、痴呆和意识改变；</a:t>
            </a:r>
            <a:endParaRPr lang="zh-CN" altLang="en-US" sz="1600">
              <a:solidFill>
                <a:schemeClr val="tx1"/>
              </a:solidFill>
            </a:endParaRPr>
          </a:p>
          <a:p>
            <a:pPr indent="0">
              <a:buClr>
                <a:srgbClr val="000000"/>
              </a:buClr>
              <a:buFont typeface="Wingdings" panose="05000000000000000000" charset="0"/>
              <a:buChar char=""/>
            </a:pPr>
            <a:r>
              <a:rPr lang="zh-CN" altLang="en-US" sz="1600">
                <a:solidFill>
                  <a:schemeClr val="tx1"/>
                </a:solidFill>
              </a:rPr>
              <a:t>血液系统：贫血、血细胞计数减少、淋巴结肿大和脾肿大；</a:t>
            </a:r>
            <a:endParaRPr lang="zh-CN" altLang="en-US" sz="1600">
              <a:solidFill>
                <a:schemeClr val="tx1"/>
              </a:solidFill>
            </a:endParaRPr>
          </a:p>
          <a:p>
            <a:pPr indent="0">
              <a:buClr>
                <a:srgbClr val="000000"/>
              </a:buClr>
              <a:buFont typeface="Wingdings" panose="05000000000000000000" charset="0"/>
              <a:buChar char=""/>
            </a:pPr>
            <a:r>
              <a:rPr lang="zh-CN" altLang="en-US" sz="1600">
                <a:solidFill>
                  <a:schemeClr val="tx1"/>
                </a:solidFill>
              </a:rPr>
              <a:t>消化系统：纳差、恶心、呕吐、腹泻、肝大、肝功能异常等；</a:t>
            </a:r>
            <a:endParaRPr lang="zh-CN" altLang="en-US" sz="1600">
              <a:solidFill>
                <a:schemeClr val="tx1"/>
              </a:solidFill>
            </a:endParaRPr>
          </a:p>
          <a:p>
            <a:pPr indent="0">
              <a:buClr>
                <a:srgbClr val="000000"/>
              </a:buClr>
              <a:buFont typeface="Wingdings" panose="05000000000000000000" charset="0"/>
              <a:buChar char=""/>
            </a:pPr>
            <a:r>
              <a:rPr lang="zh-CN" altLang="en-US" sz="1600">
                <a:solidFill>
                  <a:schemeClr val="tx1"/>
                </a:solidFill>
              </a:rPr>
              <a:t>其他：可以合并甲状腺功能亢进或低下、干燥综合征等疾病。</a:t>
            </a:r>
            <a:endParaRPr lang="zh-CN" altLang="en-US" sz="1600">
              <a:solidFill>
                <a:schemeClr val="tx1"/>
              </a:solidFill>
            </a:endParaRPr>
          </a:p>
          <a:p>
            <a:pPr indent="0">
              <a:buClr>
                <a:srgbClr val="000000"/>
              </a:buClr>
              <a:buFont typeface="Wingdings" panose="05000000000000000000" charset="0"/>
              <a:buChar char=""/>
            </a:pPr>
            <a:endParaRPr lang="zh-CN" altLang="en-US" b="1">
              <a:solidFill>
                <a:schemeClr val="tx1"/>
              </a:solidFill>
            </a:endParaRPr>
          </a:p>
          <a:p>
            <a:pPr indent="0">
              <a:buClr>
                <a:srgbClr val="000000"/>
              </a:buClr>
              <a:buFont typeface="Wingdings" panose="05000000000000000000" charset="0"/>
              <a:buChar char=""/>
            </a:pPr>
            <a:endParaRPr lang="zh-CN" altLang="zh-CN" b="1">
              <a:solidFill>
                <a:schemeClr val="tx1"/>
              </a:solidFill>
            </a:endParaRPr>
          </a:p>
        </p:txBody>
      </p:sp>
      <p:pic>
        <p:nvPicPr>
          <p:cNvPr id="5" name="图片 4"/>
          <p:cNvPicPr>
            <a:picLocks noChangeAspect="1"/>
          </p:cNvPicPr>
          <p:nvPr/>
        </p:nvPicPr>
        <p:blipFill>
          <a:blip r:embed="rId2"/>
          <a:stretch>
            <a:fillRect/>
          </a:stretch>
        </p:blipFill>
        <p:spPr>
          <a:xfrm>
            <a:off x="1673225" y="1043940"/>
            <a:ext cx="6438265" cy="476948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l="-25000" r="-25000"/>
          </a:stretch>
        </a:blipFill>
        <a:effectLst/>
      </p:bgPr>
    </p:bg>
    <p:spTree>
      <p:nvGrpSpPr>
        <p:cNvPr id="1" name=""/>
        <p:cNvGrpSpPr/>
        <p:nvPr/>
      </p:nvGrpSpPr>
      <p:grpSpPr/>
      <p:sp>
        <p:nvSpPr>
          <p:cNvPr id="7" name="五边形 6"/>
          <p:cNvSpPr/>
          <p:nvPr/>
        </p:nvSpPr>
        <p:spPr>
          <a:xfrm>
            <a:off x="274955" y="147320"/>
            <a:ext cx="4117975" cy="428625"/>
          </a:xfrm>
          <a:prstGeom prst="homePlat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r>
              <a:rPr lang="zh-CN" altLang="en-US" b="1" dirty="0">
                <a:solidFill>
                  <a:schemeClr val="tx1"/>
                </a:solidFill>
              </a:rPr>
              <a:t>三、自身免疫性疾病与免疫损伤特点</a:t>
            </a:r>
            <a:endParaRPr lang="zh-CN" altLang="en-US" b="1" dirty="0">
              <a:solidFill>
                <a:schemeClr val="tx1"/>
              </a:solidFill>
            </a:endParaRPr>
          </a:p>
        </p:txBody>
      </p:sp>
      <p:sp>
        <p:nvSpPr>
          <p:cNvPr id="2" name="文本框 1"/>
          <p:cNvSpPr txBox="1"/>
          <p:nvPr/>
        </p:nvSpPr>
        <p:spPr>
          <a:xfrm>
            <a:off x="274955" y="659765"/>
            <a:ext cx="8319135" cy="3692525"/>
          </a:xfrm>
          <a:prstGeom prst="rect">
            <a:avLst/>
          </a:prstGeom>
          <a:noFill/>
        </p:spPr>
        <p:txBody>
          <a:bodyPr wrap="square" rtlCol="0">
            <a:spAutoFit/>
          </a:bodyPr>
          <a:p>
            <a:r>
              <a:rPr lang="en-US" altLang="zh-CN" b="1"/>
              <a:t>2</a:t>
            </a:r>
            <a:r>
              <a:rPr lang="zh-CN" altLang="en-US" b="1"/>
              <a:t>、类风湿性关节炎</a:t>
            </a:r>
            <a:endParaRPr lang="zh-CN" altLang="en-US" b="1"/>
          </a:p>
          <a:p>
            <a:r>
              <a:rPr lang="zh-CN" altLang="en-US" b="1"/>
              <a:t>（</a:t>
            </a:r>
            <a:r>
              <a:rPr lang="en-US" altLang="zh-CN" b="1"/>
              <a:t>1</a:t>
            </a:r>
            <a:r>
              <a:rPr lang="zh-CN" altLang="en-US" b="1"/>
              <a:t>）发病机制</a:t>
            </a:r>
            <a:endParaRPr lang="zh-CN" altLang="en-US" b="1"/>
          </a:p>
          <a:p>
            <a:pPr marL="285750" indent="-285750">
              <a:buFont typeface="Wingdings" panose="05000000000000000000" charset="0"/>
              <a:buChar char=""/>
            </a:pPr>
            <a:r>
              <a:rPr lang="zh-CN" altLang="en-US"/>
              <a:t>病因不清；</a:t>
            </a:r>
            <a:endParaRPr lang="zh-CN" altLang="en-US"/>
          </a:p>
          <a:p>
            <a:pPr marL="285750" indent="-285750">
              <a:buFont typeface="Wingdings" panose="05000000000000000000" charset="0"/>
              <a:buChar char=""/>
            </a:pPr>
            <a:r>
              <a:rPr lang="zh-CN" altLang="en-US"/>
              <a:t>男女比例约</a:t>
            </a:r>
            <a:r>
              <a:rPr lang="en-US" altLang="zh-CN"/>
              <a:t>1:3</a:t>
            </a:r>
            <a:r>
              <a:rPr lang="zh-CN" altLang="en-US"/>
              <a:t>，高发年龄</a:t>
            </a:r>
            <a:r>
              <a:rPr lang="en-US" altLang="zh-CN"/>
              <a:t>40-60</a:t>
            </a:r>
            <a:r>
              <a:rPr lang="zh-CN" altLang="en-US"/>
              <a:t>岁；</a:t>
            </a:r>
            <a:endParaRPr lang="zh-CN" altLang="en-US"/>
          </a:p>
          <a:p>
            <a:pPr marL="285750" indent="-285750">
              <a:buFont typeface="Wingdings" panose="05000000000000000000" charset="0"/>
              <a:buChar char=""/>
            </a:pPr>
            <a:r>
              <a:rPr lang="zh-CN" altLang="en-US"/>
              <a:t>以慢性滑膜炎症和结缔组织病变为主要特征；</a:t>
            </a:r>
            <a:endParaRPr lang="zh-CN" altLang="en-US"/>
          </a:p>
          <a:p>
            <a:pPr marL="285750" indent="-285750">
              <a:buFont typeface="Wingdings" panose="05000000000000000000" charset="0"/>
              <a:buChar char=""/>
            </a:pPr>
            <a:r>
              <a:rPr lang="zh-CN" altLang="en-US"/>
              <a:t>免疫复合物和慢性炎症反应细胞浸润是其主要致病机制。</a:t>
            </a:r>
            <a:endParaRPr lang="zh-CN" altLang="en-US"/>
          </a:p>
          <a:p>
            <a:pPr indent="0">
              <a:buFont typeface="Wingdings" panose="05000000000000000000" charset="0"/>
              <a:buNone/>
            </a:pPr>
            <a:r>
              <a:rPr lang="zh-CN" altLang="en-US" b="1"/>
              <a:t>（</a:t>
            </a:r>
            <a:r>
              <a:rPr lang="en-US" altLang="zh-CN" b="1"/>
              <a:t>2</a:t>
            </a:r>
            <a:r>
              <a:rPr lang="zh-CN" altLang="en-US" b="1"/>
              <a:t>）临床症状</a:t>
            </a:r>
            <a:endParaRPr lang="zh-CN" altLang="en-US" b="1"/>
          </a:p>
          <a:p>
            <a:pPr indent="0">
              <a:buFont typeface="Wingdings" panose="05000000000000000000" charset="0"/>
              <a:buChar char=""/>
            </a:pPr>
            <a:r>
              <a:rPr lang="zh-CN" altLang="en-US"/>
              <a:t>全身症状：体重减轻，低热以及疲乏感；</a:t>
            </a:r>
            <a:endParaRPr lang="zh-CN" altLang="en-US"/>
          </a:p>
          <a:p>
            <a:pPr indent="0">
              <a:buFont typeface="Wingdings" panose="05000000000000000000" charset="0"/>
              <a:buChar char=""/>
            </a:pPr>
            <a:r>
              <a:rPr lang="zh-CN" altLang="en-US"/>
              <a:t>晨僵：持续时间与炎症的严重程度成正比；</a:t>
            </a:r>
            <a:endParaRPr lang="zh-CN" altLang="en-US"/>
          </a:p>
          <a:p>
            <a:pPr indent="0">
              <a:buFont typeface="Wingdings" panose="05000000000000000000" charset="0"/>
              <a:buChar char=""/>
            </a:pPr>
            <a:r>
              <a:rPr lang="zh-CN" altLang="en-US"/>
              <a:t>多关节受累与关节畸形：成对称性多关节炎（常≥</a:t>
            </a:r>
            <a:r>
              <a:rPr lang="en-US" altLang="zh-CN"/>
              <a:t>5</a:t>
            </a:r>
            <a:r>
              <a:rPr lang="zh-CN" altLang="en-US"/>
              <a:t>个关节）病变，常出现手足畸形和关节脱位；</a:t>
            </a:r>
            <a:endParaRPr lang="zh-CN" altLang="en-US"/>
          </a:p>
          <a:p>
            <a:pPr indent="0">
              <a:buFont typeface="Wingdings" panose="05000000000000000000" charset="0"/>
              <a:buChar char=""/>
            </a:pPr>
            <a:r>
              <a:rPr lang="zh-CN" altLang="en-US"/>
              <a:t>关节外表现：发热、类风湿结节、类风湿血管炎以及淋巴结肿大。可伴有心脏、肾脏、呼吸系统、消化系统、神经系统、眼部以及血液系统的病变。</a:t>
            </a:r>
            <a:endParaRPr lang="zh-CN" altLang="en-US"/>
          </a:p>
        </p:txBody>
      </p:sp>
      <p:pic>
        <p:nvPicPr>
          <p:cNvPr id="3" name="图片 2"/>
          <p:cNvPicPr>
            <a:picLocks noChangeAspect="1"/>
          </p:cNvPicPr>
          <p:nvPr/>
        </p:nvPicPr>
        <p:blipFill>
          <a:blip r:embed="rId2"/>
          <a:stretch>
            <a:fillRect/>
          </a:stretch>
        </p:blipFill>
        <p:spPr>
          <a:xfrm>
            <a:off x="886460" y="1062990"/>
            <a:ext cx="7096125" cy="3843655"/>
          </a:xfrm>
          <a:prstGeom prst="rect">
            <a:avLst/>
          </a:prstGeom>
        </p:spPr>
      </p:pic>
      <p:pic>
        <p:nvPicPr>
          <p:cNvPr id="4" name="图片 3"/>
          <p:cNvPicPr>
            <a:picLocks noChangeAspect="1"/>
          </p:cNvPicPr>
          <p:nvPr/>
        </p:nvPicPr>
        <p:blipFill>
          <a:blip r:embed="rId3"/>
          <a:stretch>
            <a:fillRect/>
          </a:stretch>
        </p:blipFill>
        <p:spPr>
          <a:xfrm>
            <a:off x="1538605" y="2145665"/>
            <a:ext cx="6914515" cy="400939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l="-25000" r="-25000"/>
          </a:stretch>
        </a:blipFill>
        <a:effectLst/>
      </p:bgPr>
    </p:bg>
    <p:spTree>
      <p:nvGrpSpPr>
        <p:cNvPr id="1" name=""/>
        <p:cNvGrpSpPr/>
        <p:nvPr/>
      </p:nvGrpSpPr>
      <p:grpSpPr/>
      <p:sp>
        <p:nvSpPr>
          <p:cNvPr id="7" name="五边形 6"/>
          <p:cNvSpPr/>
          <p:nvPr/>
        </p:nvSpPr>
        <p:spPr>
          <a:xfrm>
            <a:off x="274955" y="147320"/>
            <a:ext cx="4117975" cy="428625"/>
          </a:xfrm>
          <a:prstGeom prst="homePlat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r>
              <a:rPr lang="zh-CN" altLang="en-US" b="1" dirty="0">
                <a:solidFill>
                  <a:schemeClr val="tx1"/>
                </a:solidFill>
              </a:rPr>
              <a:t>三、自身免疫性疾病与免疫损伤特点</a:t>
            </a:r>
            <a:endParaRPr lang="zh-CN" altLang="en-US" b="1" dirty="0">
              <a:solidFill>
                <a:schemeClr val="tx1"/>
              </a:solidFill>
            </a:endParaRPr>
          </a:p>
        </p:txBody>
      </p:sp>
      <p:sp>
        <p:nvSpPr>
          <p:cNvPr id="2" name="文本框 1"/>
          <p:cNvSpPr txBox="1"/>
          <p:nvPr/>
        </p:nvSpPr>
        <p:spPr>
          <a:xfrm>
            <a:off x="274955" y="659130"/>
            <a:ext cx="8289290" cy="3969385"/>
          </a:xfrm>
          <a:prstGeom prst="rect">
            <a:avLst/>
          </a:prstGeom>
          <a:noFill/>
        </p:spPr>
        <p:txBody>
          <a:bodyPr wrap="square" rtlCol="0">
            <a:spAutoFit/>
          </a:bodyPr>
          <a:p>
            <a:r>
              <a:rPr lang="en-US" altLang="zh-CN" b="1"/>
              <a:t>3</a:t>
            </a:r>
            <a:r>
              <a:rPr lang="zh-CN" altLang="en-US" b="1"/>
              <a:t>、毒性弥漫性甲状腺肿</a:t>
            </a:r>
            <a:endParaRPr lang="zh-CN" altLang="en-US" b="1"/>
          </a:p>
          <a:p>
            <a:r>
              <a:rPr lang="zh-CN" altLang="en-US" b="1"/>
              <a:t>（</a:t>
            </a:r>
            <a:r>
              <a:rPr lang="en-US" altLang="zh-CN" b="1"/>
              <a:t>1</a:t>
            </a:r>
            <a:r>
              <a:rPr lang="zh-CN" altLang="en-US" b="1"/>
              <a:t>）发病机制</a:t>
            </a:r>
            <a:endParaRPr lang="zh-CN" altLang="en-US" b="1"/>
          </a:p>
          <a:p>
            <a:pPr marL="285750" indent="-285750">
              <a:buClr>
                <a:srgbClr val="000000"/>
              </a:buClr>
              <a:buFont typeface="Wingdings" panose="05000000000000000000" charset="0"/>
              <a:buChar char=""/>
            </a:pPr>
            <a:r>
              <a:rPr lang="zh-CN" altLang="en-US"/>
              <a:t>病因：遗传因素、免疫系统异常、精神创伤；</a:t>
            </a:r>
            <a:endParaRPr lang="zh-CN" altLang="en-US"/>
          </a:p>
          <a:p>
            <a:pPr marL="285750" indent="-285750">
              <a:buClr>
                <a:srgbClr val="000000"/>
              </a:buClr>
              <a:buFont typeface="Wingdings" panose="05000000000000000000" charset="0"/>
              <a:buChar char=""/>
            </a:pPr>
            <a:r>
              <a:rPr lang="zh-CN" altLang="en-US"/>
              <a:t>患者血液中有抗促甲状腺激素受体的</a:t>
            </a:r>
            <a:r>
              <a:rPr lang="en-US" altLang="zh-CN"/>
              <a:t>IgG</a:t>
            </a:r>
            <a:r>
              <a:rPr lang="zh-CN" altLang="en-US"/>
              <a:t>型自身抗体；</a:t>
            </a:r>
            <a:endParaRPr lang="zh-CN" altLang="en-US"/>
          </a:p>
          <a:p>
            <a:pPr marL="285750" indent="-285750">
              <a:buClr>
                <a:srgbClr val="000000"/>
              </a:buClr>
              <a:buFont typeface="Wingdings" panose="05000000000000000000" charset="0"/>
              <a:buChar char=""/>
            </a:pPr>
            <a:r>
              <a:rPr lang="zh-CN" altLang="en-US"/>
              <a:t>刺激甲状腺细胞持续释放甲状腺素。</a:t>
            </a:r>
            <a:endParaRPr lang="zh-CN" altLang="en-US"/>
          </a:p>
          <a:p>
            <a:pPr indent="0">
              <a:buClr>
                <a:srgbClr val="000000"/>
              </a:buClr>
              <a:buFont typeface="Wingdings" panose="05000000000000000000" charset="0"/>
              <a:buNone/>
            </a:pPr>
            <a:r>
              <a:rPr lang="zh-CN" altLang="en-US" b="1"/>
              <a:t>（</a:t>
            </a:r>
            <a:r>
              <a:rPr lang="en-US" altLang="zh-CN" b="1"/>
              <a:t>2</a:t>
            </a:r>
            <a:r>
              <a:rPr lang="zh-CN" altLang="en-US" b="1"/>
              <a:t>）临床症状</a:t>
            </a:r>
            <a:endParaRPr lang="zh-CN" altLang="en-US" b="1"/>
          </a:p>
          <a:p>
            <a:pPr indent="0">
              <a:buClr>
                <a:srgbClr val="000000"/>
              </a:buClr>
              <a:buFont typeface="Wingdings" panose="05000000000000000000" charset="0"/>
              <a:buChar char=""/>
            </a:pPr>
            <a:r>
              <a:rPr lang="zh-CN" altLang="en-US"/>
              <a:t>甲状腺肿：常呈弥漫性对称性肿大，质软，吞咽时上下移动；</a:t>
            </a:r>
            <a:endParaRPr lang="zh-CN" altLang="en-US"/>
          </a:p>
          <a:p>
            <a:pPr indent="0">
              <a:buClr>
                <a:srgbClr val="000000"/>
              </a:buClr>
              <a:buFont typeface="Wingdings" panose="05000000000000000000" charset="0"/>
              <a:buChar char=""/>
            </a:pPr>
            <a:r>
              <a:rPr lang="zh-CN" altLang="en-US"/>
              <a:t>高代谢综合征：怕热、多汗、心动过速、心悸、食欲亢进，但体重下降、疲乏无力等；</a:t>
            </a:r>
            <a:endParaRPr lang="zh-CN" altLang="en-US"/>
          </a:p>
          <a:p>
            <a:pPr indent="0">
              <a:buClr>
                <a:srgbClr val="000000"/>
              </a:buClr>
              <a:buFont typeface="Wingdings" panose="05000000000000000000" charset="0"/>
              <a:buChar char=""/>
            </a:pPr>
            <a:r>
              <a:rPr lang="zh-CN" altLang="en-US"/>
              <a:t>神经系统症状：易激动，精神过敏，多言多动，失眠紧张、焦虑烦躁、多猜疑等，有时出现幻觉，有狂躁者，但也有寡言抑郁者，患者腱反射活跃，反射时间缩短；</a:t>
            </a:r>
            <a:endParaRPr lang="zh-CN" altLang="en-US"/>
          </a:p>
          <a:p>
            <a:pPr indent="0">
              <a:buClr>
                <a:srgbClr val="000000"/>
              </a:buClr>
              <a:buFont typeface="Wingdings" panose="05000000000000000000" charset="0"/>
              <a:buChar char=""/>
            </a:pPr>
            <a:r>
              <a:rPr lang="zh-CN" altLang="en-US"/>
              <a:t>眼征：突眼；</a:t>
            </a:r>
            <a:endParaRPr lang="zh-CN" altLang="en-US"/>
          </a:p>
          <a:p>
            <a:pPr indent="0">
              <a:buClr>
                <a:srgbClr val="000000"/>
              </a:buClr>
              <a:buFont typeface="Wingdings" panose="05000000000000000000" charset="0"/>
              <a:buChar char=""/>
            </a:pPr>
            <a:r>
              <a:rPr lang="zh-CN" altLang="en-US"/>
              <a:t>心血管系统、消化系统、血液和造血系统、运动系统、生殖系统等病变。</a:t>
            </a:r>
            <a:endParaRPr lang="zh-CN" altLang="en-US"/>
          </a:p>
        </p:txBody>
      </p:sp>
      <p:pic>
        <p:nvPicPr>
          <p:cNvPr id="3" name="图片 2"/>
          <p:cNvPicPr>
            <a:picLocks noChangeAspect="1"/>
          </p:cNvPicPr>
          <p:nvPr/>
        </p:nvPicPr>
        <p:blipFill>
          <a:blip r:embed="rId2"/>
          <a:stretch>
            <a:fillRect/>
          </a:stretch>
        </p:blipFill>
        <p:spPr>
          <a:xfrm>
            <a:off x="3384550" y="1170305"/>
            <a:ext cx="5179695" cy="4129405"/>
          </a:xfrm>
          <a:prstGeom prst="rect">
            <a:avLst/>
          </a:prstGeom>
        </p:spPr>
      </p:pic>
      <p:pic>
        <p:nvPicPr>
          <p:cNvPr id="4" name="图片 3"/>
          <p:cNvPicPr>
            <a:picLocks noChangeAspect="1"/>
          </p:cNvPicPr>
          <p:nvPr/>
        </p:nvPicPr>
        <p:blipFill>
          <a:blip r:embed="rId3"/>
          <a:stretch>
            <a:fillRect/>
          </a:stretch>
        </p:blipFill>
        <p:spPr>
          <a:xfrm>
            <a:off x="497205" y="851535"/>
            <a:ext cx="4375150" cy="529907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4"/>
                                        </p:tgtEl>
                                        <p:attrNameLst>
                                          <p:attrName>ppt_x</p:attrName>
                                        </p:attrNameLst>
                                      </p:cBhvr>
                                      <p:tavLst>
                                        <p:tav tm="0">
                                          <p:val>
                                            <p:strVal val="ppt_x"/>
                                          </p:val>
                                        </p:tav>
                                        <p:tav tm="100000">
                                          <p:val>
                                            <p:strVal val="ppt_x"/>
                                          </p:val>
                                        </p:tav>
                                      </p:tavLst>
                                    </p:anim>
                                    <p:anim calcmode="lin" valueType="num">
                                      <p:cBhvr additive="base">
                                        <p:cTn id="13" dur="500"/>
                                        <p:tgtEl>
                                          <p:spTgt spid="4"/>
                                        </p:tgtEl>
                                        <p:attrNameLst>
                                          <p:attrName>ppt_y</p:attrName>
                                        </p:attrNameLst>
                                      </p:cBhvr>
                                      <p:tavLst>
                                        <p:tav tm="0">
                                          <p:val>
                                            <p:strVal val="ppt_y"/>
                                          </p:val>
                                        </p:tav>
                                        <p:tav tm="100000">
                                          <p:val>
                                            <p:strVal val="1+ppt_h/2"/>
                                          </p:val>
                                        </p:tav>
                                      </p:tavLst>
                                    </p:anim>
                                    <p:set>
                                      <p:cBhvr>
                                        <p:cTn id="14" dur="1" fill="hold">
                                          <p:stCondLst>
                                            <p:cond delay="499"/>
                                          </p:stCondLst>
                                        </p:cTn>
                                        <p:tgtEl>
                                          <p:spTgt spid="4"/>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anim calcmode="lin" valueType="num">
                                      <p:cBhvr additive="base">
                                        <p:cTn id="19"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5" end="5"/>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anim calcmode="lin" valueType="num">
                                      <p:cBhvr additive="base">
                                        <p:cTn id="23"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
                                            <p:txEl>
                                              <p:pRg st="6" end="6"/>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anim calcmode="lin" valueType="num">
                                      <p:cBhvr additive="base">
                                        <p:cTn id="27"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
                                            <p:txEl>
                                              <p:pRg st="7" end="7"/>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2">
                                            <p:txEl>
                                              <p:pRg st="8" end="8"/>
                                            </p:txEl>
                                          </p:spTgt>
                                        </p:tgtEl>
                                        <p:attrNameLst>
                                          <p:attrName>style.visibility</p:attrName>
                                        </p:attrNameLst>
                                      </p:cBhvr>
                                      <p:to>
                                        <p:strVal val="visible"/>
                                      </p:to>
                                    </p:set>
                                    <p:anim calcmode="lin" valueType="num">
                                      <p:cBhvr additive="base">
                                        <p:cTn id="31"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8" end="8"/>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2">
                                            <p:txEl>
                                              <p:pRg st="9" end="9"/>
                                            </p:txEl>
                                          </p:spTgt>
                                        </p:tgtEl>
                                        <p:attrNameLst>
                                          <p:attrName>style.visibility</p:attrName>
                                        </p:attrNameLst>
                                      </p:cBhvr>
                                      <p:to>
                                        <p:strVal val="visible"/>
                                      </p:to>
                                    </p:set>
                                    <p:anim calcmode="lin" valueType="num">
                                      <p:cBhvr additive="base">
                                        <p:cTn id="35" dur="500" fill="hold"/>
                                        <p:tgtEl>
                                          <p:spTgt spid="2">
                                            <p:txEl>
                                              <p:pRg st="9" end="9"/>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2">
                                            <p:txEl>
                                              <p:pRg st="9" end="9"/>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2">
                                            <p:txEl>
                                              <p:pRg st="10" end="10"/>
                                            </p:txEl>
                                          </p:spTgt>
                                        </p:tgtEl>
                                        <p:attrNameLst>
                                          <p:attrName>style.visibility</p:attrName>
                                        </p:attrNameLst>
                                      </p:cBhvr>
                                      <p:to>
                                        <p:strVal val="visible"/>
                                      </p:to>
                                    </p:set>
                                    <p:anim calcmode="lin" valueType="num">
                                      <p:cBhvr additive="base">
                                        <p:cTn id="39" dur="500" fill="hold"/>
                                        <p:tgtEl>
                                          <p:spTgt spid="2">
                                            <p:txEl>
                                              <p:pRg st="10" end="10"/>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2">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additive="base">
                                        <p:cTn id="45" dur="500" fill="hold"/>
                                        <p:tgtEl>
                                          <p:spTgt spid="3"/>
                                        </p:tgtEl>
                                        <p:attrNameLst>
                                          <p:attrName>ppt_x</p:attrName>
                                        </p:attrNameLst>
                                      </p:cBhvr>
                                      <p:tavLst>
                                        <p:tav tm="0">
                                          <p:val>
                                            <p:strVal val="#ppt_x"/>
                                          </p:val>
                                        </p:tav>
                                        <p:tav tm="100000">
                                          <p:val>
                                            <p:strVal val="#ppt_x"/>
                                          </p:val>
                                        </p:tav>
                                      </p:tavLst>
                                    </p:anim>
                                    <p:anim calcmode="lin" valueType="num">
                                      <p:cBhvr additive="base">
                                        <p:cTn id="4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xit" presetSubtype="4" fill="hold" nodeType="clickEffect">
                                  <p:stCondLst>
                                    <p:cond delay="0"/>
                                  </p:stCondLst>
                                  <p:childTnLst>
                                    <p:anim calcmode="lin" valueType="num">
                                      <p:cBhvr additive="base">
                                        <p:cTn id="50" dur="500"/>
                                        <p:tgtEl>
                                          <p:spTgt spid="3"/>
                                        </p:tgtEl>
                                        <p:attrNameLst>
                                          <p:attrName>ppt_x</p:attrName>
                                        </p:attrNameLst>
                                      </p:cBhvr>
                                      <p:tavLst>
                                        <p:tav tm="0">
                                          <p:val>
                                            <p:strVal val="ppt_x"/>
                                          </p:val>
                                        </p:tav>
                                        <p:tav tm="100000">
                                          <p:val>
                                            <p:strVal val="ppt_x"/>
                                          </p:val>
                                        </p:tav>
                                      </p:tavLst>
                                    </p:anim>
                                    <p:anim calcmode="lin" valueType="num">
                                      <p:cBhvr additive="base">
                                        <p:cTn id="51" dur="500"/>
                                        <p:tgtEl>
                                          <p:spTgt spid="3"/>
                                        </p:tgtEl>
                                        <p:attrNameLst>
                                          <p:attrName>ppt_y</p:attrName>
                                        </p:attrNameLst>
                                      </p:cBhvr>
                                      <p:tavLst>
                                        <p:tav tm="0">
                                          <p:val>
                                            <p:strVal val="ppt_y"/>
                                          </p:val>
                                        </p:tav>
                                        <p:tav tm="100000">
                                          <p:val>
                                            <p:strVal val="1+ppt_h/2"/>
                                          </p:val>
                                        </p:tav>
                                      </p:tavLst>
                                    </p:anim>
                                    <p:set>
                                      <p:cBhvr>
                                        <p:cTn id="52"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l="-25000" r="-25000"/>
          </a:stretch>
        </a:blipFill>
        <a:effectLst/>
      </p:bgPr>
    </p:bg>
    <p:spTree>
      <p:nvGrpSpPr>
        <p:cNvPr id="1" name=""/>
        <p:cNvGrpSpPr/>
        <p:nvPr/>
      </p:nvGrpSpPr>
      <p:grpSpPr/>
      <p:sp>
        <p:nvSpPr>
          <p:cNvPr id="7" name="五边形 6"/>
          <p:cNvSpPr/>
          <p:nvPr/>
        </p:nvSpPr>
        <p:spPr>
          <a:xfrm>
            <a:off x="274955" y="147320"/>
            <a:ext cx="4117975" cy="428625"/>
          </a:xfrm>
          <a:prstGeom prst="homePlat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r>
              <a:rPr lang="zh-CN" altLang="en-US" b="1" dirty="0">
                <a:solidFill>
                  <a:schemeClr val="tx1"/>
                </a:solidFill>
              </a:rPr>
              <a:t>三、自身免疫性疾病与免疫损伤特点</a:t>
            </a:r>
            <a:endParaRPr lang="zh-CN" altLang="en-US" b="1" dirty="0">
              <a:solidFill>
                <a:schemeClr val="tx1"/>
              </a:solidFill>
            </a:endParaRPr>
          </a:p>
        </p:txBody>
      </p:sp>
      <p:sp>
        <p:nvSpPr>
          <p:cNvPr id="2" name="文本框 1"/>
          <p:cNvSpPr txBox="1"/>
          <p:nvPr/>
        </p:nvSpPr>
        <p:spPr>
          <a:xfrm>
            <a:off x="274955" y="648335"/>
            <a:ext cx="8581390" cy="3692525"/>
          </a:xfrm>
          <a:prstGeom prst="rect">
            <a:avLst/>
          </a:prstGeom>
          <a:noFill/>
        </p:spPr>
        <p:txBody>
          <a:bodyPr wrap="square" rtlCol="0">
            <a:spAutoFit/>
          </a:bodyPr>
          <a:p>
            <a:r>
              <a:rPr lang="en-US" altLang="zh-CN" b="1"/>
              <a:t>4</a:t>
            </a:r>
            <a:r>
              <a:rPr lang="zh-CN" altLang="zh-CN" b="1"/>
              <a:t>、</a:t>
            </a:r>
            <a:r>
              <a:rPr lang="en-US" altLang="zh-CN" b="1"/>
              <a:t>1</a:t>
            </a:r>
            <a:r>
              <a:rPr lang="zh-CN" altLang="en-US" b="1"/>
              <a:t>型糖尿病</a:t>
            </a:r>
            <a:endParaRPr lang="zh-CN" altLang="en-US" b="1"/>
          </a:p>
          <a:p>
            <a:r>
              <a:rPr lang="zh-CN" altLang="en-US" b="1"/>
              <a:t>（</a:t>
            </a:r>
            <a:r>
              <a:rPr lang="en-US" altLang="zh-CN" b="1"/>
              <a:t>1</a:t>
            </a:r>
            <a:r>
              <a:rPr lang="zh-CN" altLang="en-US" b="1"/>
              <a:t>）发病机理与特点</a:t>
            </a:r>
            <a:endParaRPr lang="zh-CN" altLang="en-US" b="1"/>
          </a:p>
          <a:p>
            <a:pPr marL="285750" indent="-285750">
              <a:buClr>
                <a:srgbClr val="000000"/>
              </a:buClr>
              <a:buFont typeface="Wingdings" panose="05000000000000000000" charset="0"/>
              <a:buChar char=""/>
            </a:pPr>
            <a:r>
              <a:rPr lang="zh-CN" altLang="en-US"/>
              <a:t>称为胰岛素依赖型糖尿病（</a:t>
            </a:r>
            <a:r>
              <a:rPr lang="en-US" altLang="zh-CN"/>
              <a:t>IDDM</a:t>
            </a:r>
            <a:r>
              <a:rPr lang="zh-CN" altLang="en-US"/>
              <a:t>），或青年发病型糖尿病；</a:t>
            </a:r>
            <a:endParaRPr lang="zh-CN" altLang="en-US"/>
          </a:p>
          <a:p>
            <a:pPr marL="285750" indent="-285750">
              <a:buClr>
                <a:srgbClr val="000000"/>
              </a:buClr>
              <a:buFont typeface="Wingdings" panose="05000000000000000000" charset="0"/>
              <a:buChar char=""/>
            </a:pPr>
            <a:r>
              <a:rPr lang="zh-CN" altLang="en-US"/>
              <a:t>首发年龄常低于</a:t>
            </a:r>
            <a:r>
              <a:rPr lang="en-US" altLang="zh-CN"/>
              <a:t>35</a:t>
            </a:r>
            <a:r>
              <a:rPr lang="zh-CN" altLang="en-US"/>
              <a:t>岁；</a:t>
            </a:r>
            <a:endParaRPr lang="zh-CN" altLang="en-US"/>
          </a:p>
          <a:p>
            <a:pPr marL="285750" indent="-285750">
              <a:buClr>
                <a:srgbClr val="000000"/>
              </a:buClr>
              <a:buFont typeface="Wingdings" panose="05000000000000000000" charset="0"/>
              <a:buChar char=""/>
            </a:pPr>
            <a:r>
              <a:rPr lang="zh-CN" altLang="en-US"/>
              <a:t>遗传因素及病毒感染（感冒病毒、疱疹病毒、柯萨奇病毒等）；</a:t>
            </a:r>
            <a:endParaRPr lang="zh-CN" altLang="en-US"/>
          </a:p>
          <a:p>
            <a:pPr marL="285750" indent="-285750">
              <a:buClr>
                <a:srgbClr val="000000"/>
              </a:buClr>
              <a:buFont typeface="Wingdings" panose="05000000000000000000" charset="0"/>
              <a:buChar char=""/>
            </a:pPr>
            <a:r>
              <a:rPr lang="zh-CN" altLang="en-US"/>
              <a:t>胰岛细胞的免疫破坏是其主要</a:t>
            </a:r>
            <a:r>
              <a:rPr lang="zh-CN" altLang="en-US">
                <a:sym typeface="+mn-ea"/>
              </a:rPr>
              <a:t>致病</a:t>
            </a:r>
            <a:r>
              <a:rPr lang="zh-CN" altLang="en-US"/>
              <a:t>因素。</a:t>
            </a:r>
            <a:endParaRPr lang="zh-CN" altLang="en-US"/>
          </a:p>
          <a:p>
            <a:pPr indent="0">
              <a:buClr>
                <a:srgbClr val="000000"/>
              </a:buClr>
              <a:buFont typeface="Wingdings" panose="05000000000000000000" charset="0"/>
              <a:buNone/>
            </a:pPr>
            <a:r>
              <a:rPr lang="zh-CN" altLang="en-US" b="1"/>
              <a:t>（</a:t>
            </a:r>
            <a:r>
              <a:rPr lang="en-US" altLang="zh-CN" b="1"/>
              <a:t>2</a:t>
            </a:r>
            <a:r>
              <a:rPr lang="zh-CN" altLang="en-US" b="1"/>
              <a:t>）临床症状</a:t>
            </a:r>
            <a:endParaRPr lang="zh-CN" altLang="en-US" b="1"/>
          </a:p>
          <a:p>
            <a:pPr indent="0">
              <a:buClr>
                <a:srgbClr val="000000"/>
              </a:buClr>
              <a:buFont typeface="Wingdings" panose="05000000000000000000" charset="0"/>
              <a:buChar char=""/>
            </a:pPr>
            <a:r>
              <a:rPr lang="zh-CN" altLang="en-US"/>
              <a:t>起病较急，约有</a:t>
            </a:r>
            <a:r>
              <a:rPr lang="en-US" altLang="zh-CN"/>
              <a:t>1/3</a:t>
            </a:r>
            <a:r>
              <a:rPr lang="zh-CN" altLang="en-US"/>
              <a:t>的患者于起病前有发热或感染病史；</a:t>
            </a:r>
            <a:endParaRPr lang="zh-CN" altLang="en-US"/>
          </a:p>
          <a:p>
            <a:pPr indent="0">
              <a:buClr>
                <a:srgbClr val="000000"/>
              </a:buClr>
              <a:buFont typeface="Wingdings" panose="05000000000000000000" charset="0"/>
              <a:buChar char=""/>
            </a:pPr>
            <a:r>
              <a:rPr lang="zh-CN" altLang="en-US"/>
              <a:t>部分患者以酮症酸中毒为首发症状</a:t>
            </a:r>
            <a:r>
              <a:rPr lang="en-US" altLang="zh-CN"/>
              <a:t>---</a:t>
            </a:r>
            <a:r>
              <a:rPr lang="zh-CN" altLang="en-US"/>
              <a:t>高血糖、高血酮、酮尿、脱水、电解质紊乱、代谢性酸中毒等病理改变的症候群；</a:t>
            </a:r>
            <a:endParaRPr lang="zh-CN" altLang="en-US"/>
          </a:p>
          <a:p>
            <a:pPr indent="0">
              <a:buClr>
                <a:srgbClr val="000000"/>
              </a:buClr>
              <a:buFont typeface="Wingdings" panose="05000000000000000000" charset="0"/>
              <a:buChar char=""/>
            </a:pPr>
            <a:r>
              <a:rPr lang="zh-CN" altLang="en-US"/>
              <a:t>多饮、多尿、多食易饥，但体重减轻，消瘦明显，疲乏无力，精神萎靡，视物模糊；</a:t>
            </a:r>
            <a:endParaRPr lang="zh-CN" altLang="en-US"/>
          </a:p>
          <a:p>
            <a:pPr indent="0">
              <a:buClr>
                <a:srgbClr val="000000"/>
              </a:buClr>
              <a:buFont typeface="Wingdings" panose="05000000000000000000" charset="0"/>
              <a:buChar char=""/>
            </a:pPr>
            <a:r>
              <a:rPr lang="zh-CN" altLang="en-US"/>
              <a:t>易患各种感染及多种并发症（白内障、视网膜病变和肾脏病变）。</a:t>
            </a:r>
            <a:endParaRPr lang="zh-CN" altLang="en-US"/>
          </a:p>
        </p:txBody>
      </p:sp>
      <p:pic>
        <p:nvPicPr>
          <p:cNvPr id="3" name="图片 2"/>
          <p:cNvPicPr>
            <a:picLocks noChangeAspect="1"/>
          </p:cNvPicPr>
          <p:nvPr/>
        </p:nvPicPr>
        <p:blipFill>
          <a:blip r:embed="rId2"/>
          <a:stretch>
            <a:fillRect/>
          </a:stretch>
        </p:blipFill>
        <p:spPr>
          <a:xfrm>
            <a:off x="1508760" y="1032510"/>
            <a:ext cx="5609590" cy="453326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l="-25000" r="-25000"/>
          </a:stretch>
        </a:blipFill>
        <a:effectLst/>
      </p:bgPr>
    </p:bg>
    <p:spTree>
      <p:nvGrpSpPr>
        <p:cNvPr id="1" name=""/>
        <p:cNvGrpSpPr/>
        <p:nvPr/>
      </p:nvGrpSpPr>
      <p:grpSpPr/>
      <p:sp>
        <p:nvSpPr>
          <p:cNvPr id="5" name="文本框 4"/>
          <p:cNvSpPr txBox="1"/>
          <p:nvPr/>
        </p:nvSpPr>
        <p:spPr>
          <a:xfrm>
            <a:off x="340995" y="1000125"/>
            <a:ext cx="8462645" cy="3415030"/>
          </a:xfrm>
          <a:prstGeom prst="rect">
            <a:avLst/>
          </a:prstGeom>
          <a:noFill/>
        </p:spPr>
        <p:txBody>
          <a:bodyPr wrap="square" rtlCol="0">
            <a:spAutoFit/>
          </a:bodyPr>
          <a:p>
            <a:r>
              <a:rPr lang="zh-CN" altLang="en-US" sz="2400" b="1">
                <a:solidFill>
                  <a:srgbClr val="FF0000"/>
                </a:solidFill>
                <a:latin typeface="华文楷体" panose="02010600040101010101" charset="-122"/>
                <a:ea typeface="华文楷体" panose="02010600040101010101" charset="-122"/>
              </a:rPr>
              <a:t>一、免疫耐受与自身免疫</a:t>
            </a:r>
            <a:endParaRPr lang="zh-CN" altLang="en-US" sz="2400" b="1">
              <a:solidFill>
                <a:srgbClr val="FF0000"/>
              </a:solidFill>
              <a:latin typeface="华文楷体" panose="02010600040101010101" charset="-122"/>
              <a:ea typeface="华文楷体" panose="02010600040101010101" charset="-122"/>
            </a:endParaRPr>
          </a:p>
          <a:p>
            <a:endParaRPr lang="zh-CN" altLang="en-US" sz="2400" b="1">
              <a:solidFill>
                <a:srgbClr val="FF0000"/>
              </a:solidFill>
              <a:latin typeface="华文楷体" panose="02010600040101010101" charset="-122"/>
              <a:ea typeface="华文楷体" panose="02010600040101010101" charset="-122"/>
            </a:endParaRPr>
          </a:p>
          <a:p>
            <a:r>
              <a:rPr lang="zh-CN" altLang="en-US" sz="2400" b="1">
                <a:solidFill>
                  <a:srgbClr val="FF0000"/>
                </a:solidFill>
                <a:latin typeface="华文楷体" panose="02010600040101010101" charset="-122"/>
                <a:ea typeface="华文楷体" panose="02010600040101010101" charset="-122"/>
              </a:rPr>
              <a:t>二、自身免疫性疾病的概念与分类</a:t>
            </a:r>
            <a:endParaRPr lang="zh-CN" altLang="en-US" sz="2400" b="1">
              <a:solidFill>
                <a:srgbClr val="FF0000"/>
              </a:solidFill>
              <a:latin typeface="华文楷体" panose="02010600040101010101" charset="-122"/>
              <a:ea typeface="华文楷体" panose="02010600040101010101" charset="-122"/>
            </a:endParaRPr>
          </a:p>
          <a:p>
            <a:endParaRPr lang="zh-CN" altLang="en-US" sz="2400" b="1">
              <a:solidFill>
                <a:srgbClr val="FF0000"/>
              </a:solidFill>
              <a:latin typeface="华文楷体" panose="02010600040101010101" charset="-122"/>
              <a:ea typeface="华文楷体" panose="02010600040101010101" charset="-122"/>
            </a:endParaRPr>
          </a:p>
          <a:p>
            <a:r>
              <a:rPr lang="zh-CN" altLang="en-US" sz="2400" b="1">
                <a:solidFill>
                  <a:srgbClr val="FF0000"/>
                </a:solidFill>
                <a:latin typeface="华文楷体" panose="02010600040101010101" charset="-122"/>
                <a:ea typeface="华文楷体" panose="02010600040101010101" charset="-122"/>
              </a:rPr>
              <a:t>三、自身免疫性疾病与免疫损伤特点</a:t>
            </a:r>
            <a:endParaRPr lang="zh-CN" altLang="en-US" sz="2400" b="1">
              <a:solidFill>
                <a:srgbClr val="FF0000"/>
              </a:solidFill>
              <a:latin typeface="华文楷体" panose="02010600040101010101" charset="-122"/>
              <a:ea typeface="华文楷体" panose="02010600040101010101" charset="-122"/>
            </a:endParaRPr>
          </a:p>
          <a:p>
            <a:endParaRPr lang="zh-CN" altLang="en-US" sz="2400" b="1">
              <a:solidFill>
                <a:srgbClr val="FF0000"/>
              </a:solidFill>
              <a:latin typeface="华文楷体" panose="02010600040101010101" charset="-122"/>
              <a:ea typeface="华文楷体" panose="02010600040101010101" charset="-122"/>
            </a:endParaRPr>
          </a:p>
          <a:p>
            <a:r>
              <a:rPr lang="zh-CN" altLang="en-US" sz="2400" b="1">
                <a:solidFill>
                  <a:srgbClr val="FF0000"/>
                </a:solidFill>
                <a:latin typeface="华文楷体" panose="02010600040101010101" charset="-122"/>
                <a:ea typeface="华文楷体" panose="02010600040101010101" charset="-122"/>
              </a:rPr>
              <a:t>四、自身抗体的特点</a:t>
            </a:r>
            <a:endParaRPr lang="zh-CN" altLang="en-US" sz="2400" b="1">
              <a:solidFill>
                <a:srgbClr val="FF0000"/>
              </a:solidFill>
              <a:latin typeface="华文楷体" panose="02010600040101010101" charset="-122"/>
              <a:ea typeface="华文楷体" panose="02010600040101010101" charset="-122"/>
            </a:endParaRPr>
          </a:p>
          <a:p>
            <a:endParaRPr lang="zh-CN" altLang="en-US" sz="2400" b="1">
              <a:solidFill>
                <a:srgbClr val="FF0000"/>
              </a:solidFill>
              <a:latin typeface="华文楷体" panose="02010600040101010101" charset="-122"/>
              <a:ea typeface="华文楷体" panose="02010600040101010101" charset="-122"/>
            </a:endParaRPr>
          </a:p>
          <a:p>
            <a:r>
              <a:rPr lang="zh-CN" altLang="en-US" sz="2400" b="1">
                <a:solidFill>
                  <a:srgbClr val="FF0000"/>
                </a:solidFill>
                <a:latin typeface="华文楷体" panose="02010600040101010101" charset="-122"/>
                <a:ea typeface="华文楷体" panose="02010600040101010101" charset="-122"/>
              </a:rPr>
              <a:t>五、自身抗体与自身免疫性疾病的诊断</a:t>
            </a:r>
            <a:endParaRPr lang="zh-CN" altLang="en-US" sz="2400" b="1">
              <a:solidFill>
                <a:srgbClr val="FF0000"/>
              </a:solidFill>
              <a:latin typeface="华文楷体" panose="02010600040101010101" charset="-122"/>
              <a:ea typeface="华文楷体" panose="02010600040101010101" charset="-122"/>
            </a:endParaRPr>
          </a:p>
        </p:txBody>
      </p:sp>
      <p:sp>
        <p:nvSpPr>
          <p:cNvPr id="6" name="文本框 5"/>
          <p:cNvSpPr txBox="1"/>
          <p:nvPr/>
        </p:nvSpPr>
        <p:spPr>
          <a:xfrm>
            <a:off x="3983355" y="280035"/>
            <a:ext cx="2809240" cy="645160"/>
          </a:xfrm>
          <a:prstGeom prst="rect">
            <a:avLst/>
          </a:prstGeom>
          <a:noFill/>
        </p:spPr>
        <p:txBody>
          <a:bodyPr wrap="square" rtlCol="0">
            <a:spAutoFit/>
          </a:bodyPr>
          <a:p>
            <a:r>
              <a:rPr lang="zh-CN" altLang="en-US" sz="3600" b="1">
                <a:solidFill>
                  <a:srgbClr val="FF0000"/>
                </a:solidFill>
                <a:latin typeface="华文楷体" panose="02010600040101010101" charset="-122"/>
                <a:ea typeface="华文楷体" panose="02010600040101010101" charset="-122"/>
              </a:rPr>
              <a:t>内容</a:t>
            </a:r>
            <a:endParaRPr lang="zh-CN" altLang="en-US" sz="3600" b="1">
              <a:solidFill>
                <a:srgbClr val="FF0000"/>
              </a:solidFill>
              <a:latin typeface="华文楷体" panose="02010600040101010101" charset="-122"/>
              <a:ea typeface="华文楷体" panose="02010600040101010101" charset="-122"/>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l="-25000" r="-25000"/>
          </a:stretch>
        </a:blipFill>
        <a:effectLst/>
      </p:bgPr>
    </p:bg>
    <p:spTree>
      <p:nvGrpSpPr>
        <p:cNvPr id="1" name=""/>
        <p:cNvGrpSpPr/>
        <p:nvPr/>
      </p:nvGrpSpPr>
      <p:grpSpPr/>
      <p:sp>
        <p:nvSpPr>
          <p:cNvPr id="7" name="五边形 6"/>
          <p:cNvSpPr/>
          <p:nvPr/>
        </p:nvSpPr>
        <p:spPr>
          <a:xfrm>
            <a:off x="274955" y="147320"/>
            <a:ext cx="4117975" cy="428625"/>
          </a:xfrm>
          <a:prstGeom prst="homePlat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r>
              <a:rPr lang="zh-CN" altLang="en-US" b="1" dirty="0">
                <a:solidFill>
                  <a:schemeClr val="tx1"/>
                </a:solidFill>
              </a:rPr>
              <a:t>三、自身免疫性疾病与免疫损伤特点</a:t>
            </a:r>
            <a:endParaRPr lang="zh-CN" altLang="en-US" b="1" dirty="0">
              <a:solidFill>
                <a:schemeClr val="tx1"/>
              </a:solidFill>
            </a:endParaRPr>
          </a:p>
        </p:txBody>
      </p:sp>
      <p:sp>
        <p:nvSpPr>
          <p:cNvPr id="2" name="文本框 1"/>
          <p:cNvSpPr txBox="1"/>
          <p:nvPr/>
        </p:nvSpPr>
        <p:spPr>
          <a:xfrm>
            <a:off x="254000" y="670560"/>
            <a:ext cx="8422640" cy="4523105"/>
          </a:xfrm>
          <a:prstGeom prst="rect">
            <a:avLst/>
          </a:prstGeom>
          <a:noFill/>
        </p:spPr>
        <p:txBody>
          <a:bodyPr wrap="square" rtlCol="0">
            <a:spAutoFit/>
          </a:bodyPr>
          <a:p>
            <a:r>
              <a:rPr lang="en-US" altLang="zh-CN" b="1"/>
              <a:t>5</a:t>
            </a:r>
            <a:r>
              <a:rPr lang="zh-CN" altLang="en-US" b="1"/>
              <a:t>、自身免疫性肝病</a:t>
            </a:r>
            <a:endParaRPr lang="zh-CN" altLang="en-US" b="1"/>
          </a:p>
          <a:p>
            <a:r>
              <a:rPr lang="zh-CN" altLang="en-US" b="1"/>
              <a:t>（</a:t>
            </a:r>
            <a:r>
              <a:rPr lang="en-US" altLang="zh-CN" b="1"/>
              <a:t>1</a:t>
            </a:r>
            <a:r>
              <a:rPr lang="zh-CN" altLang="en-US" b="1"/>
              <a:t>）发病机制</a:t>
            </a:r>
            <a:endParaRPr lang="zh-CN" altLang="en-US" b="1"/>
          </a:p>
          <a:p>
            <a:pPr marL="285750" indent="-285750">
              <a:buClr>
                <a:srgbClr val="000000"/>
              </a:buClr>
              <a:buFont typeface="Wingdings" panose="05000000000000000000" charset="0"/>
              <a:buChar char=""/>
            </a:pPr>
            <a:r>
              <a:rPr lang="zh-CN" altLang="en-US" b="1"/>
              <a:t> </a:t>
            </a:r>
            <a:r>
              <a:rPr lang="zh-CN" altLang="en-US"/>
              <a:t>本病为遗传倾向疾病，具备易患基因的人群可在环境、药物、感染等因素激发下起病；</a:t>
            </a:r>
            <a:endParaRPr lang="zh-CN" altLang="en-US"/>
          </a:p>
          <a:p>
            <a:pPr marL="285750" indent="-285750">
              <a:buClr>
                <a:srgbClr val="000000"/>
              </a:buClr>
              <a:buFont typeface="Wingdings" panose="05000000000000000000" charset="0"/>
              <a:buChar char=""/>
            </a:pPr>
            <a:r>
              <a:rPr lang="zh-CN" altLang="en-US"/>
              <a:t>病人由于免疫调控功能缺陷，导致机体对自身肝细胞抗原产生反应，表现为以细胞介导的细胞毒性作用和肝细胞表面特异性抗原与自身抗体结合而产生的免疫反应，并以后者为主。</a:t>
            </a:r>
            <a:endParaRPr lang="zh-CN" altLang="en-US"/>
          </a:p>
          <a:p>
            <a:r>
              <a:rPr lang="zh-CN" altLang="en-US" b="1"/>
              <a:t>（</a:t>
            </a:r>
            <a:r>
              <a:rPr lang="en-US" altLang="zh-CN" b="1"/>
              <a:t>2</a:t>
            </a:r>
            <a:r>
              <a:rPr lang="zh-CN" altLang="en-US" b="1"/>
              <a:t>）临床症状</a:t>
            </a:r>
            <a:endParaRPr lang="zh-CN" altLang="en-US" b="1"/>
          </a:p>
          <a:p>
            <a:pPr marL="285750" indent="-285750">
              <a:buClr>
                <a:srgbClr val="000000"/>
              </a:buClr>
              <a:buFont typeface="Wingdings" panose="05000000000000000000" charset="0"/>
              <a:buChar char=""/>
            </a:pPr>
            <a:r>
              <a:rPr lang="zh-CN" altLang="en-US"/>
              <a:t>多呈缓慢发病，约占70％，少数可呈急性发病，约占30％；</a:t>
            </a:r>
            <a:endParaRPr lang="zh-CN" altLang="en-US"/>
          </a:p>
          <a:p>
            <a:pPr marL="285750" indent="-285750">
              <a:buClr>
                <a:srgbClr val="000000"/>
              </a:buClr>
              <a:buFont typeface="Wingdings" panose="05000000000000000000" charset="0"/>
              <a:buChar char=""/>
            </a:pPr>
            <a:r>
              <a:rPr lang="zh-CN" altLang="en-US"/>
              <a:t>病人常表现为乏力、黄疸、肝脾肿大、皮肤瘙痒和体重下降不明显等症状；</a:t>
            </a:r>
            <a:endParaRPr lang="zh-CN" altLang="en-US"/>
          </a:p>
          <a:p>
            <a:pPr marL="285750" indent="-285750">
              <a:buClr>
                <a:srgbClr val="000000"/>
              </a:buClr>
              <a:buFont typeface="Wingdings" panose="05000000000000000000" charset="0"/>
              <a:buChar char=""/>
            </a:pPr>
            <a:r>
              <a:rPr lang="zh-CN" altLang="en-US"/>
              <a:t>病情发展至肝硬化后，可出现腹水、肝性脑病、食管静脉曲张出血；</a:t>
            </a:r>
            <a:endParaRPr lang="zh-CN" altLang="en-US"/>
          </a:p>
          <a:p>
            <a:pPr marL="285750" indent="-285750">
              <a:buClr>
                <a:srgbClr val="000000"/>
              </a:buClr>
              <a:buFont typeface="Wingdings" panose="05000000000000000000" charset="0"/>
              <a:buChar char=""/>
            </a:pPr>
            <a:r>
              <a:rPr lang="zh-CN" altLang="en-US"/>
              <a:t>病人还常伴有肝外系统免疫性疾病，最常见为甲状腺炎、溃疡性结肠炎等；</a:t>
            </a:r>
            <a:endParaRPr lang="zh-CN" altLang="en-US"/>
          </a:p>
          <a:p>
            <a:pPr marL="285750" indent="-285750">
              <a:buClr>
                <a:srgbClr val="000000"/>
              </a:buClr>
              <a:buFont typeface="Wingdings" panose="05000000000000000000" charset="0"/>
              <a:buChar char=""/>
            </a:pPr>
            <a:r>
              <a:rPr lang="zh-CN" altLang="en-US"/>
              <a:t>实验室检查以γ球蛋白升高最为显著，以</a:t>
            </a:r>
            <a:r>
              <a:rPr lang="en-US" altLang="zh-CN"/>
              <a:t>I</a:t>
            </a:r>
            <a:r>
              <a:rPr lang="zh-CN" altLang="en-US"/>
              <a:t>g</a:t>
            </a:r>
            <a:r>
              <a:rPr lang="en-US" altLang="zh-CN"/>
              <a:t>G</a:t>
            </a:r>
            <a:r>
              <a:rPr lang="zh-CN" altLang="en-US"/>
              <a:t>为主，一般为正常值的2倍以上。肝功能检测血清胆红素、谷草转氨酶、谷丙转氨酶、碱性磷酸酶均可升高，血清白蛋白、胆固醇酯降低，反映了自身免疫性肝炎以</a:t>
            </a:r>
            <a:r>
              <a:rPr lang="zh-CN" altLang="en-US" b="1"/>
              <a:t>肝细胞损害</a:t>
            </a:r>
            <a:r>
              <a:rPr lang="zh-CN" altLang="en-US"/>
              <a:t>为主的特征。</a:t>
            </a:r>
            <a:endParaRPr lang="zh-CN" altLang="en-US"/>
          </a:p>
          <a:p>
            <a:endParaRPr lang="zh-CN" altLang="en-US"/>
          </a:p>
        </p:txBody>
      </p:sp>
      <p:pic>
        <p:nvPicPr>
          <p:cNvPr id="3" name="图片 2"/>
          <p:cNvPicPr>
            <a:picLocks noChangeAspect="1"/>
          </p:cNvPicPr>
          <p:nvPr/>
        </p:nvPicPr>
        <p:blipFill>
          <a:blip r:embed="rId2"/>
          <a:stretch>
            <a:fillRect/>
          </a:stretch>
        </p:blipFill>
        <p:spPr>
          <a:xfrm>
            <a:off x="2041525" y="1384935"/>
            <a:ext cx="6084570" cy="474535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4" name="文本框 3"/>
          <p:cNvSpPr txBox="1"/>
          <p:nvPr/>
        </p:nvSpPr>
        <p:spPr>
          <a:xfrm>
            <a:off x="1548130" y="2329180"/>
            <a:ext cx="5217795" cy="768350"/>
          </a:xfrm>
          <a:prstGeom prst="rect">
            <a:avLst/>
          </a:prstGeom>
          <a:noFill/>
        </p:spPr>
        <p:txBody>
          <a:bodyPr wrap="none" rtlCol="0" anchor="t">
            <a:spAutoFit/>
          </a:bodyPr>
          <a:p>
            <a:r>
              <a:rPr lang="zh-CN" altLang="en-US" sz="4400" b="1">
                <a:solidFill>
                  <a:srgbClr val="FF0000"/>
                </a:solidFill>
                <a:latin typeface="华文楷体" panose="02010600040101010101" charset="-122"/>
                <a:ea typeface="华文楷体" panose="02010600040101010101" charset="-122"/>
                <a:sym typeface="+mn-ea"/>
              </a:rPr>
              <a:t>四、自身抗体的特点</a:t>
            </a:r>
            <a:endParaRPr lang="zh-CN" altLang="en-US" sz="4400" b="1">
              <a:solidFill>
                <a:srgbClr val="FF0000"/>
              </a:solidFill>
              <a:latin typeface="华文楷体" panose="02010600040101010101" charset="-122"/>
              <a:ea typeface="华文楷体" panose="02010600040101010101" charset="-122"/>
              <a:sym typeface="+mn-ea"/>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l="-20000" r="-20000"/>
          </a:stretch>
        </a:blipFill>
        <a:effectLst/>
      </p:bgPr>
    </p:bg>
    <p:spTree>
      <p:nvGrpSpPr>
        <p:cNvPr id="1" name=""/>
        <p:cNvGrpSpPr/>
        <p:nvPr/>
      </p:nvGrpSpPr>
      <p:grpSpPr>
        <a:xfrm>
          <a:off x="0" y="0"/>
          <a:ext cx="0" cy="0"/>
          <a:chOff x="0" y="0"/>
          <a:chExt cx="0" cy="0"/>
        </a:xfrm>
      </p:grpSpPr>
      <p:sp>
        <p:nvSpPr>
          <p:cNvPr id="7" name="五边形 6"/>
          <p:cNvSpPr/>
          <p:nvPr/>
        </p:nvSpPr>
        <p:spPr>
          <a:xfrm>
            <a:off x="274955" y="147320"/>
            <a:ext cx="2517140" cy="428625"/>
          </a:xfrm>
          <a:prstGeom prst="homePlat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r>
              <a:rPr lang="zh-CN" altLang="en-US" b="1" dirty="0">
                <a:solidFill>
                  <a:schemeClr val="tx1"/>
                </a:solidFill>
              </a:rPr>
              <a:t>四、自身抗体的特点</a:t>
            </a:r>
            <a:endParaRPr lang="zh-CN" altLang="en-US" b="1" dirty="0">
              <a:solidFill>
                <a:schemeClr val="tx1"/>
              </a:solidFill>
            </a:endParaRPr>
          </a:p>
        </p:txBody>
      </p:sp>
      <p:sp>
        <p:nvSpPr>
          <p:cNvPr id="3" name="文本框 2"/>
          <p:cNvSpPr txBox="1"/>
          <p:nvPr/>
        </p:nvSpPr>
        <p:spPr>
          <a:xfrm>
            <a:off x="274955" y="670560"/>
            <a:ext cx="8399145" cy="4799965"/>
          </a:xfrm>
          <a:prstGeom prst="rect">
            <a:avLst/>
          </a:prstGeom>
          <a:noFill/>
        </p:spPr>
        <p:txBody>
          <a:bodyPr wrap="square" rtlCol="0">
            <a:spAutoFit/>
          </a:bodyPr>
          <a:p>
            <a:r>
              <a:rPr lang="zh-CN" altLang="en-US" b="1"/>
              <a:t>（一）自身抗体的一般特点和临床价值</a:t>
            </a:r>
            <a:endParaRPr lang="zh-CN" altLang="en-US" b="1"/>
          </a:p>
          <a:p>
            <a:r>
              <a:rPr lang="zh-CN" altLang="en-US" b="1"/>
              <a:t>         </a:t>
            </a:r>
            <a:r>
              <a:rPr lang="zh-CN" altLang="en-US"/>
              <a:t>自身抗体是自身免疫性疾病的重要标志。每种自身免疫性疾病都伴有特征性的自身抗体谱。患者血液中存在高效价自身抗体是自身免疫性疾病的特点之一，也是临床确诊自身免疫性疾病的重要依据。测定自身抗体有助于自身免疫疾病的诊断，并对判断疾病的活动程度、观察治疗效果、指导临床用药具有重要的临床意义。特别是有些自身抗体的检测已纳入某些自身免疫性疾病的诊断标准中，如</a:t>
            </a:r>
            <a:r>
              <a:rPr lang="en-US" altLang="zh-CN"/>
              <a:t>dsDNA</a:t>
            </a:r>
            <a:r>
              <a:rPr lang="zh-CN" altLang="en-US"/>
              <a:t>抗体和</a:t>
            </a:r>
            <a:r>
              <a:rPr lang="en-US" altLang="zh-CN"/>
              <a:t>Sm</a:t>
            </a:r>
            <a:r>
              <a:rPr lang="zh-CN" altLang="en-US"/>
              <a:t>抗体对于</a:t>
            </a:r>
            <a:r>
              <a:rPr lang="en-US" altLang="zh-CN"/>
              <a:t>SLE,ACL</a:t>
            </a:r>
            <a:r>
              <a:rPr lang="zh-CN" altLang="en-US"/>
              <a:t>抗体对于磷脂综合征、抗</a:t>
            </a:r>
            <a:r>
              <a:rPr lang="en-US" altLang="zh-CN"/>
              <a:t>CCP</a:t>
            </a:r>
            <a:r>
              <a:rPr lang="zh-CN" altLang="en-US"/>
              <a:t>抗体对于类风湿关节炎。此外，一些自身抗体在疾病症状出现前几年就升高，可起到疾病预测作用。</a:t>
            </a:r>
            <a:endParaRPr lang="zh-CN" altLang="en-US"/>
          </a:p>
          <a:p>
            <a:endParaRPr lang="zh-CN" altLang="en-US"/>
          </a:p>
          <a:p>
            <a:r>
              <a:rPr lang="zh-CN" altLang="en-US" b="1"/>
              <a:t>（二）自身抗体检测的一般原则</a:t>
            </a:r>
            <a:endParaRPr lang="zh-CN" altLang="en-US" b="1"/>
          </a:p>
          <a:p>
            <a:r>
              <a:rPr lang="zh-CN" altLang="en-US" b="1"/>
              <a:t>         </a:t>
            </a:r>
            <a:r>
              <a:rPr lang="zh-CN" altLang="en-US"/>
              <a:t>在进行自身抗体检测时，由于某些自身抗体在自身免疫性疾病中的敏感性高，但特异性不强，仅具有筛查意义而不具有诊断价值。而有些自身抗体的敏感性低，但对某一种自身免疫性疾病诊断的特异性很高，相关性强，因此在协助临床医生选择相关检测项目时，应注意</a:t>
            </a:r>
            <a:r>
              <a:rPr lang="zh-CN" altLang="en-US">
                <a:solidFill>
                  <a:srgbClr val="FF0000"/>
                </a:solidFill>
              </a:rPr>
              <a:t>筛查性实验与确诊性实验间的合理组合</a:t>
            </a:r>
            <a:r>
              <a:rPr lang="zh-CN" altLang="en-US"/>
              <a:t>，特别是应根据临床症状的提示，选择检测相关的自身抗体，切忌盲目全面检测。</a:t>
            </a:r>
            <a:endParaRPr lang="zh-CN" altLang="en-US"/>
          </a:p>
          <a:p>
            <a:endParaRPr lang="zh-CN" altLang="en-US"/>
          </a:p>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anim calcmode="lin" valueType="num">
                                      <p:cBhvr additive="base">
                                        <p:cTn id="1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l="-20000" r="-20000"/>
          </a:stretch>
        </a:blipFill>
        <a:effectLst/>
      </p:bgPr>
    </p:bg>
    <p:spTree>
      <p:nvGrpSpPr>
        <p:cNvPr id="1" name=""/>
        <p:cNvGrpSpPr/>
        <p:nvPr/>
      </p:nvGrpSpPr>
      <p:grpSpPr>
        <a:xfrm>
          <a:off x="0" y="0"/>
          <a:ext cx="0" cy="0"/>
          <a:chOff x="0" y="0"/>
          <a:chExt cx="0" cy="0"/>
        </a:xfrm>
      </p:grpSpPr>
      <p:sp>
        <p:nvSpPr>
          <p:cNvPr id="7" name="五边形 6"/>
          <p:cNvSpPr/>
          <p:nvPr/>
        </p:nvSpPr>
        <p:spPr>
          <a:xfrm>
            <a:off x="274955" y="147320"/>
            <a:ext cx="2517140" cy="428625"/>
          </a:xfrm>
          <a:prstGeom prst="homePlat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r>
              <a:rPr lang="zh-CN" altLang="en-US" b="1" dirty="0">
                <a:solidFill>
                  <a:schemeClr val="tx1"/>
                </a:solidFill>
              </a:rPr>
              <a:t>四、自身抗体的特点</a:t>
            </a:r>
            <a:endParaRPr lang="zh-CN" altLang="en-US" b="1" dirty="0">
              <a:solidFill>
                <a:schemeClr val="tx1"/>
              </a:solidFill>
            </a:endParaRPr>
          </a:p>
        </p:txBody>
      </p:sp>
      <p:sp>
        <p:nvSpPr>
          <p:cNvPr id="3" name="文本框 2"/>
          <p:cNvSpPr txBox="1"/>
          <p:nvPr/>
        </p:nvSpPr>
        <p:spPr>
          <a:xfrm>
            <a:off x="274955" y="575945"/>
            <a:ext cx="7593330" cy="6277610"/>
          </a:xfrm>
          <a:prstGeom prst="rect">
            <a:avLst/>
          </a:prstGeom>
          <a:noFill/>
        </p:spPr>
        <p:txBody>
          <a:bodyPr wrap="square" rtlCol="0" anchor="t">
            <a:spAutoFit/>
          </a:bodyPr>
          <a:p>
            <a:r>
              <a:rPr lang="zh-CN" altLang="zh-CN" sz="1600" b="1">
                <a:sym typeface="+mn-ea"/>
              </a:rPr>
              <a:t>（三）实验室方法的选择</a:t>
            </a:r>
            <a:endParaRPr lang="zh-CN" altLang="zh-CN" sz="1600" b="1">
              <a:sym typeface="+mn-ea"/>
            </a:endParaRPr>
          </a:p>
          <a:p>
            <a:r>
              <a:rPr lang="zh-CN" altLang="zh-CN" sz="1600">
                <a:sym typeface="+mn-ea"/>
              </a:rPr>
              <a:t>         对于自身抗体的检测，应首选</a:t>
            </a:r>
            <a:r>
              <a:rPr lang="zh-CN" altLang="zh-CN" sz="1600" b="1">
                <a:sym typeface="+mn-ea"/>
              </a:rPr>
              <a:t>间接免疫荧光法（</a:t>
            </a:r>
            <a:r>
              <a:rPr lang="en-US" altLang="zh-CN" sz="1600" b="1">
                <a:sym typeface="+mn-ea"/>
              </a:rPr>
              <a:t>IIF</a:t>
            </a:r>
            <a:r>
              <a:rPr lang="zh-CN" altLang="zh-CN" sz="1600" b="1">
                <a:sym typeface="+mn-ea"/>
              </a:rPr>
              <a:t>）</a:t>
            </a:r>
            <a:r>
              <a:rPr lang="zh-CN" altLang="zh-CN" sz="1600">
                <a:sym typeface="+mn-ea"/>
              </a:rPr>
              <a:t>作为理想的筛查实验。因为绝大多数自身抗体的靶抗原为自身细胞核和或细胞膜、细胞质内物质，以细胞组织成分作为抗原基质，进行</a:t>
            </a:r>
            <a:r>
              <a:rPr lang="en-US" altLang="zh-CN" sz="1600">
                <a:sym typeface="+mn-ea"/>
              </a:rPr>
              <a:t>IIF</a:t>
            </a:r>
            <a:r>
              <a:rPr lang="zh-CN" altLang="en-US" sz="1600">
                <a:sym typeface="+mn-ea"/>
              </a:rPr>
              <a:t>检查是目前最常用的自身抗体检测手段。系统性自身免疫性疾病，常选用</a:t>
            </a:r>
            <a:r>
              <a:rPr lang="en-US" altLang="zh-CN" sz="1600">
                <a:sym typeface="+mn-ea"/>
              </a:rPr>
              <a:t>HEp-2</a:t>
            </a:r>
            <a:r>
              <a:rPr lang="zh-CN" altLang="en-US" sz="1600">
                <a:sym typeface="+mn-ea"/>
              </a:rPr>
              <a:t>细胞作为检测基质。器官特异性自身免疫性疾病，应采用特异性组织切片作为检测机制。当需要对自身抗体进行抗原特异性区分时，则可选择</a:t>
            </a:r>
            <a:r>
              <a:rPr lang="en-US" altLang="zh-CN" sz="1600">
                <a:sym typeface="+mn-ea"/>
              </a:rPr>
              <a:t>ELISA</a:t>
            </a:r>
            <a:r>
              <a:rPr lang="zh-CN" altLang="en-US" sz="1600">
                <a:sym typeface="+mn-ea"/>
              </a:rPr>
              <a:t>法，免疫印迹法、对流免疫电泳或免疫双扩散法。</a:t>
            </a:r>
            <a:endParaRPr lang="zh-CN" altLang="en-US" sz="1600">
              <a:sym typeface="+mn-ea"/>
            </a:endParaRPr>
          </a:p>
          <a:p>
            <a:endParaRPr lang="zh-CN" altLang="en-US" sz="1400">
              <a:sym typeface="+mn-ea"/>
            </a:endParaRPr>
          </a:p>
          <a:p>
            <a:r>
              <a:rPr lang="zh-CN" altLang="en-US" sz="1600" b="1">
                <a:sym typeface="+mn-ea"/>
              </a:rPr>
              <a:t>（四）自身抗体检测结果的解释</a:t>
            </a:r>
            <a:endParaRPr lang="zh-CN" altLang="en-US" sz="1600" b="1">
              <a:sym typeface="+mn-ea"/>
            </a:endParaRPr>
          </a:p>
          <a:p>
            <a:r>
              <a:rPr lang="en-US" altLang="zh-CN" sz="1600">
                <a:sym typeface="+mn-ea"/>
              </a:rPr>
              <a:t>1</a:t>
            </a:r>
            <a:r>
              <a:rPr lang="zh-CN" altLang="en-US" sz="1600">
                <a:sym typeface="+mn-ea"/>
              </a:rPr>
              <a:t>、自身抗体对自身免疫性疾病有一定的灵敏度和特异性，应根据特性正确理解其检出率。同时，没有一种自身抗体可单独诊断疾病，多项指标联合检测能提高检出率；</a:t>
            </a:r>
            <a:endParaRPr lang="zh-CN" altLang="en-US" sz="1600">
              <a:sym typeface="+mn-ea"/>
            </a:endParaRPr>
          </a:p>
          <a:p>
            <a:r>
              <a:rPr lang="en-US" altLang="zh-CN" sz="1600">
                <a:sym typeface="+mn-ea"/>
              </a:rPr>
              <a:t>2</a:t>
            </a:r>
            <a:r>
              <a:rPr lang="zh-CN" altLang="en-US" sz="1600">
                <a:sym typeface="+mn-ea"/>
              </a:rPr>
              <a:t>、抗核抗体阳性不代表一定患有自身免疫性疾病，健康人中会有一定比例（</a:t>
            </a:r>
            <a:r>
              <a:rPr lang="en-US" altLang="zh-CN" sz="1600">
                <a:sym typeface="+mn-ea"/>
              </a:rPr>
              <a:t>5%-10%</a:t>
            </a:r>
            <a:r>
              <a:rPr lang="zh-CN" altLang="en-US" sz="1600">
                <a:sym typeface="+mn-ea"/>
              </a:rPr>
              <a:t>）自身抗体阳性（常为低滴度）。此外，感染、肿瘤等也会引起自身抗体的出现；</a:t>
            </a:r>
            <a:endParaRPr lang="zh-CN" altLang="en-US" sz="1600">
              <a:sym typeface="+mn-ea"/>
            </a:endParaRPr>
          </a:p>
          <a:p>
            <a:r>
              <a:rPr lang="en-US" altLang="zh-CN" sz="1600">
                <a:sym typeface="+mn-ea"/>
              </a:rPr>
              <a:t>3</a:t>
            </a:r>
            <a:r>
              <a:rPr lang="zh-CN" altLang="en-US" sz="1600">
                <a:sym typeface="+mn-ea"/>
              </a:rPr>
              <a:t>、某些自身抗体出现于症状之前，有一定的疾病预测价值。首次出现自身抗体的个体建议一段时间之后再次检测，连续多次出现自身抗体可能提示其出现自身免疫性疾病的概率增加；</a:t>
            </a:r>
            <a:endParaRPr lang="zh-CN" altLang="en-US" sz="1600">
              <a:sym typeface="+mn-ea"/>
            </a:endParaRPr>
          </a:p>
          <a:p>
            <a:r>
              <a:rPr lang="en-US" altLang="zh-CN" sz="1600">
                <a:sym typeface="+mn-ea"/>
              </a:rPr>
              <a:t>4</a:t>
            </a:r>
            <a:r>
              <a:rPr lang="zh-CN" altLang="en-US" sz="1600">
                <a:sym typeface="+mn-ea"/>
              </a:rPr>
              <a:t>、间接免疫荧光法检测自身抗体时，目前仍有很多没有明确靶抗原的荧光模型，其临床意义也不甚明确。但应客观报告，引起临床重视；</a:t>
            </a:r>
            <a:endParaRPr lang="zh-CN" altLang="en-US" sz="1600">
              <a:sym typeface="+mn-ea"/>
            </a:endParaRPr>
          </a:p>
          <a:p>
            <a:r>
              <a:rPr lang="en-US" altLang="zh-CN" sz="1600">
                <a:sym typeface="+mn-ea"/>
              </a:rPr>
              <a:t>5</a:t>
            </a:r>
            <a:r>
              <a:rPr lang="zh-CN" altLang="en-US" sz="1600">
                <a:sym typeface="+mn-ea"/>
              </a:rPr>
              <a:t>、不同方法学有各自的检测灵敏度和特异性，一个检测项目可以用不同的实验方法检测，可能会出现差异，尤其处于临界值（弱阳性）的抗体血清。</a:t>
            </a:r>
            <a:endParaRPr lang="zh-CN" altLang="en-US" sz="1600">
              <a:sym typeface="+mn-ea"/>
            </a:endParaRPr>
          </a:p>
          <a:p>
            <a:endParaRPr lang="zh-CN" altLang="en-US" sz="1600">
              <a:sym typeface="+mn-ea"/>
            </a:endParaRPr>
          </a:p>
          <a:p>
            <a:endParaRPr lang="zh-CN" altLang="en-US">
              <a:sym typeface="+mn-ea"/>
            </a:endParaRPr>
          </a:p>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anim calcmode="lin" valueType="num">
                                      <p:cBhvr additive="base">
                                        <p:cTn id="1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 calcmode="lin" valueType="num">
                                      <p:cBhvr additive="base">
                                        <p:cTn id="1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5" end="5"/>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 calcmode="lin" valueType="num">
                                      <p:cBhvr additive="base">
                                        <p:cTn id="1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anim calcmode="lin" valueType="num">
                                      <p:cBhvr additive="base">
                                        <p:cTn id="2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7" end="7"/>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 calcmode="lin" valueType="num">
                                      <p:cBhvr additive="base">
                                        <p:cTn id="2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4" name="文本框 3"/>
          <p:cNvSpPr txBox="1"/>
          <p:nvPr/>
        </p:nvSpPr>
        <p:spPr>
          <a:xfrm>
            <a:off x="1548130" y="2329180"/>
            <a:ext cx="5500370" cy="1445260"/>
          </a:xfrm>
          <a:prstGeom prst="rect">
            <a:avLst/>
          </a:prstGeom>
          <a:noFill/>
        </p:spPr>
        <p:txBody>
          <a:bodyPr wrap="none" rtlCol="0" anchor="t">
            <a:spAutoFit/>
          </a:bodyPr>
          <a:p>
            <a:pPr algn="l"/>
            <a:r>
              <a:rPr lang="zh-CN" altLang="en-US" sz="4400" b="1">
                <a:solidFill>
                  <a:srgbClr val="FF0000"/>
                </a:solidFill>
                <a:latin typeface="华文楷体" panose="02010600040101010101" charset="-122"/>
                <a:ea typeface="华文楷体" panose="02010600040101010101" charset="-122"/>
                <a:sym typeface="+mn-ea"/>
              </a:rPr>
              <a:t>五、</a:t>
            </a:r>
            <a:r>
              <a:rPr lang="zh-CN" altLang="en-US" sz="4400" b="1">
                <a:solidFill>
                  <a:srgbClr val="FF0000"/>
                </a:solidFill>
                <a:latin typeface="华文楷体" panose="02010600040101010101" charset="-122"/>
                <a:ea typeface="华文楷体" panose="02010600040101010101" charset="-122"/>
                <a:sym typeface="+mn-ea"/>
              </a:rPr>
              <a:t>自身抗体与自身</a:t>
            </a:r>
            <a:endParaRPr lang="zh-CN" altLang="en-US" sz="4400" b="1">
              <a:solidFill>
                <a:srgbClr val="FF0000"/>
              </a:solidFill>
              <a:latin typeface="华文楷体" panose="02010600040101010101" charset="-122"/>
              <a:ea typeface="华文楷体" panose="02010600040101010101" charset="-122"/>
              <a:sym typeface="+mn-ea"/>
            </a:endParaRPr>
          </a:p>
          <a:p>
            <a:pPr algn="l"/>
            <a:r>
              <a:rPr lang="zh-CN" altLang="en-US" sz="4400" b="1">
                <a:solidFill>
                  <a:srgbClr val="FF0000"/>
                </a:solidFill>
                <a:latin typeface="华文楷体" panose="02010600040101010101" charset="-122"/>
                <a:ea typeface="华文楷体" panose="02010600040101010101" charset="-122"/>
                <a:sym typeface="+mn-ea"/>
              </a:rPr>
              <a:t>      免疫性疾病的诊断</a:t>
            </a:r>
            <a:endParaRPr lang="zh-CN" altLang="en-US" sz="4400" b="1">
              <a:solidFill>
                <a:srgbClr val="FF0000"/>
              </a:solidFill>
              <a:latin typeface="华文楷体" panose="02010600040101010101" charset="-122"/>
              <a:ea typeface="华文楷体" panose="02010600040101010101" charset="-122"/>
              <a:sym typeface="+mn-ea"/>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l="-20000" r="-20000"/>
          </a:stretch>
        </a:blipFill>
        <a:effectLst/>
      </p:bgPr>
    </p:bg>
    <p:spTree>
      <p:nvGrpSpPr>
        <p:cNvPr id="1" name=""/>
        <p:cNvGrpSpPr/>
        <p:nvPr/>
      </p:nvGrpSpPr>
      <p:grpSpPr>
        <a:xfrm>
          <a:off x="0" y="0"/>
          <a:ext cx="0" cy="0"/>
          <a:chOff x="0" y="0"/>
          <a:chExt cx="0" cy="0"/>
        </a:xfrm>
      </p:grpSpPr>
      <p:sp>
        <p:nvSpPr>
          <p:cNvPr id="7" name="五边形 6"/>
          <p:cNvSpPr/>
          <p:nvPr/>
        </p:nvSpPr>
        <p:spPr>
          <a:xfrm>
            <a:off x="274955" y="147320"/>
            <a:ext cx="4722495" cy="428625"/>
          </a:xfrm>
          <a:prstGeom prst="homePlat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r>
              <a:rPr lang="zh-CN" altLang="en-US" b="1" dirty="0">
                <a:solidFill>
                  <a:schemeClr val="tx1"/>
                </a:solidFill>
              </a:rPr>
              <a:t>五、自身抗体检测与自身免疫性疾病的诊断</a:t>
            </a:r>
            <a:endParaRPr lang="zh-CN" altLang="en-US" b="1" dirty="0">
              <a:solidFill>
                <a:schemeClr val="tx1"/>
              </a:solidFill>
            </a:endParaRPr>
          </a:p>
        </p:txBody>
      </p:sp>
      <p:sp>
        <p:nvSpPr>
          <p:cNvPr id="3" name="文本框 2"/>
          <p:cNvSpPr txBox="1"/>
          <p:nvPr/>
        </p:nvSpPr>
        <p:spPr>
          <a:xfrm>
            <a:off x="274955" y="696595"/>
            <a:ext cx="7959090" cy="6000750"/>
          </a:xfrm>
          <a:prstGeom prst="rect">
            <a:avLst/>
          </a:prstGeom>
          <a:noFill/>
        </p:spPr>
        <p:txBody>
          <a:bodyPr wrap="square" rtlCol="0" anchor="t">
            <a:spAutoFit/>
          </a:bodyPr>
          <a:p>
            <a:r>
              <a:rPr lang="zh-CN" altLang="en-US" sz="1600" b="1">
                <a:solidFill>
                  <a:schemeClr val="tx1"/>
                </a:solidFill>
                <a:sym typeface="+mn-ea"/>
              </a:rPr>
              <a:t>（一）</a:t>
            </a:r>
            <a:r>
              <a:rPr lang="zh-CN" altLang="en-US" sz="1600" b="1">
                <a:solidFill>
                  <a:srgbClr val="FF0000"/>
                </a:solidFill>
                <a:sym typeface="+mn-ea"/>
              </a:rPr>
              <a:t>抗核抗体（</a:t>
            </a:r>
            <a:r>
              <a:rPr lang="en-US" altLang="zh-CN" sz="1600" b="1">
                <a:solidFill>
                  <a:srgbClr val="FF0000"/>
                </a:solidFill>
                <a:sym typeface="+mn-ea"/>
              </a:rPr>
              <a:t>ANA</a:t>
            </a:r>
            <a:r>
              <a:rPr lang="zh-CN" altLang="en-US" sz="1600" b="1">
                <a:solidFill>
                  <a:srgbClr val="FF0000"/>
                </a:solidFill>
                <a:sym typeface="+mn-ea"/>
              </a:rPr>
              <a:t>）</a:t>
            </a:r>
            <a:r>
              <a:rPr lang="en-US" altLang="zh-CN" sz="1600">
                <a:sym typeface="+mn-ea"/>
              </a:rPr>
              <a:t>:</a:t>
            </a:r>
            <a:r>
              <a:rPr lang="zh-CN" altLang="en-US" sz="1600">
                <a:sym typeface="+mn-ea"/>
              </a:rPr>
              <a:t>是一组将自身各种细胞核成分作为靶抗原的自身抗体总称。</a:t>
            </a:r>
            <a:r>
              <a:rPr lang="en-US" altLang="zh-CN" sz="1600">
                <a:sym typeface="+mn-ea"/>
              </a:rPr>
              <a:t>ANA</a:t>
            </a:r>
            <a:r>
              <a:rPr lang="zh-CN" altLang="en-US" sz="1600">
                <a:sym typeface="+mn-ea"/>
              </a:rPr>
              <a:t>在活动期的系统性红斑狼疮患者中滴度较高，在</a:t>
            </a:r>
            <a:r>
              <a:rPr lang="zh-CN" altLang="en-US" sz="1600" b="1">
                <a:sym typeface="+mn-ea"/>
              </a:rPr>
              <a:t>大多数自身免疫病</a:t>
            </a:r>
            <a:r>
              <a:rPr lang="zh-CN" altLang="en-US" sz="1600">
                <a:sym typeface="+mn-ea"/>
              </a:rPr>
              <a:t>中可呈阳性</a:t>
            </a:r>
            <a:r>
              <a:rPr lang="en-US" altLang="zh-CN" sz="1600">
                <a:sym typeface="+mn-ea"/>
              </a:rPr>
              <a:t>	</a:t>
            </a:r>
            <a:r>
              <a:rPr lang="zh-CN" altLang="en-US" sz="1600">
                <a:sym typeface="+mn-ea"/>
              </a:rPr>
              <a:t>，如</a:t>
            </a:r>
            <a:r>
              <a:rPr lang="en-US" altLang="zh-CN" sz="1600">
                <a:sym typeface="+mn-ea"/>
              </a:rPr>
              <a:t>SLE</a:t>
            </a:r>
            <a:r>
              <a:rPr lang="zh-CN" altLang="en-US" sz="1600">
                <a:sym typeface="+mn-ea"/>
              </a:rPr>
              <a:t>、</a:t>
            </a:r>
            <a:r>
              <a:rPr lang="en-US" altLang="zh-CN" sz="1600">
                <a:sym typeface="+mn-ea"/>
              </a:rPr>
              <a:t>RA</a:t>
            </a:r>
            <a:r>
              <a:rPr lang="zh-CN" altLang="en-US" sz="1600">
                <a:sym typeface="+mn-ea"/>
              </a:rPr>
              <a:t>、混合性结缔组织病（</a:t>
            </a:r>
            <a:r>
              <a:rPr lang="en-US" altLang="zh-CN" sz="1600">
                <a:sym typeface="+mn-ea"/>
              </a:rPr>
              <a:t>MCTD</a:t>
            </a:r>
            <a:r>
              <a:rPr lang="zh-CN" altLang="en-US" sz="1600">
                <a:sym typeface="+mn-ea"/>
              </a:rPr>
              <a:t>）、干燥综合征（</a:t>
            </a:r>
            <a:r>
              <a:rPr lang="en-US" altLang="zh-CN" sz="1600">
                <a:sym typeface="+mn-ea"/>
              </a:rPr>
              <a:t>SS</a:t>
            </a:r>
            <a:r>
              <a:rPr lang="zh-CN" altLang="en-US" sz="1600">
                <a:sym typeface="+mn-ea"/>
              </a:rPr>
              <a:t>）、硬皮病、慢性活动性肝炎等。</a:t>
            </a:r>
            <a:endParaRPr lang="zh-CN" altLang="en-US" sz="1600">
              <a:sym typeface="+mn-ea"/>
            </a:endParaRPr>
          </a:p>
          <a:p>
            <a:endParaRPr lang="zh-CN" altLang="en-US" sz="1600">
              <a:sym typeface="+mn-ea"/>
            </a:endParaRPr>
          </a:p>
          <a:p>
            <a:r>
              <a:rPr lang="zh-CN" altLang="en-US" sz="1600" b="1">
                <a:solidFill>
                  <a:schemeClr val="tx1"/>
                </a:solidFill>
                <a:sym typeface="+mn-ea"/>
              </a:rPr>
              <a:t>（二）</a:t>
            </a:r>
            <a:r>
              <a:rPr lang="zh-CN" altLang="en-US" sz="1600" b="1">
                <a:solidFill>
                  <a:srgbClr val="FF0000"/>
                </a:solidFill>
                <a:sym typeface="+mn-ea"/>
              </a:rPr>
              <a:t>抗双链</a:t>
            </a:r>
            <a:r>
              <a:rPr lang="en-US" altLang="zh-CN" sz="1600" b="1">
                <a:solidFill>
                  <a:srgbClr val="FF0000"/>
                </a:solidFill>
                <a:sym typeface="+mn-ea"/>
              </a:rPr>
              <a:t>DNA</a:t>
            </a:r>
            <a:r>
              <a:rPr lang="zh-CN" altLang="en-US" sz="1600" b="1">
                <a:solidFill>
                  <a:srgbClr val="FF0000"/>
                </a:solidFill>
                <a:sym typeface="+mn-ea"/>
              </a:rPr>
              <a:t>抗体（抗</a:t>
            </a:r>
            <a:r>
              <a:rPr lang="en-US" altLang="zh-CN" sz="1600" b="1">
                <a:solidFill>
                  <a:srgbClr val="FF0000"/>
                </a:solidFill>
                <a:sym typeface="+mn-ea"/>
              </a:rPr>
              <a:t>dsDNA</a:t>
            </a:r>
            <a:r>
              <a:rPr lang="zh-CN" altLang="en-US" sz="1600" b="1">
                <a:solidFill>
                  <a:srgbClr val="FF0000"/>
                </a:solidFill>
                <a:sym typeface="+mn-ea"/>
              </a:rPr>
              <a:t>抗体）</a:t>
            </a:r>
            <a:r>
              <a:rPr lang="zh-CN" altLang="en-US" sz="1600">
                <a:sym typeface="+mn-ea"/>
              </a:rPr>
              <a:t>：抗</a:t>
            </a:r>
            <a:r>
              <a:rPr lang="en-US" altLang="zh-CN" sz="1600">
                <a:sym typeface="+mn-ea"/>
              </a:rPr>
              <a:t>dsDNA</a:t>
            </a:r>
            <a:r>
              <a:rPr lang="zh-CN" altLang="en-US" sz="1600">
                <a:sym typeface="+mn-ea"/>
              </a:rPr>
              <a:t>抗体是</a:t>
            </a:r>
            <a:r>
              <a:rPr lang="zh-CN" altLang="en-US" sz="1600" b="1">
                <a:sym typeface="+mn-ea"/>
              </a:rPr>
              <a:t>系统性红斑狼疮（</a:t>
            </a:r>
            <a:r>
              <a:rPr lang="en-US" altLang="zh-CN" sz="1600" b="1">
                <a:sym typeface="+mn-ea"/>
              </a:rPr>
              <a:t>SLE</a:t>
            </a:r>
            <a:r>
              <a:rPr lang="zh-CN" altLang="en-US" sz="1600" b="1">
                <a:sym typeface="+mn-ea"/>
              </a:rPr>
              <a:t>）</a:t>
            </a:r>
            <a:r>
              <a:rPr lang="zh-CN" altLang="en-US" sz="1600">
                <a:sym typeface="+mn-ea"/>
              </a:rPr>
              <a:t>患者的</a:t>
            </a:r>
            <a:r>
              <a:rPr lang="zh-CN" altLang="en-US" sz="1600" b="1">
                <a:sym typeface="+mn-ea"/>
              </a:rPr>
              <a:t>特征性标志抗体</a:t>
            </a:r>
            <a:r>
              <a:rPr lang="zh-CN" altLang="en-US" sz="1600">
                <a:sym typeface="+mn-ea"/>
              </a:rPr>
              <a:t>，是</a:t>
            </a:r>
            <a:r>
              <a:rPr lang="en-US" altLang="zh-CN" sz="1600">
                <a:sym typeface="+mn-ea"/>
              </a:rPr>
              <a:t>SLE</a:t>
            </a:r>
            <a:r>
              <a:rPr lang="zh-CN" altLang="en-US" sz="1600">
                <a:sym typeface="+mn-ea"/>
              </a:rPr>
              <a:t>的重要诊断标准之一。抗</a:t>
            </a:r>
            <a:r>
              <a:rPr lang="en-US" altLang="zh-CN" sz="1600">
                <a:sym typeface="+mn-ea"/>
              </a:rPr>
              <a:t>dsDNA</a:t>
            </a:r>
            <a:r>
              <a:rPr lang="zh-CN" altLang="en-US" sz="1600">
                <a:sym typeface="+mn-ea"/>
              </a:rPr>
              <a:t>抗体滴度与疾病活动程度相关，抗体滴度的动态监测可监控治疗。</a:t>
            </a:r>
            <a:endParaRPr lang="zh-CN" altLang="en-US" sz="1600">
              <a:sym typeface="+mn-ea"/>
            </a:endParaRPr>
          </a:p>
          <a:p>
            <a:endParaRPr lang="zh-CN" altLang="en-US" sz="1600">
              <a:sym typeface="+mn-ea"/>
            </a:endParaRPr>
          </a:p>
          <a:p>
            <a:r>
              <a:rPr lang="zh-CN" altLang="en-US" sz="1600" b="1">
                <a:solidFill>
                  <a:schemeClr val="tx1"/>
                </a:solidFill>
                <a:sym typeface="+mn-ea"/>
              </a:rPr>
              <a:t>（三）</a:t>
            </a:r>
            <a:r>
              <a:rPr lang="zh-CN" altLang="en-US" sz="1600" b="1">
                <a:solidFill>
                  <a:srgbClr val="FF0000"/>
                </a:solidFill>
                <a:sym typeface="+mn-ea"/>
              </a:rPr>
              <a:t>抗</a:t>
            </a:r>
            <a:r>
              <a:rPr lang="en-US" altLang="zh-CN" sz="1600" b="1">
                <a:solidFill>
                  <a:srgbClr val="FF0000"/>
                </a:solidFill>
                <a:sym typeface="+mn-ea"/>
              </a:rPr>
              <a:t>ENA</a:t>
            </a:r>
            <a:r>
              <a:rPr lang="zh-CN" altLang="en-US" sz="1600" b="1">
                <a:solidFill>
                  <a:srgbClr val="FF0000"/>
                </a:solidFill>
                <a:sym typeface="+mn-ea"/>
              </a:rPr>
              <a:t>抗体谱</a:t>
            </a:r>
            <a:r>
              <a:rPr lang="zh-CN" altLang="en-US" sz="1600">
                <a:sym typeface="+mn-ea"/>
              </a:rPr>
              <a:t>：是针对核内可提取性核抗原的一种自身抗体，包括抗</a:t>
            </a:r>
            <a:r>
              <a:rPr lang="en-US" altLang="zh-CN" sz="1600">
                <a:sym typeface="+mn-ea"/>
              </a:rPr>
              <a:t>Sm</a:t>
            </a:r>
            <a:r>
              <a:rPr lang="zh-CN" altLang="zh-CN" sz="1600">
                <a:sym typeface="+mn-ea"/>
              </a:rPr>
              <a:t>抗体、抗</a:t>
            </a:r>
            <a:r>
              <a:rPr lang="en-US" altLang="zh-CN" sz="1600">
                <a:sym typeface="+mn-ea"/>
              </a:rPr>
              <a:t>U1-snRNP</a:t>
            </a:r>
            <a:r>
              <a:rPr lang="zh-CN" altLang="en-US" sz="1600">
                <a:sym typeface="+mn-ea"/>
              </a:rPr>
              <a:t>抗体、抗</a:t>
            </a:r>
            <a:r>
              <a:rPr lang="en-US" altLang="zh-CN" sz="1600">
                <a:sym typeface="+mn-ea"/>
              </a:rPr>
              <a:t>SSA</a:t>
            </a:r>
            <a:r>
              <a:rPr lang="zh-CN" altLang="en-US" sz="1600">
                <a:sym typeface="+mn-ea"/>
              </a:rPr>
              <a:t>抗体、抗</a:t>
            </a:r>
            <a:r>
              <a:rPr lang="en-US" altLang="zh-CN" sz="1600">
                <a:sym typeface="+mn-ea"/>
              </a:rPr>
              <a:t>SSB</a:t>
            </a:r>
            <a:r>
              <a:rPr lang="zh-CN" altLang="en-US" sz="1600">
                <a:sym typeface="+mn-ea"/>
              </a:rPr>
              <a:t>抗体、抗</a:t>
            </a:r>
            <a:r>
              <a:rPr lang="en-US" altLang="zh-CN" sz="1600">
                <a:sym typeface="+mn-ea"/>
              </a:rPr>
              <a:t>Scl-70</a:t>
            </a:r>
            <a:r>
              <a:rPr lang="zh-CN" altLang="en-US" sz="1600">
                <a:sym typeface="+mn-ea"/>
              </a:rPr>
              <a:t>抗体和抗</a:t>
            </a:r>
            <a:r>
              <a:rPr lang="en-US" altLang="zh-CN" sz="1600">
                <a:sym typeface="+mn-ea"/>
              </a:rPr>
              <a:t>Jo-1</a:t>
            </a:r>
            <a:r>
              <a:rPr lang="zh-CN" altLang="en-US" sz="1600">
                <a:sym typeface="+mn-ea"/>
              </a:rPr>
              <a:t>抗体等，主要检测</a:t>
            </a:r>
            <a:r>
              <a:rPr lang="zh-CN" altLang="en-US" sz="1600" b="1">
                <a:sym typeface="+mn-ea"/>
              </a:rPr>
              <a:t>系统性结缔组织病</a:t>
            </a:r>
            <a:r>
              <a:rPr lang="zh-CN" altLang="en-US" sz="1600">
                <a:sym typeface="+mn-ea"/>
              </a:rPr>
              <a:t>。</a:t>
            </a:r>
            <a:endParaRPr lang="zh-CN" altLang="en-US" sz="1600">
              <a:sym typeface="+mn-ea"/>
            </a:endParaRPr>
          </a:p>
          <a:p>
            <a:r>
              <a:rPr lang="zh-CN" altLang="en-US" sz="1600">
                <a:sym typeface="+mn-ea"/>
              </a:rPr>
              <a:t>抗</a:t>
            </a:r>
            <a:r>
              <a:rPr lang="en-US" altLang="zh-CN" sz="1600">
                <a:sym typeface="+mn-ea"/>
              </a:rPr>
              <a:t>Sm</a:t>
            </a:r>
            <a:r>
              <a:rPr lang="zh-CN" altLang="zh-CN" sz="1600">
                <a:sym typeface="+mn-ea"/>
              </a:rPr>
              <a:t>抗体是</a:t>
            </a:r>
            <a:r>
              <a:rPr lang="en-US" altLang="zh-CN" sz="1600">
                <a:sym typeface="+mn-ea"/>
              </a:rPr>
              <a:t>SLE</a:t>
            </a:r>
            <a:r>
              <a:rPr lang="zh-CN" altLang="en-US" sz="1600">
                <a:sym typeface="+mn-ea"/>
              </a:rPr>
              <a:t>的血清标志抗体；高滴度的抗</a:t>
            </a:r>
            <a:r>
              <a:rPr lang="en-US" altLang="zh-CN" sz="1600">
                <a:sym typeface="+mn-ea"/>
              </a:rPr>
              <a:t>RNP</a:t>
            </a:r>
            <a:r>
              <a:rPr lang="zh-CN" altLang="en-US" sz="1600">
                <a:sym typeface="+mn-ea"/>
              </a:rPr>
              <a:t>抗体是诊断</a:t>
            </a:r>
            <a:r>
              <a:rPr lang="en-US" altLang="zh-CN" sz="1600">
                <a:sym typeface="+mn-ea"/>
              </a:rPr>
              <a:t>MCTD</a:t>
            </a:r>
            <a:r>
              <a:rPr lang="zh-CN" altLang="en-US" sz="1600">
                <a:sym typeface="+mn-ea"/>
              </a:rPr>
              <a:t>的重要血清学依据；抗</a:t>
            </a:r>
            <a:r>
              <a:rPr lang="en-US" altLang="zh-CN" sz="1600">
                <a:sym typeface="+mn-ea"/>
              </a:rPr>
              <a:t>SSA/Ro</a:t>
            </a:r>
            <a:r>
              <a:rPr lang="zh-CN" altLang="en-US" sz="1600">
                <a:sym typeface="+mn-ea"/>
              </a:rPr>
              <a:t>抗体和抗</a:t>
            </a:r>
            <a:r>
              <a:rPr lang="en-US" altLang="zh-CN" sz="1600">
                <a:sym typeface="+mn-ea"/>
              </a:rPr>
              <a:t>SSA/La</a:t>
            </a:r>
            <a:r>
              <a:rPr lang="zh-CN" altLang="en-US" sz="1600">
                <a:sym typeface="+mn-ea"/>
              </a:rPr>
              <a:t>抗体与干燥综合征密切相关；抗</a:t>
            </a:r>
            <a:r>
              <a:rPr lang="en-US" altLang="zh-CN" sz="1600">
                <a:sym typeface="+mn-ea"/>
              </a:rPr>
              <a:t>Jo-1</a:t>
            </a:r>
            <a:r>
              <a:rPr lang="zh-CN" altLang="en-US" sz="1600">
                <a:sym typeface="+mn-ea"/>
              </a:rPr>
              <a:t>抗体常见于多发性肌炎；抗</a:t>
            </a:r>
            <a:r>
              <a:rPr lang="en-US" altLang="zh-CN" sz="1600">
                <a:sym typeface="+mn-ea"/>
              </a:rPr>
              <a:t>Scl-70</a:t>
            </a:r>
            <a:r>
              <a:rPr lang="zh-CN" altLang="en-US" sz="1600">
                <a:sym typeface="+mn-ea"/>
              </a:rPr>
              <a:t>抗体几乎仅见于进行性系统硬化症。抗</a:t>
            </a:r>
            <a:r>
              <a:rPr lang="en-US" altLang="zh-CN" sz="1600">
                <a:sym typeface="+mn-ea"/>
              </a:rPr>
              <a:t>ENA</a:t>
            </a:r>
            <a:r>
              <a:rPr lang="zh-CN" altLang="en-US" sz="1600">
                <a:sym typeface="+mn-ea"/>
              </a:rPr>
              <a:t>抗体谱是自身免疫性疾病实验室诊断的确诊试验。</a:t>
            </a:r>
            <a:endParaRPr lang="zh-CN" altLang="en-US" sz="1600">
              <a:sym typeface="+mn-ea"/>
            </a:endParaRPr>
          </a:p>
          <a:p>
            <a:endParaRPr lang="zh-CN" altLang="en-US" sz="1600">
              <a:sym typeface="+mn-ea"/>
            </a:endParaRPr>
          </a:p>
          <a:p>
            <a:r>
              <a:rPr lang="zh-CN" altLang="en-US" sz="1600" b="1">
                <a:solidFill>
                  <a:schemeClr val="tx1"/>
                </a:solidFill>
                <a:sym typeface="+mn-ea"/>
              </a:rPr>
              <a:t>（四）</a:t>
            </a:r>
            <a:r>
              <a:rPr lang="zh-CN" altLang="zh-CN" sz="1600" b="1">
                <a:solidFill>
                  <a:srgbClr val="FF0000"/>
                </a:solidFill>
                <a:sym typeface="+mn-ea"/>
              </a:rPr>
              <a:t>抗中性粒细胞胞质抗体（</a:t>
            </a:r>
            <a:r>
              <a:rPr lang="en-US" altLang="zh-CN" sz="1600" b="1">
                <a:solidFill>
                  <a:srgbClr val="FF0000"/>
                </a:solidFill>
                <a:sym typeface="+mn-ea"/>
              </a:rPr>
              <a:t>ANCA</a:t>
            </a:r>
            <a:r>
              <a:rPr lang="zh-CN" altLang="zh-CN" sz="1600" b="1">
                <a:solidFill>
                  <a:srgbClr val="FF0000"/>
                </a:solidFill>
                <a:sym typeface="+mn-ea"/>
              </a:rPr>
              <a:t>）</a:t>
            </a:r>
            <a:r>
              <a:rPr lang="en-US" altLang="zh-CN" sz="1600">
                <a:sym typeface="+mn-ea"/>
              </a:rPr>
              <a:t>:ANCA</a:t>
            </a:r>
            <a:r>
              <a:rPr lang="zh-CN" altLang="zh-CN" sz="1600">
                <a:sym typeface="+mn-ea"/>
              </a:rPr>
              <a:t>是一组以中性粒细胞胞质成分为靶抗原，与临床多种小血管炎性疾病密切相关的自身抗体。临床已证实该抗体是</a:t>
            </a:r>
            <a:r>
              <a:rPr lang="zh-CN" altLang="zh-CN" sz="1600" b="1">
                <a:sym typeface="+mn-ea"/>
              </a:rPr>
              <a:t>系统性血管炎</a:t>
            </a:r>
            <a:r>
              <a:rPr lang="zh-CN" altLang="zh-CN" sz="1600">
                <a:sym typeface="+mn-ea"/>
              </a:rPr>
              <a:t>的血清标志抗体，对血管炎的诊断、分类及预后具有重要意义。</a:t>
            </a:r>
            <a:endParaRPr lang="zh-CN" altLang="zh-CN" sz="1600">
              <a:sym typeface="+mn-ea"/>
            </a:endParaRPr>
          </a:p>
          <a:p>
            <a:endParaRPr lang="zh-CN" altLang="zh-CN" sz="1600">
              <a:sym typeface="+mn-ea"/>
            </a:endParaRPr>
          </a:p>
          <a:p>
            <a:r>
              <a:rPr lang="zh-CN" altLang="en-US" sz="1600" b="1">
                <a:solidFill>
                  <a:schemeClr val="tx1"/>
                </a:solidFill>
                <a:sym typeface="+mn-ea"/>
              </a:rPr>
              <a:t>（五）</a:t>
            </a:r>
            <a:r>
              <a:rPr lang="zh-CN" altLang="en-US" sz="1600" b="1">
                <a:solidFill>
                  <a:srgbClr val="FF0000"/>
                </a:solidFill>
                <a:sym typeface="+mn-ea"/>
              </a:rPr>
              <a:t>抗磷脂抗体（</a:t>
            </a:r>
            <a:r>
              <a:rPr lang="en-US" altLang="zh-CN" sz="1600" b="1">
                <a:solidFill>
                  <a:srgbClr val="FF0000"/>
                </a:solidFill>
                <a:sym typeface="+mn-ea"/>
              </a:rPr>
              <a:t>APLA</a:t>
            </a:r>
            <a:r>
              <a:rPr lang="zh-CN" altLang="en-US" sz="1600" b="1">
                <a:solidFill>
                  <a:srgbClr val="FF0000"/>
                </a:solidFill>
                <a:sym typeface="+mn-ea"/>
              </a:rPr>
              <a:t>）</a:t>
            </a:r>
            <a:r>
              <a:rPr lang="zh-CN" altLang="en-US" sz="1600">
                <a:sym typeface="+mn-ea"/>
              </a:rPr>
              <a:t>：是针对含有磷脂结构抗原物质的自身抗体，包括抗心磷脂抗体和抗磷脂酸抗体等。鉴于临床疑似</a:t>
            </a:r>
            <a:r>
              <a:rPr lang="zh-CN" altLang="en-US" sz="1600" b="1">
                <a:sym typeface="+mn-ea"/>
              </a:rPr>
              <a:t>抗磷脂综合征</a:t>
            </a:r>
            <a:r>
              <a:rPr lang="zh-CN" altLang="en-US" sz="1600">
                <a:sym typeface="+mn-ea"/>
              </a:rPr>
              <a:t>的情况。</a:t>
            </a:r>
            <a:endParaRPr lang="zh-CN" altLang="en-US" sz="1600">
              <a:sym typeface="+mn-ea"/>
            </a:endParaRPr>
          </a:p>
          <a:p>
            <a:endParaRPr lang="zh-CN" altLang="en-US" sz="160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anim calcmode="lin" valueType="num">
                                      <p:cBhvr additive="base">
                                        <p:cTn id="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7" end="7"/>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9" end="9"/>
                                            </p:txEl>
                                          </p:spTgt>
                                        </p:tgtEl>
                                        <p:attrNameLst>
                                          <p:attrName>style.visibility</p:attrName>
                                        </p:attrNameLst>
                                      </p:cBhvr>
                                      <p:to>
                                        <p:strVal val="visible"/>
                                      </p:to>
                                    </p:set>
                                    <p:anim calcmode="lin" valueType="num">
                                      <p:cBhvr additive="base">
                                        <p:cTn id="1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l="-20000" r="-20000"/>
          </a:stretch>
        </a:blipFill>
        <a:effectLst/>
      </p:bgPr>
    </p:bg>
    <p:spTree>
      <p:nvGrpSpPr>
        <p:cNvPr id="1" name=""/>
        <p:cNvGrpSpPr/>
        <p:nvPr/>
      </p:nvGrpSpPr>
      <p:grpSpPr>
        <a:xfrm>
          <a:off x="0" y="0"/>
          <a:ext cx="0" cy="0"/>
          <a:chOff x="0" y="0"/>
          <a:chExt cx="0" cy="0"/>
        </a:xfrm>
      </p:grpSpPr>
      <p:sp>
        <p:nvSpPr>
          <p:cNvPr id="7" name="五边形 6"/>
          <p:cNvSpPr/>
          <p:nvPr/>
        </p:nvSpPr>
        <p:spPr>
          <a:xfrm>
            <a:off x="274955" y="147320"/>
            <a:ext cx="4722495" cy="428625"/>
          </a:xfrm>
          <a:prstGeom prst="homePlat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r>
              <a:rPr lang="zh-CN" altLang="en-US" b="1" dirty="0">
                <a:solidFill>
                  <a:schemeClr val="tx1"/>
                </a:solidFill>
              </a:rPr>
              <a:t>五、自身抗体检测与自身免疫性疾病的诊断</a:t>
            </a:r>
            <a:endParaRPr lang="zh-CN" altLang="en-US" b="1" dirty="0">
              <a:solidFill>
                <a:schemeClr val="tx1"/>
              </a:solidFill>
            </a:endParaRPr>
          </a:p>
        </p:txBody>
      </p:sp>
      <p:sp>
        <p:nvSpPr>
          <p:cNvPr id="3" name="文本框 2"/>
          <p:cNvSpPr txBox="1"/>
          <p:nvPr/>
        </p:nvSpPr>
        <p:spPr>
          <a:xfrm>
            <a:off x="274955" y="575945"/>
            <a:ext cx="7376160" cy="5969635"/>
          </a:xfrm>
          <a:prstGeom prst="rect">
            <a:avLst/>
          </a:prstGeom>
          <a:noFill/>
        </p:spPr>
        <p:txBody>
          <a:bodyPr wrap="square" rtlCol="0" anchor="t">
            <a:spAutoFit/>
          </a:bodyPr>
          <a:p>
            <a:r>
              <a:rPr lang="zh-CN" altLang="en-US" sz="1600" b="1">
                <a:sym typeface="+mn-ea"/>
              </a:rPr>
              <a:t>（六）类风湿关节炎相关自身抗体</a:t>
            </a:r>
            <a:r>
              <a:rPr lang="zh-CN" altLang="en-US" sz="1400">
                <a:sym typeface="+mn-ea"/>
              </a:rPr>
              <a:t>：</a:t>
            </a:r>
            <a:endParaRPr lang="zh-CN" altLang="en-US" sz="1400">
              <a:sym typeface="+mn-ea"/>
            </a:endParaRPr>
          </a:p>
          <a:p>
            <a:r>
              <a:rPr lang="en-US" altLang="zh-CN" sz="1600" b="1">
                <a:sym typeface="+mn-ea"/>
              </a:rPr>
              <a:t>1</a:t>
            </a:r>
            <a:r>
              <a:rPr lang="zh-CN" altLang="en-US" sz="1600" b="1">
                <a:sym typeface="+mn-ea"/>
              </a:rPr>
              <a:t>、</a:t>
            </a:r>
            <a:r>
              <a:rPr lang="zh-CN" altLang="en-US" sz="1600" b="1">
                <a:solidFill>
                  <a:srgbClr val="FF0000"/>
                </a:solidFill>
                <a:sym typeface="+mn-ea"/>
              </a:rPr>
              <a:t>类风湿因子（</a:t>
            </a:r>
            <a:r>
              <a:rPr lang="en-US" altLang="zh-CN" sz="1600" b="1">
                <a:solidFill>
                  <a:srgbClr val="FF0000"/>
                </a:solidFill>
                <a:sym typeface="+mn-ea"/>
              </a:rPr>
              <a:t>RF</a:t>
            </a:r>
            <a:r>
              <a:rPr lang="zh-CN" altLang="en-US" sz="1600" b="1">
                <a:solidFill>
                  <a:srgbClr val="FF0000"/>
                </a:solidFill>
                <a:sym typeface="+mn-ea"/>
              </a:rPr>
              <a:t>）</a:t>
            </a:r>
            <a:r>
              <a:rPr lang="zh-CN" altLang="en-US" sz="1600">
                <a:sym typeface="+mn-ea"/>
              </a:rPr>
              <a:t>：是一种以变性</a:t>
            </a:r>
            <a:r>
              <a:rPr lang="en-US" altLang="zh-CN" sz="1600">
                <a:sym typeface="+mn-ea"/>
              </a:rPr>
              <a:t>IgG</a:t>
            </a:r>
            <a:r>
              <a:rPr lang="zh-CN" altLang="en-US" sz="1600">
                <a:sym typeface="+mn-ea"/>
              </a:rPr>
              <a:t>的</a:t>
            </a:r>
            <a:r>
              <a:rPr lang="en-US" altLang="zh-CN" sz="1600">
                <a:sym typeface="+mn-ea"/>
              </a:rPr>
              <a:t>Fc</a:t>
            </a:r>
            <a:r>
              <a:rPr lang="zh-CN" altLang="en-US" sz="1400">
                <a:sym typeface="+mn-ea"/>
              </a:rPr>
              <a:t>片段为靶抗原的自身抗体。</a:t>
            </a:r>
            <a:endParaRPr lang="zh-CN" altLang="en-US" sz="1400">
              <a:sym typeface="+mn-ea"/>
            </a:endParaRPr>
          </a:p>
          <a:p>
            <a:r>
              <a:rPr lang="en-US" altLang="zh-CN" sz="1600" b="1">
                <a:sym typeface="+mn-ea"/>
              </a:rPr>
              <a:t>2</a:t>
            </a:r>
            <a:r>
              <a:rPr lang="zh-CN" altLang="en-US" sz="1600" b="1">
                <a:sym typeface="+mn-ea"/>
              </a:rPr>
              <a:t>、</a:t>
            </a:r>
            <a:r>
              <a:rPr lang="zh-CN" altLang="en-US" sz="1600" b="1">
                <a:solidFill>
                  <a:srgbClr val="FF0000"/>
                </a:solidFill>
                <a:sym typeface="+mn-ea"/>
              </a:rPr>
              <a:t>抗角蛋白抗体（</a:t>
            </a:r>
            <a:r>
              <a:rPr lang="en-US" altLang="zh-CN" sz="1600" b="1">
                <a:solidFill>
                  <a:srgbClr val="FF0000"/>
                </a:solidFill>
                <a:sym typeface="+mn-ea"/>
              </a:rPr>
              <a:t>AKA</a:t>
            </a:r>
            <a:r>
              <a:rPr lang="zh-CN" altLang="en-US" sz="1600" b="1">
                <a:solidFill>
                  <a:srgbClr val="FF0000"/>
                </a:solidFill>
                <a:sym typeface="+mn-ea"/>
              </a:rPr>
              <a:t>）</a:t>
            </a:r>
            <a:r>
              <a:rPr lang="zh-CN" altLang="en-US" sz="1600">
                <a:sym typeface="+mn-ea"/>
              </a:rPr>
              <a:t>：</a:t>
            </a:r>
            <a:r>
              <a:rPr lang="en-US" altLang="zh-CN" sz="1600">
                <a:sym typeface="+mn-ea"/>
              </a:rPr>
              <a:t>AKA</a:t>
            </a:r>
            <a:r>
              <a:rPr lang="zh-CN" altLang="en-US" sz="1600">
                <a:sym typeface="+mn-ea"/>
              </a:rPr>
              <a:t>主要见于</a:t>
            </a:r>
            <a:r>
              <a:rPr lang="en-US" altLang="zh-CN" sz="1600">
                <a:sym typeface="+mn-ea"/>
              </a:rPr>
              <a:t>RA</a:t>
            </a:r>
            <a:r>
              <a:rPr lang="zh-CN" altLang="en-US" sz="1600">
                <a:sym typeface="+mn-ea"/>
              </a:rPr>
              <a:t>，其阳性率为</a:t>
            </a:r>
            <a:r>
              <a:rPr lang="en-US" altLang="zh-CN" sz="1600">
                <a:sym typeface="+mn-ea"/>
              </a:rPr>
              <a:t>30%-55%</a:t>
            </a:r>
            <a:r>
              <a:rPr lang="zh-CN" altLang="en-US" sz="1600">
                <a:sym typeface="+mn-ea"/>
              </a:rPr>
              <a:t>，特异性可大</a:t>
            </a:r>
            <a:r>
              <a:rPr lang="en-US" altLang="zh-CN" sz="1600">
                <a:sym typeface="+mn-ea"/>
              </a:rPr>
              <a:t>95%-99%</a:t>
            </a:r>
            <a:r>
              <a:rPr lang="zh-CN" altLang="en-US" sz="1400">
                <a:sym typeface="+mn-ea"/>
              </a:rPr>
              <a:t>。</a:t>
            </a:r>
            <a:endParaRPr lang="zh-CN" altLang="en-US" sz="1400">
              <a:sym typeface="+mn-ea"/>
            </a:endParaRPr>
          </a:p>
          <a:p>
            <a:r>
              <a:rPr lang="en-US" altLang="zh-CN" sz="1600" b="1">
                <a:sym typeface="+mn-ea"/>
              </a:rPr>
              <a:t>3</a:t>
            </a:r>
            <a:r>
              <a:rPr lang="zh-CN" altLang="en-US" sz="1600" b="1">
                <a:sym typeface="+mn-ea"/>
              </a:rPr>
              <a:t>、</a:t>
            </a:r>
            <a:r>
              <a:rPr lang="zh-CN" altLang="en-US" sz="1600" b="1">
                <a:solidFill>
                  <a:srgbClr val="FF0000"/>
                </a:solidFill>
                <a:sym typeface="+mn-ea"/>
              </a:rPr>
              <a:t>抗环瓜氨酸肽抗体（抗</a:t>
            </a:r>
            <a:r>
              <a:rPr lang="en-US" altLang="zh-CN" sz="1600" b="1">
                <a:solidFill>
                  <a:srgbClr val="FF0000"/>
                </a:solidFill>
                <a:sym typeface="+mn-ea"/>
              </a:rPr>
              <a:t>CCP</a:t>
            </a:r>
            <a:r>
              <a:rPr lang="zh-CN" altLang="en-US" sz="1600" b="1">
                <a:solidFill>
                  <a:srgbClr val="FF0000"/>
                </a:solidFill>
                <a:sym typeface="+mn-ea"/>
              </a:rPr>
              <a:t>抗体）</a:t>
            </a:r>
            <a:r>
              <a:rPr lang="zh-CN" altLang="en-US" sz="1600">
                <a:sym typeface="+mn-ea"/>
              </a:rPr>
              <a:t>：是诊断类风湿关节炎的一个高度特异性新指标，已纳入</a:t>
            </a:r>
            <a:r>
              <a:rPr lang="en-US" altLang="zh-CN" sz="1600">
                <a:sym typeface="+mn-ea"/>
              </a:rPr>
              <a:t>RA</a:t>
            </a:r>
            <a:r>
              <a:rPr lang="zh-CN" altLang="en-US" sz="1400">
                <a:sym typeface="+mn-ea"/>
              </a:rPr>
              <a:t>的诊断标准。</a:t>
            </a:r>
            <a:endParaRPr lang="zh-CN" altLang="en-US" sz="1400">
              <a:sym typeface="+mn-ea"/>
            </a:endParaRPr>
          </a:p>
          <a:p>
            <a:r>
              <a:rPr lang="zh-CN" altLang="en-US" sz="1600" b="1">
                <a:sym typeface="+mn-ea"/>
              </a:rPr>
              <a:t>补充</a:t>
            </a:r>
            <a:r>
              <a:rPr lang="zh-CN" altLang="en-US" sz="1600">
                <a:sym typeface="+mn-ea"/>
              </a:rPr>
              <a:t>：</a:t>
            </a:r>
            <a:r>
              <a:rPr lang="zh-CN" altLang="en-US" sz="1600" b="1">
                <a:solidFill>
                  <a:srgbClr val="FF0000"/>
                </a:solidFill>
                <a:sym typeface="+mn-ea"/>
              </a:rPr>
              <a:t>抗</a:t>
            </a:r>
            <a:r>
              <a:rPr lang="en-US" altLang="zh-CN" sz="1600" b="1">
                <a:solidFill>
                  <a:srgbClr val="FF0000"/>
                </a:solidFill>
                <a:sym typeface="+mn-ea"/>
              </a:rPr>
              <a:t>RA33</a:t>
            </a:r>
            <a:r>
              <a:rPr lang="zh-CN" altLang="en-US" sz="1600" b="1">
                <a:solidFill>
                  <a:srgbClr val="FF0000"/>
                </a:solidFill>
                <a:sym typeface="+mn-ea"/>
              </a:rPr>
              <a:t>抗体</a:t>
            </a:r>
            <a:r>
              <a:rPr lang="zh-CN" altLang="en-US" sz="1600">
                <a:sym typeface="+mn-ea"/>
              </a:rPr>
              <a:t>是</a:t>
            </a:r>
            <a:r>
              <a:rPr lang="en-US" altLang="zh-CN" sz="1600">
                <a:sym typeface="+mn-ea"/>
              </a:rPr>
              <a:t>RF</a:t>
            </a:r>
            <a:r>
              <a:rPr lang="zh-CN" altLang="en-US" sz="1600">
                <a:sym typeface="+mn-ea"/>
              </a:rPr>
              <a:t>没有相关性的检测抗体，在</a:t>
            </a:r>
            <a:r>
              <a:rPr lang="en-US" altLang="zh-CN" sz="1600">
                <a:sym typeface="+mn-ea"/>
              </a:rPr>
              <a:t>RF</a:t>
            </a:r>
            <a:r>
              <a:rPr lang="zh-CN" altLang="en-US" sz="1600">
                <a:sym typeface="+mn-ea"/>
              </a:rPr>
              <a:t>阳性的</a:t>
            </a:r>
            <a:r>
              <a:rPr lang="en-US" altLang="zh-CN" sz="1600">
                <a:sym typeface="+mn-ea"/>
              </a:rPr>
              <a:t>RA</a:t>
            </a:r>
            <a:r>
              <a:rPr lang="zh-CN" altLang="en-US" sz="1600">
                <a:sym typeface="+mn-ea"/>
              </a:rPr>
              <a:t>病例中，抗</a:t>
            </a:r>
            <a:r>
              <a:rPr lang="en-US" altLang="zh-CN" sz="1600">
                <a:sym typeface="+mn-ea"/>
              </a:rPr>
              <a:t>RA33</a:t>
            </a:r>
            <a:r>
              <a:rPr lang="zh-CN" altLang="en-US" sz="1600">
                <a:sym typeface="+mn-ea"/>
              </a:rPr>
              <a:t>抗体与其他指标如</a:t>
            </a:r>
            <a:r>
              <a:rPr lang="en-US" altLang="zh-CN" sz="1600">
                <a:sym typeface="+mn-ea"/>
              </a:rPr>
              <a:t>CCP</a:t>
            </a:r>
            <a:r>
              <a:rPr lang="zh-CN" altLang="en-US" sz="1600">
                <a:sym typeface="+mn-ea"/>
              </a:rPr>
              <a:t>、</a:t>
            </a:r>
            <a:r>
              <a:rPr lang="en-US" altLang="zh-CN" sz="1600">
                <a:sym typeface="+mn-ea"/>
              </a:rPr>
              <a:t>AKA</a:t>
            </a:r>
            <a:r>
              <a:rPr lang="zh-CN" altLang="en-US" sz="1600">
                <a:sym typeface="+mn-ea"/>
              </a:rPr>
              <a:t>、</a:t>
            </a:r>
            <a:r>
              <a:rPr lang="en-US" altLang="zh-CN" sz="1600">
                <a:sym typeface="+mn-ea"/>
              </a:rPr>
              <a:t>APF</a:t>
            </a:r>
            <a:r>
              <a:rPr lang="zh-CN" altLang="en-US" sz="1600">
                <a:sym typeface="+mn-ea"/>
              </a:rPr>
              <a:t>等相互印证；在</a:t>
            </a:r>
            <a:r>
              <a:rPr lang="en-US" altLang="zh-CN" sz="1600">
                <a:sym typeface="+mn-ea"/>
              </a:rPr>
              <a:t>RF</a:t>
            </a:r>
            <a:r>
              <a:rPr lang="zh-CN" altLang="en-US" sz="1600">
                <a:sym typeface="+mn-ea"/>
              </a:rPr>
              <a:t>阳性的</a:t>
            </a:r>
            <a:r>
              <a:rPr lang="en-US" altLang="zh-CN" sz="1600">
                <a:sym typeface="+mn-ea"/>
              </a:rPr>
              <a:t>RA</a:t>
            </a:r>
            <a:r>
              <a:rPr lang="zh-CN" altLang="en-US" sz="1600">
                <a:sym typeface="+mn-ea"/>
              </a:rPr>
              <a:t>病例中，抗</a:t>
            </a:r>
            <a:r>
              <a:rPr lang="en-US" altLang="zh-CN" sz="1600">
                <a:sym typeface="+mn-ea"/>
              </a:rPr>
              <a:t>RA33</a:t>
            </a:r>
            <a:r>
              <a:rPr lang="zh-CN" altLang="en-US" sz="1600">
                <a:sym typeface="+mn-ea"/>
              </a:rPr>
              <a:t>抗体有</a:t>
            </a:r>
            <a:r>
              <a:rPr lang="en-US" altLang="zh-CN" sz="1600">
                <a:sym typeface="+mn-ea"/>
              </a:rPr>
              <a:t>45%</a:t>
            </a:r>
            <a:r>
              <a:rPr lang="zh-CN" altLang="en-US" sz="1600">
                <a:sym typeface="+mn-ea"/>
              </a:rPr>
              <a:t>的检出率。因此，抗</a:t>
            </a:r>
            <a:r>
              <a:rPr lang="en-US" altLang="zh-CN" sz="1600">
                <a:sym typeface="+mn-ea"/>
              </a:rPr>
              <a:t>RA33</a:t>
            </a:r>
            <a:r>
              <a:rPr lang="zh-CN" altLang="en-US" sz="1600">
                <a:sym typeface="+mn-ea"/>
              </a:rPr>
              <a:t>抗体是</a:t>
            </a:r>
            <a:r>
              <a:rPr lang="en-US" altLang="zh-CN" sz="1600" b="1">
                <a:sym typeface="+mn-ea"/>
              </a:rPr>
              <a:t>RA</a:t>
            </a:r>
            <a:r>
              <a:rPr lang="zh-CN" altLang="en-US" sz="1600" b="1">
                <a:sym typeface="+mn-ea"/>
              </a:rPr>
              <a:t>早期诊断</a:t>
            </a:r>
            <a:r>
              <a:rPr lang="zh-CN" altLang="en-US" sz="1600">
                <a:sym typeface="+mn-ea"/>
              </a:rPr>
              <a:t>的重要血清学标志物</a:t>
            </a:r>
            <a:r>
              <a:rPr lang="zh-CN" altLang="en-US" sz="1400">
                <a:sym typeface="+mn-ea"/>
              </a:rPr>
              <a:t>。</a:t>
            </a:r>
            <a:endParaRPr lang="zh-CN" altLang="en-US" sz="1400">
              <a:sym typeface="+mn-ea"/>
            </a:endParaRPr>
          </a:p>
          <a:p>
            <a:r>
              <a:rPr lang="zh-CN" altLang="en-US" sz="1600" b="1">
                <a:sym typeface="+mn-ea"/>
              </a:rPr>
              <a:t>（七）自身免疫性肝病相关自身抗体</a:t>
            </a:r>
            <a:r>
              <a:rPr lang="zh-CN" altLang="en-US">
                <a:sym typeface="+mn-ea"/>
              </a:rPr>
              <a:t>：</a:t>
            </a:r>
            <a:endParaRPr lang="zh-CN" altLang="en-US">
              <a:sym typeface="+mn-ea"/>
            </a:endParaRPr>
          </a:p>
          <a:p>
            <a:r>
              <a:rPr lang="en-US" sz="1600">
                <a:solidFill>
                  <a:schemeClr val="tx1"/>
                </a:solidFill>
                <a:sym typeface="+mn-ea"/>
              </a:rPr>
              <a:t>1</a:t>
            </a:r>
            <a:r>
              <a:rPr lang="zh-CN" altLang="en-US" sz="1600">
                <a:solidFill>
                  <a:schemeClr val="tx1"/>
                </a:solidFill>
                <a:sym typeface="+mn-ea"/>
              </a:rPr>
              <a:t>、</a:t>
            </a:r>
            <a:r>
              <a:rPr lang="zh-CN" altLang="en-US" sz="1600" b="1">
                <a:solidFill>
                  <a:srgbClr val="FF0000"/>
                </a:solidFill>
                <a:sym typeface="+mn-ea"/>
              </a:rPr>
              <a:t>抗平滑肌抗体（</a:t>
            </a:r>
            <a:r>
              <a:rPr lang="en-US" altLang="zh-CN" sz="1600" b="1">
                <a:solidFill>
                  <a:srgbClr val="FF0000"/>
                </a:solidFill>
                <a:sym typeface="+mn-ea"/>
              </a:rPr>
              <a:t>ASMA</a:t>
            </a:r>
            <a:r>
              <a:rPr lang="zh-CN" altLang="en-US" sz="1600" b="1">
                <a:solidFill>
                  <a:srgbClr val="FF0000"/>
                </a:solidFill>
                <a:sym typeface="+mn-ea"/>
              </a:rPr>
              <a:t>）</a:t>
            </a:r>
            <a:r>
              <a:rPr lang="zh-CN" altLang="en-US" sz="1600">
                <a:sym typeface="+mn-ea"/>
              </a:rPr>
              <a:t>：是</a:t>
            </a:r>
            <a:r>
              <a:rPr lang="zh-CN" altLang="en-US" sz="1600" b="1">
                <a:sym typeface="+mn-ea"/>
              </a:rPr>
              <a:t>自身免疫性肝炎</a:t>
            </a:r>
            <a:r>
              <a:rPr lang="zh-CN" altLang="en-US" sz="1600">
                <a:sym typeface="+mn-ea"/>
              </a:rPr>
              <a:t>（</a:t>
            </a:r>
            <a:r>
              <a:rPr lang="en-US" altLang="zh-CN" sz="1600">
                <a:sym typeface="+mn-ea"/>
              </a:rPr>
              <a:t>AIH</a:t>
            </a:r>
            <a:r>
              <a:rPr lang="zh-CN" altLang="en-US" sz="1600">
                <a:sym typeface="+mn-ea"/>
              </a:rPr>
              <a:t>）的血清学标志抗体。在该疾病中</a:t>
            </a:r>
            <a:r>
              <a:rPr lang="en-US" altLang="zh-CN" sz="1600">
                <a:sym typeface="+mn-ea"/>
              </a:rPr>
              <a:t>ASMA</a:t>
            </a:r>
            <a:r>
              <a:rPr lang="zh-CN" altLang="en-US" sz="1600">
                <a:sym typeface="+mn-ea"/>
              </a:rPr>
              <a:t>的阳性率可达</a:t>
            </a:r>
            <a:r>
              <a:rPr lang="en-US" altLang="zh-CN" sz="1600">
                <a:sym typeface="+mn-ea"/>
              </a:rPr>
              <a:t>90%</a:t>
            </a:r>
            <a:r>
              <a:rPr lang="zh-CN" altLang="en-US" sz="1600">
                <a:sym typeface="+mn-ea"/>
              </a:rPr>
              <a:t>，高滴度</a:t>
            </a:r>
            <a:r>
              <a:rPr lang="en-US" altLang="zh-CN" sz="1600">
                <a:sym typeface="+mn-ea"/>
              </a:rPr>
              <a:t>ASMA</a:t>
            </a:r>
            <a:r>
              <a:rPr lang="zh-CN" altLang="en-US" sz="1600">
                <a:sym typeface="+mn-ea"/>
              </a:rPr>
              <a:t>对诊断</a:t>
            </a:r>
            <a:r>
              <a:rPr lang="en-US" altLang="zh-CN" sz="1600">
                <a:sym typeface="+mn-ea"/>
              </a:rPr>
              <a:t>AIH</a:t>
            </a:r>
            <a:r>
              <a:rPr lang="zh-CN" altLang="en-US" sz="1600">
                <a:sym typeface="+mn-ea"/>
              </a:rPr>
              <a:t>的特异性可达</a:t>
            </a:r>
            <a:r>
              <a:rPr lang="en-US" altLang="zh-CN" sz="1600">
                <a:sym typeface="+mn-ea"/>
              </a:rPr>
              <a:t>100%</a:t>
            </a:r>
            <a:r>
              <a:rPr lang="zh-CN" altLang="en-US">
                <a:sym typeface="+mn-ea"/>
              </a:rPr>
              <a:t>。</a:t>
            </a:r>
            <a:endParaRPr lang="zh-CN" altLang="en-US">
              <a:sym typeface="+mn-ea"/>
            </a:endParaRPr>
          </a:p>
          <a:p>
            <a:r>
              <a:rPr lang="en-US" sz="1600">
                <a:sym typeface="+mn-ea"/>
              </a:rPr>
              <a:t>2</a:t>
            </a:r>
            <a:r>
              <a:rPr lang="zh-CN" altLang="en-US" sz="1600">
                <a:sym typeface="+mn-ea"/>
              </a:rPr>
              <a:t>、</a:t>
            </a:r>
            <a:r>
              <a:rPr lang="zh-CN" altLang="en-US" sz="1600" b="1">
                <a:solidFill>
                  <a:srgbClr val="FF0000"/>
                </a:solidFill>
                <a:sym typeface="+mn-ea"/>
              </a:rPr>
              <a:t>抗肝肾微粒体抗体（</a:t>
            </a:r>
            <a:r>
              <a:rPr lang="en-US" altLang="zh-CN" sz="1600" b="1">
                <a:solidFill>
                  <a:srgbClr val="FF0000"/>
                </a:solidFill>
                <a:sym typeface="+mn-ea"/>
              </a:rPr>
              <a:t>LKM-1</a:t>
            </a:r>
            <a:r>
              <a:rPr lang="zh-CN" altLang="en-US" sz="1600" b="1">
                <a:solidFill>
                  <a:srgbClr val="FF0000"/>
                </a:solidFill>
                <a:sym typeface="+mn-ea"/>
              </a:rPr>
              <a:t>）</a:t>
            </a:r>
            <a:r>
              <a:rPr lang="zh-CN" altLang="en-US" sz="1600">
                <a:sym typeface="+mn-ea"/>
              </a:rPr>
              <a:t>：是Ⅱ型</a:t>
            </a:r>
            <a:r>
              <a:rPr lang="en-US" altLang="zh-CN" sz="1600" b="1">
                <a:sym typeface="+mn-ea"/>
              </a:rPr>
              <a:t>AIH</a:t>
            </a:r>
            <a:r>
              <a:rPr lang="zh-CN" altLang="en-US" sz="1600">
                <a:sym typeface="+mn-ea"/>
              </a:rPr>
              <a:t>的血清学标志。在</a:t>
            </a:r>
            <a:r>
              <a:rPr lang="en-US" altLang="zh-CN" sz="1600">
                <a:sym typeface="+mn-ea"/>
              </a:rPr>
              <a:t>AIH</a:t>
            </a:r>
            <a:r>
              <a:rPr lang="zh-CN" altLang="en-US" sz="1600">
                <a:sym typeface="+mn-ea"/>
              </a:rPr>
              <a:t>中，</a:t>
            </a:r>
            <a:r>
              <a:rPr lang="en-US" altLang="zh-CN" sz="1600">
                <a:sym typeface="+mn-ea"/>
              </a:rPr>
              <a:t>LKM</a:t>
            </a:r>
            <a:r>
              <a:rPr lang="zh-CN" altLang="en-US">
                <a:sym typeface="+mn-ea"/>
              </a:rPr>
              <a:t>抗体滴度要比戊型或丁型肝炎高很多。</a:t>
            </a:r>
            <a:endParaRPr lang="zh-CN" altLang="en-US">
              <a:sym typeface="+mn-ea"/>
            </a:endParaRPr>
          </a:p>
          <a:p>
            <a:r>
              <a:rPr lang="en-US" sz="1600">
                <a:sym typeface="+mn-ea"/>
              </a:rPr>
              <a:t>3</a:t>
            </a:r>
            <a:r>
              <a:rPr lang="zh-CN" altLang="en-US" sz="1600">
                <a:sym typeface="+mn-ea"/>
              </a:rPr>
              <a:t>、</a:t>
            </a:r>
            <a:r>
              <a:rPr lang="zh-CN" altLang="en-US" sz="1600" b="1">
                <a:solidFill>
                  <a:srgbClr val="FF0000"/>
                </a:solidFill>
                <a:sym typeface="+mn-ea"/>
              </a:rPr>
              <a:t>抗肝细胞胞质抗体</a:t>
            </a:r>
            <a:r>
              <a:rPr lang="en-US" altLang="zh-CN" sz="1600" b="1">
                <a:solidFill>
                  <a:srgbClr val="FF0000"/>
                </a:solidFill>
                <a:sym typeface="+mn-ea"/>
              </a:rPr>
              <a:t>1</a:t>
            </a:r>
            <a:r>
              <a:rPr lang="zh-CN" altLang="en-US" sz="1600" b="1">
                <a:solidFill>
                  <a:srgbClr val="FF0000"/>
                </a:solidFill>
                <a:sym typeface="+mn-ea"/>
              </a:rPr>
              <a:t>型（</a:t>
            </a:r>
            <a:r>
              <a:rPr lang="en-US" altLang="zh-CN" sz="1600" b="1">
                <a:solidFill>
                  <a:srgbClr val="FF0000"/>
                </a:solidFill>
                <a:sym typeface="+mn-ea"/>
              </a:rPr>
              <a:t>LC-1</a:t>
            </a:r>
            <a:r>
              <a:rPr lang="zh-CN" altLang="en-US" sz="1600" b="1">
                <a:solidFill>
                  <a:srgbClr val="FF0000"/>
                </a:solidFill>
                <a:sym typeface="+mn-ea"/>
              </a:rPr>
              <a:t>）</a:t>
            </a:r>
            <a:r>
              <a:rPr lang="zh-CN" altLang="en-US" sz="1600">
                <a:sym typeface="+mn-ea"/>
              </a:rPr>
              <a:t>：是Ⅱ型</a:t>
            </a:r>
            <a:r>
              <a:rPr lang="en-US" altLang="zh-CN" sz="1600" b="1">
                <a:sym typeface="+mn-ea"/>
              </a:rPr>
              <a:t>AIH</a:t>
            </a:r>
            <a:r>
              <a:rPr lang="zh-CN" altLang="en-US" sz="1600">
                <a:sym typeface="+mn-ea"/>
              </a:rPr>
              <a:t>的另一种特异性标志，在Ⅱ型</a:t>
            </a:r>
            <a:r>
              <a:rPr lang="en-US" altLang="zh-CN" sz="1600">
                <a:sym typeface="+mn-ea"/>
              </a:rPr>
              <a:t>AIH</a:t>
            </a:r>
            <a:r>
              <a:rPr lang="zh-CN" altLang="en-US" sz="1600">
                <a:sym typeface="+mn-ea"/>
              </a:rPr>
              <a:t>中的阳性率为</a:t>
            </a:r>
            <a:r>
              <a:rPr lang="en-US" altLang="zh-CN" sz="1600">
                <a:sym typeface="+mn-ea"/>
              </a:rPr>
              <a:t>48%</a:t>
            </a:r>
            <a:r>
              <a:rPr lang="zh-CN" altLang="en-US" sz="1600">
                <a:sym typeface="+mn-ea"/>
              </a:rPr>
              <a:t>，特异性高达</a:t>
            </a:r>
            <a:r>
              <a:rPr lang="en-US" altLang="zh-CN" sz="1600">
                <a:sym typeface="+mn-ea"/>
              </a:rPr>
              <a:t>99%</a:t>
            </a:r>
            <a:r>
              <a:rPr lang="zh-CN" altLang="en-US">
                <a:sym typeface="+mn-ea"/>
              </a:rPr>
              <a:t>。</a:t>
            </a:r>
            <a:endParaRPr lang="zh-CN" altLang="en-US">
              <a:sym typeface="+mn-ea"/>
            </a:endParaRPr>
          </a:p>
          <a:p>
            <a:r>
              <a:rPr lang="en-US" sz="1600">
                <a:sym typeface="+mn-ea"/>
              </a:rPr>
              <a:t>4</a:t>
            </a:r>
            <a:r>
              <a:rPr lang="zh-CN" altLang="en-US" sz="1600">
                <a:sym typeface="+mn-ea"/>
              </a:rPr>
              <a:t>、</a:t>
            </a:r>
            <a:r>
              <a:rPr lang="zh-CN" altLang="en-US" sz="1600" b="1">
                <a:solidFill>
                  <a:srgbClr val="FF0000"/>
                </a:solidFill>
                <a:sym typeface="+mn-ea"/>
              </a:rPr>
              <a:t>抗可溶性肝抗原</a:t>
            </a:r>
            <a:r>
              <a:rPr lang="en-US" altLang="zh-CN" sz="1600" b="1">
                <a:solidFill>
                  <a:srgbClr val="FF0000"/>
                </a:solidFill>
                <a:sym typeface="+mn-ea"/>
              </a:rPr>
              <a:t>/</a:t>
            </a:r>
            <a:r>
              <a:rPr lang="zh-CN" altLang="en-US" sz="1600" b="1">
                <a:solidFill>
                  <a:srgbClr val="FF0000"/>
                </a:solidFill>
                <a:sym typeface="+mn-ea"/>
              </a:rPr>
              <a:t>肝胰抗原抗体（</a:t>
            </a:r>
            <a:r>
              <a:rPr lang="en-US" altLang="zh-CN" sz="1600" b="1">
                <a:solidFill>
                  <a:srgbClr val="FF0000"/>
                </a:solidFill>
                <a:sym typeface="+mn-ea"/>
              </a:rPr>
              <a:t>SLA/LP</a:t>
            </a:r>
            <a:r>
              <a:rPr lang="zh-CN" altLang="en-US" sz="1600" b="1">
                <a:solidFill>
                  <a:srgbClr val="FF0000"/>
                </a:solidFill>
                <a:sym typeface="+mn-ea"/>
              </a:rPr>
              <a:t>）</a:t>
            </a:r>
            <a:r>
              <a:rPr lang="en-US" altLang="zh-CN" sz="1600">
                <a:sym typeface="+mn-ea"/>
              </a:rPr>
              <a:t>:</a:t>
            </a:r>
            <a:r>
              <a:rPr lang="zh-CN" altLang="en-US" sz="1600">
                <a:sym typeface="+mn-ea"/>
              </a:rPr>
              <a:t>抗</a:t>
            </a:r>
            <a:r>
              <a:rPr lang="en-US" altLang="zh-CN" sz="1600">
                <a:sym typeface="+mn-ea"/>
              </a:rPr>
              <a:t>SLA/LP</a:t>
            </a:r>
            <a:r>
              <a:rPr lang="zh-CN" altLang="en-US" sz="1600">
                <a:sym typeface="+mn-ea"/>
              </a:rPr>
              <a:t>抗体是</a:t>
            </a:r>
            <a:r>
              <a:rPr lang="zh-CN" altLang="en-US" sz="1600" b="1">
                <a:sym typeface="+mn-ea"/>
              </a:rPr>
              <a:t>自身免疫性肝炎</a:t>
            </a:r>
            <a:r>
              <a:rPr lang="zh-CN" altLang="en-US" sz="1600">
                <a:sym typeface="+mn-ea"/>
              </a:rPr>
              <a:t>最特异的诊断标志，尽管阳性率只有</a:t>
            </a:r>
            <a:r>
              <a:rPr lang="en-US" altLang="zh-CN" sz="1600">
                <a:sym typeface="+mn-ea"/>
              </a:rPr>
              <a:t>10%-30%</a:t>
            </a:r>
            <a:r>
              <a:rPr lang="zh-CN" altLang="en-US" sz="1600">
                <a:sym typeface="+mn-ea"/>
              </a:rPr>
              <a:t>，但阳性预测值几乎为</a:t>
            </a:r>
            <a:r>
              <a:rPr lang="en-US" altLang="zh-CN" sz="1600">
                <a:sym typeface="+mn-ea"/>
              </a:rPr>
              <a:t>100%</a:t>
            </a:r>
            <a:r>
              <a:rPr lang="zh-CN" altLang="en-US">
                <a:sym typeface="+mn-ea"/>
              </a:rPr>
              <a:t>。</a:t>
            </a:r>
            <a:endParaRPr lang="zh-CN" altLang="en-US">
              <a:sym typeface="+mn-ea"/>
            </a:endParaRPr>
          </a:p>
          <a:p>
            <a:r>
              <a:rPr lang="en-US" sz="1600">
                <a:sym typeface="+mn-ea"/>
              </a:rPr>
              <a:t>5</a:t>
            </a:r>
            <a:r>
              <a:rPr lang="zh-CN" altLang="en-US" sz="1600">
                <a:sym typeface="+mn-ea"/>
              </a:rPr>
              <a:t>、</a:t>
            </a:r>
            <a:r>
              <a:rPr lang="zh-CN" altLang="en-US" sz="1600" b="1">
                <a:solidFill>
                  <a:srgbClr val="FF0000"/>
                </a:solidFill>
                <a:sym typeface="+mn-ea"/>
              </a:rPr>
              <a:t>抗线粒体抗体（</a:t>
            </a:r>
            <a:r>
              <a:rPr lang="en-US" altLang="zh-CN" sz="1600" b="1">
                <a:solidFill>
                  <a:srgbClr val="FF0000"/>
                </a:solidFill>
                <a:sym typeface="+mn-ea"/>
              </a:rPr>
              <a:t>AMA</a:t>
            </a:r>
            <a:r>
              <a:rPr lang="zh-CN" altLang="en-US" sz="1600" b="1">
                <a:solidFill>
                  <a:srgbClr val="FF0000"/>
                </a:solidFill>
                <a:sym typeface="+mn-ea"/>
              </a:rPr>
              <a:t>）</a:t>
            </a:r>
            <a:r>
              <a:rPr lang="zh-CN" altLang="en-US" sz="1600">
                <a:sym typeface="+mn-ea"/>
              </a:rPr>
              <a:t>：</a:t>
            </a:r>
            <a:r>
              <a:rPr lang="en-US" altLang="zh-CN" sz="1600">
                <a:sym typeface="+mn-ea"/>
              </a:rPr>
              <a:t>AMA</a:t>
            </a:r>
            <a:r>
              <a:rPr lang="zh-CN" altLang="en-US" sz="1600">
                <a:sym typeface="+mn-ea"/>
              </a:rPr>
              <a:t>及其</a:t>
            </a:r>
            <a:r>
              <a:rPr lang="en-US" altLang="zh-CN" sz="1600">
                <a:sym typeface="+mn-ea"/>
              </a:rPr>
              <a:t>M2</a:t>
            </a:r>
            <a:r>
              <a:rPr lang="zh-CN" altLang="en-US" sz="1600">
                <a:sym typeface="+mn-ea"/>
              </a:rPr>
              <a:t>亚型是协助诊断</a:t>
            </a:r>
            <a:r>
              <a:rPr lang="zh-CN" altLang="en-US" sz="1600" b="1">
                <a:sym typeface="+mn-ea"/>
              </a:rPr>
              <a:t>原发性胆汁性肝硬化（</a:t>
            </a:r>
            <a:r>
              <a:rPr lang="en-US" altLang="zh-CN" sz="1600" b="1">
                <a:sym typeface="+mn-ea"/>
              </a:rPr>
              <a:t>PBC</a:t>
            </a:r>
            <a:r>
              <a:rPr lang="zh-CN" altLang="en-US" sz="1600" b="1">
                <a:sym typeface="+mn-ea"/>
              </a:rPr>
              <a:t>）</a:t>
            </a:r>
            <a:r>
              <a:rPr lang="zh-CN" altLang="en-US">
                <a:sym typeface="+mn-ea"/>
              </a:rPr>
              <a:t>的特异性自身抗体。</a:t>
            </a:r>
            <a:endParaRPr lang="zh-CN" altLang="en-US">
              <a:sym typeface="+mn-ea"/>
            </a:endParaRPr>
          </a:p>
          <a:p>
            <a:r>
              <a:rPr lang="en-US" sz="1600">
                <a:sym typeface="+mn-ea"/>
              </a:rPr>
              <a:t>6</a:t>
            </a:r>
            <a:r>
              <a:rPr lang="zh-CN" altLang="en-US" sz="1600">
                <a:sym typeface="+mn-ea"/>
              </a:rPr>
              <a:t>、</a:t>
            </a:r>
            <a:r>
              <a:rPr lang="zh-CN" altLang="en-US" sz="1600" b="1">
                <a:solidFill>
                  <a:srgbClr val="FF0000"/>
                </a:solidFill>
                <a:sym typeface="+mn-ea"/>
              </a:rPr>
              <a:t>抗核点抗体（</a:t>
            </a:r>
            <a:r>
              <a:rPr lang="en-US" altLang="zh-CN" sz="1600" b="1">
                <a:solidFill>
                  <a:srgbClr val="FF0000"/>
                </a:solidFill>
                <a:sym typeface="+mn-ea"/>
              </a:rPr>
              <a:t>sp100,PML</a:t>
            </a:r>
            <a:r>
              <a:rPr lang="zh-CN" altLang="en-US" sz="1600" b="1">
                <a:solidFill>
                  <a:srgbClr val="FF0000"/>
                </a:solidFill>
                <a:sym typeface="+mn-ea"/>
              </a:rPr>
              <a:t>）</a:t>
            </a:r>
            <a:r>
              <a:rPr lang="zh-CN" altLang="en-US" sz="1600">
                <a:sym typeface="+mn-ea"/>
              </a:rPr>
              <a:t>：在原发性胆汁性肝硬化中的阳性率为</a:t>
            </a:r>
            <a:r>
              <a:rPr lang="en-US" altLang="zh-CN" sz="1600">
                <a:sym typeface="+mn-ea"/>
              </a:rPr>
              <a:t>10%-30%</a:t>
            </a:r>
            <a:r>
              <a:rPr lang="zh-CN" altLang="en-US" sz="1600">
                <a:sym typeface="+mn-ea"/>
              </a:rPr>
              <a:t>，在其他肝病中很少出现。</a:t>
            </a:r>
            <a:endParaRPr lang="zh-CN" altLang="en-US" sz="1600">
              <a:sym typeface="+mn-ea"/>
            </a:endParaRPr>
          </a:p>
          <a:p>
            <a:r>
              <a:rPr lang="en-US" sz="1600">
                <a:sym typeface="+mn-ea"/>
              </a:rPr>
              <a:t>7</a:t>
            </a:r>
            <a:r>
              <a:rPr lang="zh-CN" altLang="en-US" sz="1600">
                <a:sym typeface="+mn-ea"/>
              </a:rPr>
              <a:t>、</a:t>
            </a:r>
            <a:r>
              <a:rPr lang="zh-CN" altLang="en-US" sz="1600" b="1">
                <a:solidFill>
                  <a:srgbClr val="FF0000"/>
                </a:solidFill>
                <a:sym typeface="+mn-ea"/>
              </a:rPr>
              <a:t>抗核膜抗体（</a:t>
            </a:r>
            <a:r>
              <a:rPr lang="en-US" altLang="zh-CN" sz="1600" b="1">
                <a:solidFill>
                  <a:srgbClr val="FF0000"/>
                </a:solidFill>
                <a:sym typeface="+mn-ea"/>
              </a:rPr>
              <a:t>gp210</a:t>
            </a:r>
            <a:r>
              <a:rPr lang="zh-CN" altLang="en-US" sz="1600" b="1">
                <a:solidFill>
                  <a:srgbClr val="FF0000"/>
                </a:solidFill>
                <a:sym typeface="+mn-ea"/>
              </a:rPr>
              <a:t>）</a:t>
            </a:r>
            <a:r>
              <a:rPr lang="en-US" altLang="zh-CN" sz="1600">
                <a:sym typeface="+mn-ea"/>
              </a:rPr>
              <a:t>:</a:t>
            </a:r>
            <a:r>
              <a:rPr lang="zh-CN" altLang="zh-CN" sz="1600">
                <a:sym typeface="+mn-ea"/>
              </a:rPr>
              <a:t>在原发性胆汁性肝硬化患者中的阳性率为</a:t>
            </a:r>
            <a:r>
              <a:rPr lang="en-US" altLang="zh-CN" sz="1600">
                <a:sym typeface="+mn-ea"/>
              </a:rPr>
              <a:t>20%-30%</a:t>
            </a:r>
            <a:r>
              <a:rPr lang="zh-CN" altLang="en-US" sz="1600">
                <a:sym typeface="+mn-ea"/>
              </a:rPr>
              <a:t>。</a:t>
            </a:r>
            <a:endParaRPr lang="zh-CN" altLang="en-US" sz="160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 calcmode="lin" valueType="num">
                                      <p:cBhvr additive="base">
                                        <p:cTn id="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anim calcmode="lin" valueType="num">
                                      <p:cBhvr additive="base">
                                        <p:cTn id="1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6" end="6"/>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anim calcmode="lin" valueType="num">
                                      <p:cBhvr additive="base">
                                        <p:cTn id="1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7" end="7"/>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anim calcmode="lin" valueType="num">
                                      <p:cBhvr additive="base">
                                        <p:cTn id="1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8" end="8"/>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anim calcmode="lin" valueType="num">
                                      <p:cBhvr additive="base">
                                        <p:cTn id="23"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9" end="9"/>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anim calcmode="lin" valueType="num">
                                      <p:cBhvr additive="base">
                                        <p:cTn id="2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anim calcmode="lin" valueType="num">
                                      <p:cBhvr additive="base">
                                        <p:cTn id="31"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11" end="11"/>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12" end="12"/>
                                            </p:txEl>
                                          </p:spTgt>
                                        </p:tgtEl>
                                        <p:attrNameLst>
                                          <p:attrName>style.visibility</p:attrName>
                                        </p:attrNameLst>
                                      </p:cBhvr>
                                      <p:to>
                                        <p:strVal val="visible"/>
                                      </p:to>
                                    </p:set>
                                    <p:anim calcmode="lin" valueType="num">
                                      <p:cBhvr additive="base">
                                        <p:cTn id="35"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l="-25000" r="-25000"/>
          </a:stretch>
        </a:blipFill>
        <a:effectLst/>
      </p:bgPr>
    </p:bg>
    <p:spTree>
      <p:nvGrpSpPr>
        <p:cNvPr id="1" name=""/>
        <p:cNvGrpSpPr/>
        <p:nvPr/>
      </p:nvGrpSpPr>
      <p:grpSpPr/>
      <p:sp>
        <p:nvSpPr>
          <p:cNvPr id="7" name="五边形 6"/>
          <p:cNvSpPr/>
          <p:nvPr/>
        </p:nvSpPr>
        <p:spPr>
          <a:xfrm>
            <a:off x="274955" y="147320"/>
            <a:ext cx="4722495" cy="428625"/>
          </a:xfrm>
          <a:prstGeom prst="homePlat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r>
              <a:rPr lang="zh-CN" altLang="en-US" b="1" dirty="0">
                <a:solidFill>
                  <a:schemeClr val="tx1"/>
                </a:solidFill>
              </a:rPr>
              <a:t>五、自身抗体检测与自身免疫性疾病的诊断</a:t>
            </a:r>
            <a:endParaRPr lang="zh-CN" altLang="en-US" b="1" dirty="0">
              <a:solidFill>
                <a:schemeClr val="tx1"/>
              </a:solidFill>
            </a:endParaRPr>
          </a:p>
        </p:txBody>
      </p:sp>
      <p:sp>
        <p:nvSpPr>
          <p:cNvPr id="3" name="文本框 2"/>
          <p:cNvSpPr txBox="1"/>
          <p:nvPr/>
        </p:nvSpPr>
        <p:spPr>
          <a:xfrm>
            <a:off x="274955" y="670560"/>
            <a:ext cx="7270115" cy="2030095"/>
          </a:xfrm>
          <a:prstGeom prst="rect">
            <a:avLst/>
          </a:prstGeom>
          <a:noFill/>
        </p:spPr>
        <p:txBody>
          <a:bodyPr wrap="square" rtlCol="0" anchor="t">
            <a:spAutoFit/>
          </a:bodyPr>
          <a:p>
            <a:r>
              <a:rPr lang="zh-CN" altLang="en-US" b="1"/>
              <a:t>（八）自身免疫性疾病的治疗原则</a:t>
            </a:r>
            <a:endParaRPr lang="zh-CN" altLang="en-US" b="1"/>
          </a:p>
          <a:p>
            <a:r>
              <a:rPr lang="en-US" altLang="zh-CN"/>
              <a:t>1</a:t>
            </a:r>
            <a:r>
              <a:rPr lang="zh-CN" altLang="en-US"/>
              <a:t>、预防和控制病原体的感染；</a:t>
            </a:r>
            <a:endParaRPr lang="en-US" altLang="zh-CN"/>
          </a:p>
          <a:p>
            <a:r>
              <a:rPr lang="en-US" altLang="zh-CN"/>
              <a:t>2</a:t>
            </a:r>
            <a:r>
              <a:rPr lang="zh-CN" altLang="en-US"/>
              <a:t>、使用免疫抑制剂；</a:t>
            </a:r>
            <a:endParaRPr lang="zh-CN" altLang="en-US"/>
          </a:p>
          <a:p>
            <a:r>
              <a:rPr lang="en-US" altLang="zh-CN"/>
              <a:t>3</a:t>
            </a:r>
            <a:r>
              <a:rPr lang="zh-CN" altLang="en-US"/>
              <a:t>、</a:t>
            </a:r>
            <a:r>
              <a:rPr lang="zh-CN" altLang="en-US"/>
              <a:t>抗炎疗法；</a:t>
            </a:r>
            <a:endParaRPr lang="zh-CN" altLang="en-US"/>
          </a:p>
          <a:p>
            <a:r>
              <a:rPr lang="en-US" altLang="zh-CN"/>
              <a:t>4</a:t>
            </a:r>
            <a:r>
              <a:rPr lang="zh-CN" altLang="en-US"/>
              <a:t>、</a:t>
            </a:r>
            <a:r>
              <a:rPr lang="zh-CN" altLang="en-US"/>
              <a:t>细胞因子治疗调节；</a:t>
            </a:r>
            <a:endParaRPr lang="zh-CN" altLang="en-US"/>
          </a:p>
          <a:p>
            <a:r>
              <a:rPr lang="en-US" altLang="zh-CN"/>
              <a:t>5</a:t>
            </a:r>
            <a:r>
              <a:rPr lang="zh-CN" altLang="en-US"/>
              <a:t>、</a:t>
            </a:r>
            <a:r>
              <a:rPr lang="zh-CN" altLang="en-US"/>
              <a:t>特异性抗体治疗；</a:t>
            </a:r>
            <a:endParaRPr lang="zh-CN" altLang="en-US"/>
          </a:p>
          <a:p>
            <a:r>
              <a:rPr lang="en-US" altLang="zh-CN"/>
              <a:t>6</a:t>
            </a:r>
            <a:r>
              <a:rPr lang="zh-CN" altLang="en-US"/>
              <a:t>、</a:t>
            </a:r>
            <a:r>
              <a:rPr lang="zh-CN" altLang="en-US"/>
              <a:t>口服自身抗原—耐受。</a:t>
            </a:r>
            <a:endParaRPr lang="zh-CN" alt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l="-20000" r="-20000"/>
          </a:stretch>
        </a:blipFill>
        <a:effectLst/>
      </p:bgPr>
    </p:bg>
    <p:spTree>
      <p:nvGrpSpPr>
        <p:cNvPr id="1" name=""/>
        <p:cNvGrpSpPr/>
        <p:nvPr/>
      </p:nvGrpSpPr>
      <p:grpSpPr>
        <a:xfrm>
          <a:off x="0" y="0"/>
          <a:ext cx="0" cy="0"/>
          <a:chOff x="0" y="0"/>
          <a:chExt cx="0" cy="0"/>
        </a:xfrm>
      </p:grpSpPr>
      <p:sp>
        <p:nvSpPr>
          <p:cNvPr id="5" name="文本框 4"/>
          <p:cNvSpPr txBox="1"/>
          <p:nvPr/>
        </p:nvSpPr>
        <p:spPr>
          <a:xfrm>
            <a:off x="2524125" y="2626995"/>
            <a:ext cx="6106795" cy="1106805"/>
          </a:xfrm>
          <a:prstGeom prst="rect">
            <a:avLst/>
          </a:prstGeom>
          <a:noFill/>
          <a:scene3d>
            <a:camera prst="isometricOffAxis1Right"/>
            <a:lightRig rig="threePt" dir="t"/>
          </a:scene3d>
          <a:sp3d/>
        </p:spPr>
        <p:txBody>
          <a:bodyPr wrap="square" rtlCol="0">
            <a:spAutoFit/>
            <a:scene3d>
              <a:camera prst="isometricOffAxis1Right"/>
              <a:lightRig rig="threePt" dir="t"/>
            </a:scene3d>
            <a:flatTx/>
          </a:bodyPr>
          <a:p>
            <a:r>
              <a:rPr lang="en-US" altLang="zh-CN" sz="6600" b="1">
                <a:ln>
                  <a:noFill/>
                </a:ln>
                <a:solidFill>
                  <a:srgbClr val="FF0000"/>
                </a:solidFill>
                <a:effectLst>
                  <a:glow rad="63500">
                    <a:schemeClr val="accent2">
                      <a:satMod val="175000"/>
                      <a:alpha val="40000"/>
                    </a:schemeClr>
                  </a:glow>
                  <a:outerShdw blurRad="38100" dist="19050" dir="2700000" algn="tl" rotWithShape="0">
                    <a:schemeClr val="dk1">
                      <a:alpha val="40000"/>
                    </a:schemeClr>
                  </a:outerShdw>
                </a:effectLst>
                <a:latin typeface="华文楷体" panose="02010600040101010101" charset="-122"/>
                <a:ea typeface="华文楷体" panose="02010600040101010101" charset="-122"/>
              </a:rPr>
              <a:t>  </a:t>
            </a:r>
            <a:r>
              <a:rPr lang="zh-CN" altLang="en-US" sz="6600" b="1">
                <a:ln>
                  <a:noFill/>
                </a:ln>
                <a:solidFill>
                  <a:srgbClr val="FF0000"/>
                </a:solidFill>
                <a:effectLst>
                  <a:glow rad="63500">
                    <a:schemeClr val="accent2">
                      <a:satMod val="175000"/>
                      <a:alpha val="40000"/>
                    </a:schemeClr>
                  </a:glow>
                  <a:outerShdw blurRad="38100" dist="19050" dir="2700000" algn="tl" rotWithShape="0">
                    <a:schemeClr val="dk1">
                      <a:alpha val="40000"/>
                    </a:schemeClr>
                  </a:outerShdw>
                </a:effectLst>
                <a:latin typeface="华文楷体" panose="02010600040101010101" charset="-122"/>
                <a:ea typeface="华文楷体" panose="02010600040101010101" charset="-122"/>
              </a:rPr>
              <a:t>谢谢观看</a:t>
            </a:r>
            <a:endParaRPr lang="zh-CN" altLang="en-US" sz="6600" b="1">
              <a:ln>
                <a:noFill/>
              </a:ln>
              <a:solidFill>
                <a:srgbClr val="FF0000"/>
              </a:solidFill>
              <a:effectLst>
                <a:glow rad="63500">
                  <a:schemeClr val="accent2">
                    <a:satMod val="175000"/>
                    <a:alpha val="40000"/>
                  </a:schemeClr>
                </a:glow>
                <a:outerShdw blurRad="38100" dist="19050" dir="2700000" algn="tl" rotWithShape="0">
                  <a:schemeClr val="dk1">
                    <a:alpha val="40000"/>
                  </a:schemeClr>
                </a:outerShdw>
              </a:effectLst>
              <a:latin typeface="华文楷体" panose="02010600040101010101" charset="-122"/>
              <a:ea typeface="华文楷体" panose="02010600040101010101" charset="-122"/>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4" name="文本框 3"/>
          <p:cNvSpPr txBox="1"/>
          <p:nvPr/>
        </p:nvSpPr>
        <p:spPr>
          <a:xfrm>
            <a:off x="847725" y="2244090"/>
            <a:ext cx="6336665" cy="768350"/>
          </a:xfrm>
          <a:prstGeom prst="rect">
            <a:avLst/>
          </a:prstGeom>
          <a:noFill/>
        </p:spPr>
        <p:txBody>
          <a:bodyPr wrap="none" rtlCol="0" anchor="t">
            <a:spAutoFit/>
          </a:bodyPr>
          <a:p>
            <a:r>
              <a:rPr lang="zh-CN" altLang="en-US" sz="4400" b="1">
                <a:solidFill>
                  <a:srgbClr val="FF0000"/>
                </a:solidFill>
                <a:latin typeface="华文楷体" panose="02010600040101010101" charset="-122"/>
                <a:ea typeface="华文楷体" panose="02010600040101010101" charset="-122"/>
                <a:sym typeface="+mn-ea"/>
              </a:rPr>
              <a:t>一、免疫耐受与自身免疫</a:t>
            </a:r>
            <a:endParaRPr lang="zh-CN" altLang="en-US" sz="4400" b="1">
              <a:solidFill>
                <a:srgbClr val="FF0000"/>
              </a:solidFill>
              <a:latin typeface="华文楷体" panose="02010600040101010101" charset="-122"/>
              <a:ea typeface="华文楷体" panose="02010600040101010101" charset="-122"/>
              <a:sym typeface="+mn-ea"/>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l="-25000" r="-25000"/>
          </a:stretch>
        </a:blipFill>
        <a:effectLst/>
      </p:bgPr>
    </p:bg>
    <p:spTree>
      <p:nvGrpSpPr>
        <p:cNvPr id="1" name=""/>
        <p:cNvGrpSpPr/>
        <p:nvPr/>
      </p:nvGrpSpPr>
      <p:grpSpPr/>
      <p:sp>
        <p:nvSpPr>
          <p:cNvPr id="4" name="五边形 3"/>
          <p:cNvSpPr/>
          <p:nvPr/>
        </p:nvSpPr>
        <p:spPr>
          <a:xfrm>
            <a:off x="285750" y="285750"/>
            <a:ext cx="3415030" cy="428625"/>
          </a:xfrm>
          <a:prstGeom prst="homePlat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r>
              <a:rPr lang="zh-CN" altLang="en-US" b="1" dirty="0" smtClean="0">
                <a:solidFill>
                  <a:schemeClr val="tx1"/>
                </a:solidFill>
              </a:rPr>
              <a:t>一、自身免疫耐受与自身免疫</a:t>
            </a:r>
            <a:endParaRPr lang="zh-CN" altLang="en-US" b="1" dirty="0">
              <a:solidFill>
                <a:schemeClr val="tx1"/>
              </a:solidFill>
            </a:endParaRPr>
          </a:p>
        </p:txBody>
      </p:sp>
      <p:sp>
        <p:nvSpPr>
          <p:cNvPr id="5" name="文本框 4"/>
          <p:cNvSpPr txBox="1"/>
          <p:nvPr/>
        </p:nvSpPr>
        <p:spPr>
          <a:xfrm>
            <a:off x="264160" y="840105"/>
            <a:ext cx="7620635" cy="2861310"/>
          </a:xfrm>
          <a:prstGeom prst="rect">
            <a:avLst/>
          </a:prstGeom>
          <a:noFill/>
        </p:spPr>
        <p:txBody>
          <a:bodyPr wrap="square" rtlCol="0">
            <a:spAutoFit/>
          </a:bodyPr>
          <a:p>
            <a:r>
              <a:rPr lang="zh-CN" altLang="en-US" b="1"/>
              <a:t>（一）自身免疫耐受</a:t>
            </a:r>
            <a:endParaRPr lang="zh-CN" altLang="en-US" b="1"/>
          </a:p>
          <a:p>
            <a:r>
              <a:rPr lang="zh-CN" altLang="en-US"/>
              <a:t>        正常情况下，机体能识别</a:t>
            </a:r>
            <a:r>
              <a:rPr lang="en-US" altLang="zh-CN"/>
              <a:t>“</a:t>
            </a:r>
            <a:r>
              <a:rPr lang="zh-CN" altLang="en-US"/>
              <a:t>自我</a:t>
            </a:r>
            <a:r>
              <a:rPr lang="en-US" altLang="zh-CN"/>
              <a:t>”</a:t>
            </a:r>
            <a:r>
              <a:rPr lang="zh-CN" altLang="en-US"/>
              <a:t>，对自身成分不产生免疫应答，或仅产生微弱的免疫应答，这种现象就称为</a:t>
            </a:r>
            <a:r>
              <a:rPr lang="zh-CN" altLang="en-US">
                <a:solidFill>
                  <a:srgbClr val="FF0000"/>
                </a:solidFill>
              </a:rPr>
              <a:t>自身免疫耐受</a:t>
            </a:r>
            <a:r>
              <a:rPr lang="zh-CN" altLang="en-US"/>
              <a:t>。自身免疫耐受是维持机体免疫平衡的重要因素。</a:t>
            </a:r>
            <a:endParaRPr lang="zh-CN" altLang="en-US"/>
          </a:p>
          <a:p>
            <a:endParaRPr lang="zh-CN" altLang="en-US"/>
          </a:p>
          <a:p>
            <a:r>
              <a:rPr lang="zh-CN" altLang="en-US" b="1"/>
              <a:t>（二）自身免疫</a:t>
            </a:r>
            <a:endParaRPr lang="zh-CN" altLang="en-US" b="1"/>
          </a:p>
          <a:p>
            <a:r>
              <a:rPr lang="zh-CN" altLang="en-US" b="1"/>
              <a:t>         </a:t>
            </a:r>
            <a:r>
              <a:rPr lang="zh-CN" altLang="en-US"/>
              <a:t>在某些情况下，自身耐受遭到破坏，机体免疫系统对自身成分发生免疫应答，这种现象称为</a:t>
            </a:r>
            <a:r>
              <a:rPr lang="zh-CN" altLang="en-US" b="1"/>
              <a:t>自身免疫</a:t>
            </a:r>
            <a:r>
              <a:rPr lang="zh-CN" altLang="en-US"/>
              <a:t>。自身免疫的发生是由于机体免疫系统产生了针对自身成分的自身抗体或自身反应性</a:t>
            </a:r>
            <a:r>
              <a:rPr lang="en-US" altLang="zh-CN"/>
              <a:t>T</a:t>
            </a:r>
            <a:r>
              <a:rPr lang="zh-CN" altLang="en-US"/>
              <a:t>淋巴细胞，又称为致敏</a:t>
            </a:r>
            <a:r>
              <a:rPr lang="en-US" altLang="zh-CN">
                <a:sym typeface="+mn-ea"/>
              </a:rPr>
              <a:t>T</a:t>
            </a:r>
            <a:r>
              <a:rPr lang="zh-CN" altLang="en-US">
                <a:sym typeface="+mn-ea"/>
              </a:rPr>
              <a:t>淋巴细胞。由自身免疫引起的疾病称为</a:t>
            </a:r>
            <a:r>
              <a:rPr lang="zh-CN" altLang="en-US" b="1">
                <a:sym typeface="+mn-ea"/>
              </a:rPr>
              <a:t>自身免疫性疾病（</a:t>
            </a:r>
            <a:r>
              <a:rPr lang="en-US" altLang="zh-CN" b="1">
                <a:sym typeface="+mn-ea"/>
              </a:rPr>
              <a:t>AID</a:t>
            </a:r>
            <a:r>
              <a:rPr lang="zh-CN" altLang="en-US" b="1">
                <a:sym typeface="+mn-ea"/>
              </a:rPr>
              <a:t>）</a:t>
            </a:r>
            <a:r>
              <a:rPr lang="zh-CN" altLang="en-US">
                <a:sym typeface="+mn-ea"/>
              </a:rPr>
              <a:t>。</a:t>
            </a:r>
            <a:endParaRPr lang="en-US" altLang="zh-CN">
              <a:sym typeface="+mn-ea"/>
            </a:endParaRPr>
          </a:p>
        </p:txBody>
      </p:sp>
      <p:pic>
        <p:nvPicPr>
          <p:cNvPr id="6" name="图片 5"/>
          <p:cNvPicPr>
            <a:picLocks noChangeAspect="1"/>
          </p:cNvPicPr>
          <p:nvPr/>
        </p:nvPicPr>
        <p:blipFill>
          <a:blip r:embed="rId2"/>
          <a:stretch>
            <a:fillRect/>
          </a:stretch>
        </p:blipFill>
        <p:spPr>
          <a:xfrm>
            <a:off x="2692400" y="3701415"/>
            <a:ext cx="2978150" cy="281305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4" name="文本框 3"/>
          <p:cNvSpPr txBox="1"/>
          <p:nvPr/>
        </p:nvSpPr>
        <p:spPr>
          <a:xfrm>
            <a:off x="1303655" y="2127250"/>
            <a:ext cx="5358130" cy="1445260"/>
          </a:xfrm>
          <a:prstGeom prst="rect">
            <a:avLst/>
          </a:prstGeom>
          <a:noFill/>
        </p:spPr>
        <p:txBody>
          <a:bodyPr wrap="none" rtlCol="0" anchor="t">
            <a:spAutoFit/>
          </a:bodyPr>
          <a:p>
            <a:pPr algn="l"/>
            <a:r>
              <a:rPr lang="en-US" altLang="zh-CN" sz="4400" b="1">
                <a:solidFill>
                  <a:srgbClr val="FF0000"/>
                </a:solidFill>
                <a:latin typeface="华文楷体" panose="02010600040101010101" charset="-122"/>
                <a:ea typeface="华文楷体" panose="02010600040101010101" charset="-122"/>
                <a:sym typeface="+mn-ea"/>
              </a:rPr>
              <a:t> </a:t>
            </a:r>
            <a:r>
              <a:rPr lang="zh-CN" altLang="zh-CN" sz="4400" b="1">
                <a:solidFill>
                  <a:srgbClr val="FF0000"/>
                </a:solidFill>
                <a:latin typeface="华文楷体" panose="02010600040101010101" charset="-122"/>
                <a:ea typeface="华文楷体" panose="02010600040101010101" charset="-122"/>
                <a:sym typeface="+mn-ea"/>
              </a:rPr>
              <a:t>二</a:t>
            </a:r>
            <a:r>
              <a:rPr lang="zh-CN" altLang="en-US" sz="4400" b="1">
                <a:solidFill>
                  <a:srgbClr val="FF0000"/>
                </a:solidFill>
                <a:latin typeface="华文楷体" panose="02010600040101010101" charset="-122"/>
                <a:ea typeface="华文楷体" panose="02010600040101010101" charset="-122"/>
                <a:sym typeface="+mn-ea"/>
              </a:rPr>
              <a:t>、</a:t>
            </a:r>
            <a:r>
              <a:rPr lang="zh-CN" altLang="en-US" sz="4400" b="1">
                <a:solidFill>
                  <a:srgbClr val="FF0000"/>
                </a:solidFill>
                <a:latin typeface="华文楷体" panose="02010600040101010101" charset="-122"/>
                <a:ea typeface="华文楷体" panose="02010600040101010101" charset="-122"/>
                <a:sym typeface="+mn-ea"/>
              </a:rPr>
              <a:t>自身免疫性疾病</a:t>
            </a:r>
            <a:endParaRPr lang="zh-CN" altLang="en-US" sz="4400" b="1">
              <a:solidFill>
                <a:srgbClr val="FF0000"/>
              </a:solidFill>
              <a:latin typeface="华文楷体" panose="02010600040101010101" charset="-122"/>
              <a:ea typeface="华文楷体" panose="02010600040101010101" charset="-122"/>
              <a:sym typeface="+mn-ea"/>
            </a:endParaRPr>
          </a:p>
          <a:p>
            <a:pPr algn="l"/>
            <a:r>
              <a:rPr lang="zh-CN" altLang="en-US" sz="4400" b="1">
                <a:solidFill>
                  <a:srgbClr val="FF0000"/>
                </a:solidFill>
                <a:latin typeface="华文楷体" panose="02010600040101010101" charset="-122"/>
                <a:ea typeface="华文楷体" panose="02010600040101010101" charset="-122"/>
                <a:sym typeface="+mn-ea"/>
              </a:rPr>
              <a:t>           的概念与分类</a:t>
            </a:r>
            <a:endParaRPr lang="zh-CN" altLang="en-US" sz="4400" b="1">
              <a:solidFill>
                <a:srgbClr val="FF0000"/>
              </a:solidFill>
              <a:latin typeface="华文楷体" panose="02010600040101010101" charset="-122"/>
              <a:ea typeface="华文楷体" panose="02010600040101010101" charset="-122"/>
              <a:sym typeface="+mn-ea"/>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l="-25000" r="-25000"/>
          </a:stretch>
        </a:blipFill>
        <a:effectLst/>
      </p:bgPr>
    </p:bg>
    <p:spTree>
      <p:nvGrpSpPr>
        <p:cNvPr id="1" name=""/>
        <p:cNvGrpSpPr/>
        <p:nvPr/>
      </p:nvGrpSpPr>
      <p:grpSpPr>
        <a:xfrm>
          <a:off x="0" y="0"/>
          <a:ext cx="0" cy="0"/>
          <a:chOff x="0" y="0"/>
          <a:chExt cx="0" cy="0"/>
        </a:xfrm>
      </p:grpSpPr>
      <p:sp>
        <p:nvSpPr>
          <p:cNvPr id="4" name="五边形 3"/>
          <p:cNvSpPr/>
          <p:nvPr/>
        </p:nvSpPr>
        <p:spPr>
          <a:xfrm>
            <a:off x="285750" y="168910"/>
            <a:ext cx="4095115" cy="428625"/>
          </a:xfrm>
          <a:prstGeom prst="homePlat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b="1" dirty="0" smtClean="0">
                <a:solidFill>
                  <a:schemeClr val="tx1"/>
                </a:solidFill>
              </a:rPr>
              <a:t>二、自身免疫性疾病的概念与分类</a:t>
            </a:r>
            <a:endParaRPr lang="zh-CN" altLang="en-US" b="1" dirty="0">
              <a:solidFill>
                <a:schemeClr val="tx1"/>
              </a:solidFill>
            </a:endParaRPr>
          </a:p>
        </p:txBody>
      </p:sp>
      <p:sp>
        <p:nvSpPr>
          <p:cNvPr id="8" name="TextBox 7"/>
          <p:cNvSpPr txBox="1"/>
          <p:nvPr/>
        </p:nvSpPr>
        <p:spPr>
          <a:xfrm>
            <a:off x="285750" y="714375"/>
            <a:ext cx="8483600" cy="4523105"/>
          </a:xfrm>
          <a:prstGeom prst="rect">
            <a:avLst/>
          </a:prstGeom>
          <a:noFill/>
        </p:spPr>
        <p:txBody>
          <a:bodyPr wrap="square" rtlCol="0">
            <a:spAutoFit/>
          </a:bodyPr>
          <a:lstStyle/>
          <a:p>
            <a:pPr lvl="0"/>
            <a:r>
              <a:rPr lang="zh-CN" altLang="en-US" b="1" dirty="0" smtClean="0">
                <a:solidFill>
                  <a:srgbClr val="333333"/>
                </a:solidFill>
                <a:latin typeface="Arial" panose="020B0604020202020204" pitchFamily="34" charset="0"/>
                <a:ea typeface="宋体" panose="02010600030101010101" pitchFamily="2" charset="-122"/>
                <a:cs typeface="Arial" panose="020B0604020202020204" pitchFamily="34" charset="0"/>
              </a:rPr>
              <a:t>（一）自身免疫性疾病</a:t>
            </a:r>
            <a:r>
              <a:rPr lang="zh-CN" altLang="en-US" dirty="0" smtClean="0">
                <a:solidFill>
                  <a:srgbClr val="333333"/>
                </a:solidFill>
                <a:latin typeface="Arial" panose="020B0604020202020204" pitchFamily="34" charset="0"/>
                <a:ea typeface="宋体" panose="02010600030101010101" pitchFamily="2" charset="-122"/>
                <a:cs typeface="Arial" panose="020B0604020202020204" pitchFamily="34" charset="0"/>
              </a:rPr>
              <a:t>：机体免疫系统受环境或遗传等因素作用产生针对自身正常或变性的组织、器官、细胞、蛋白质或酶类等自身抗原的免疫应答，导致自身组织器官损伤或功能障碍所致的疾病称为</a:t>
            </a:r>
            <a:r>
              <a:rPr lang="zh-CN" altLang="en-US" dirty="0" smtClean="0">
                <a:solidFill>
                  <a:srgbClr val="FF0000"/>
                </a:solidFill>
                <a:latin typeface="Arial" panose="020B0604020202020204" pitchFamily="34" charset="0"/>
                <a:ea typeface="宋体" panose="02010600030101010101" pitchFamily="2" charset="-122"/>
                <a:cs typeface="Arial" panose="020B0604020202020204" pitchFamily="34" charset="0"/>
              </a:rPr>
              <a:t>自身免疫性疾病</a:t>
            </a:r>
            <a:r>
              <a:rPr lang="zh-CN" altLang="en-US" dirty="0" smtClean="0">
                <a:solidFill>
                  <a:srgbClr val="333333"/>
                </a:solidFill>
                <a:latin typeface="Arial" panose="020B0604020202020204" pitchFamily="34" charset="0"/>
                <a:ea typeface="宋体" panose="02010600030101010101" pitchFamily="2" charset="-122"/>
                <a:cs typeface="Arial" panose="020B0604020202020204" pitchFamily="34" charset="0"/>
              </a:rPr>
              <a:t>。自身免疫性疾病患者体内有针对自身组织器官、细胞及细胞内成分的自身抗体或致敏</a:t>
            </a:r>
            <a:r>
              <a:rPr lang="en-US" altLang="zh-CN" dirty="0" smtClean="0">
                <a:solidFill>
                  <a:srgbClr val="333333"/>
                </a:solidFill>
                <a:latin typeface="Arial" panose="020B0604020202020204" pitchFamily="34" charset="0"/>
                <a:ea typeface="宋体" panose="02010600030101010101" pitchFamily="2" charset="-122"/>
                <a:cs typeface="Arial" panose="020B0604020202020204" pitchFamily="34" charset="0"/>
              </a:rPr>
              <a:t>T</a:t>
            </a:r>
            <a:r>
              <a:rPr lang="zh-CN" altLang="en-US" dirty="0" smtClean="0">
                <a:solidFill>
                  <a:srgbClr val="333333"/>
                </a:solidFill>
                <a:latin typeface="Arial" panose="020B0604020202020204" pitchFamily="34" charset="0"/>
                <a:ea typeface="宋体" panose="02010600030101010101" pitchFamily="2" charset="-122"/>
                <a:cs typeface="Arial" panose="020B0604020202020204" pitchFamily="34" charset="0"/>
              </a:rPr>
              <a:t>细胞。</a:t>
            </a:r>
            <a:endParaRPr lang="zh-CN" altLang="en-US" dirty="0" smtClean="0">
              <a:solidFill>
                <a:srgbClr val="333333"/>
              </a:solidFill>
              <a:latin typeface="Arial" panose="020B0604020202020204" pitchFamily="34" charset="0"/>
              <a:ea typeface="宋体" panose="02010600030101010101" pitchFamily="2" charset="-122"/>
              <a:cs typeface="Arial" panose="020B0604020202020204" pitchFamily="34" charset="0"/>
            </a:endParaRPr>
          </a:p>
          <a:p>
            <a:pPr lvl="0"/>
            <a:endParaRPr lang="zh-CN" altLang="en-US" dirty="0" smtClean="0">
              <a:solidFill>
                <a:srgbClr val="333333"/>
              </a:solidFill>
              <a:latin typeface="Arial" panose="020B0604020202020204" pitchFamily="34" charset="0"/>
              <a:ea typeface="宋体" panose="02010600030101010101" pitchFamily="2" charset="-122"/>
              <a:cs typeface="Arial" panose="020B0604020202020204" pitchFamily="34" charset="0"/>
            </a:endParaRPr>
          </a:p>
          <a:p>
            <a:pPr lvl="0"/>
            <a:r>
              <a:rPr lang="zh-CN" altLang="en-US" b="1">
                <a:sym typeface="+mn-ea"/>
              </a:rPr>
              <a:t>（二）自身免疫性疾病的分类</a:t>
            </a:r>
            <a:r>
              <a:rPr lang="zh-CN" altLang="en-US">
                <a:sym typeface="+mn-ea"/>
              </a:rPr>
              <a:t>：目前尚无统一的分类标准。由于影响的细胞和组织器官的范围有大小，累及一个局部器官者称</a:t>
            </a:r>
            <a:r>
              <a:rPr lang="zh-CN" altLang="en-US" b="1">
                <a:sym typeface="+mn-ea"/>
              </a:rPr>
              <a:t>器官特异性自身免疫病</a:t>
            </a:r>
            <a:r>
              <a:rPr lang="zh-CN" altLang="en-US">
                <a:sym typeface="+mn-ea"/>
              </a:rPr>
              <a:t>，累及各种不同的器官组织称</a:t>
            </a:r>
            <a:r>
              <a:rPr lang="zh-CN" altLang="en-US" b="1">
                <a:sym typeface="+mn-ea"/>
              </a:rPr>
              <a:t>非器官特异性自身免疫病</a:t>
            </a:r>
            <a:r>
              <a:rPr lang="zh-CN" altLang="en-US">
                <a:sym typeface="+mn-ea"/>
              </a:rPr>
              <a:t>。前者有影响</a:t>
            </a:r>
            <a:r>
              <a:rPr lang="zh-CN" altLang="en-US">
                <a:solidFill>
                  <a:srgbClr val="FF0000"/>
                </a:solidFill>
                <a:sym typeface="+mn-ea"/>
              </a:rPr>
              <a:t>甲状腺组织</a:t>
            </a:r>
            <a:r>
              <a:rPr lang="zh-CN" altLang="en-US">
                <a:sym typeface="+mn-ea"/>
              </a:rPr>
              <a:t>的原发性甲状腺功能亢进（Graves病）、慢性淋巴细胞性甲状腺炎等，影响</a:t>
            </a:r>
            <a:r>
              <a:rPr lang="zh-CN" altLang="en-US">
                <a:solidFill>
                  <a:srgbClr val="FF0000"/>
                </a:solidFill>
                <a:sym typeface="+mn-ea"/>
              </a:rPr>
              <a:t>胃、肠、肝胆</a:t>
            </a:r>
            <a:r>
              <a:rPr lang="zh-CN" altLang="en-US">
                <a:sym typeface="+mn-ea"/>
              </a:rPr>
              <a:t>等消化系统的恶性贫血伴慢性萎缩性胃炎、溃疡性结肠炎、原发性胆汁性肝硬化等，影响</a:t>
            </a:r>
            <a:r>
              <a:rPr lang="zh-CN" altLang="en-US">
                <a:solidFill>
                  <a:srgbClr val="FF0000"/>
                </a:solidFill>
                <a:sym typeface="+mn-ea"/>
              </a:rPr>
              <a:t>血液系统</a:t>
            </a:r>
            <a:r>
              <a:rPr lang="zh-CN" altLang="en-US">
                <a:sym typeface="+mn-ea"/>
              </a:rPr>
              <a:t>的自身免疫性溶血性贫血、特发性血小板减少性紫癜，</a:t>
            </a:r>
            <a:r>
              <a:rPr lang="zh-CN" altLang="en-US">
                <a:solidFill>
                  <a:srgbClr val="FF0000"/>
                </a:solidFill>
                <a:sym typeface="+mn-ea"/>
              </a:rPr>
              <a:t>神经系统</a:t>
            </a:r>
            <a:r>
              <a:rPr lang="zh-CN" altLang="en-US">
                <a:sym typeface="+mn-ea"/>
              </a:rPr>
              <a:t>的重症肌无力、急性特发性多神经炎，</a:t>
            </a:r>
            <a:r>
              <a:rPr lang="zh-CN" altLang="en-US">
                <a:solidFill>
                  <a:srgbClr val="FF0000"/>
                </a:solidFill>
                <a:sym typeface="+mn-ea"/>
              </a:rPr>
              <a:t>内分泌</a:t>
            </a:r>
            <a:r>
              <a:rPr lang="zh-CN" altLang="en-US">
                <a:sym typeface="+mn-ea"/>
              </a:rPr>
              <a:t>的Addison病、胰岛素依赖型糖尿病。后者则往往影响全身多系统，</a:t>
            </a:r>
            <a:r>
              <a:rPr lang="zh-CN" altLang="en-US" b="1">
                <a:sym typeface="+mn-ea"/>
              </a:rPr>
              <a:t>称系统性自身免疫病，</a:t>
            </a:r>
            <a:r>
              <a:rPr lang="zh-CN" altLang="en-US">
                <a:sym typeface="+mn-ea"/>
              </a:rPr>
              <a:t>习惯上又称之为胶原病或结缔组织病，属风湿病范畴。如类风湿关节炎、系统性红斑狼疮、多发性肌炎/皮肌炎、硬皮病、干燥综合征等。</a:t>
            </a:r>
            <a:endParaRPr lang="zh-CN" altLang="en-US">
              <a:sym typeface="+mn-ea"/>
            </a:endParaRPr>
          </a:p>
          <a:p>
            <a:pPr lvl="0"/>
            <a:endParaRPr lang="zh-CN" altLang="en-US" dirty="0"/>
          </a:p>
        </p:txBody>
      </p:sp>
      <p:pic>
        <p:nvPicPr>
          <p:cNvPr id="3" name="图片 2" descr="全身示意图"/>
          <p:cNvPicPr>
            <a:picLocks noChangeAspect="1"/>
          </p:cNvPicPr>
          <p:nvPr/>
        </p:nvPicPr>
        <p:blipFill>
          <a:blip r:embed="rId2"/>
          <a:stretch>
            <a:fillRect/>
          </a:stretch>
        </p:blipFill>
        <p:spPr>
          <a:xfrm>
            <a:off x="1249680" y="1038860"/>
            <a:ext cx="6302375" cy="5430520"/>
          </a:xfrm>
          <a:prstGeom prst="rect">
            <a:avLst/>
          </a:prstGeom>
        </p:spPr>
      </p:pic>
    </p:spTree>
  </p:cSld>
  <p:clrMapOvr>
    <a:masterClrMapping/>
  </p:clrMapOvr>
  <p:transition>
    <p:pull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ppt_x"/>
                                          </p:val>
                                        </p:tav>
                                        <p:tav tm="100000">
                                          <p:val>
                                            <p:strVal val="#ppt_x"/>
                                          </p:val>
                                        </p:tav>
                                      </p:tavLst>
                                    </p:anim>
                                    <p:anim calcmode="lin" valueType="num">
                                      <p:cBhvr additive="base">
                                        <p:cTn id="8" dur="10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4" name="文本框 3"/>
          <p:cNvSpPr txBox="1"/>
          <p:nvPr/>
        </p:nvSpPr>
        <p:spPr>
          <a:xfrm>
            <a:off x="1611630" y="2191385"/>
            <a:ext cx="5221605" cy="1445260"/>
          </a:xfrm>
          <a:prstGeom prst="rect">
            <a:avLst/>
          </a:prstGeom>
          <a:noFill/>
        </p:spPr>
        <p:txBody>
          <a:bodyPr wrap="none" rtlCol="0" anchor="t">
            <a:spAutoFit/>
          </a:bodyPr>
          <a:p>
            <a:pPr algn="l"/>
            <a:r>
              <a:rPr lang="zh-CN" altLang="en-US" sz="4400" b="1">
                <a:solidFill>
                  <a:srgbClr val="FF0000"/>
                </a:solidFill>
                <a:latin typeface="华文楷体" panose="02010600040101010101" charset="-122"/>
                <a:ea typeface="华文楷体" panose="02010600040101010101" charset="-122"/>
                <a:sym typeface="+mn-ea"/>
              </a:rPr>
              <a:t>三、</a:t>
            </a:r>
            <a:r>
              <a:rPr lang="zh-CN" altLang="en-US" sz="4400" b="1">
                <a:solidFill>
                  <a:srgbClr val="FF0000"/>
                </a:solidFill>
                <a:latin typeface="华文楷体" panose="02010600040101010101" charset="-122"/>
                <a:ea typeface="华文楷体" panose="02010600040101010101" charset="-122"/>
                <a:sym typeface="+mn-ea"/>
              </a:rPr>
              <a:t>自身免疫性疾病</a:t>
            </a:r>
            <a:endParaRPr lang="zh-CN" altLang="en-US" sz="4400" b="1">
              <a:solidFill>
                <a:srgbClr val="FF0000"/>
              </a:solidFill>
              <a:latin typeface="华文楷体" panose="02010600040101010101" charset="-122"/>
              <a:ea typeface="华文楷体" panose="02010600040101010101" charset="-122"/>
              <a:sym typeface="+mn-ea"/>
            </a:endParaRPr>
          </a:p>
          <a:p>
            <a:pPr algn="l"/>
            <a:r>
              <a:rPr lang="zh-CN" altLang="en-US" sz="4400" b="1">
                <a:solidFill>
                  <a:srgbClr val="FF0000"/>
                </a:solidFill>
                <a:latin typeface="华文楷体" panose="02010600040101010101" charset="-122"/>
                <a:ea typeface="华文楷体" panose="02010600040101010101" charset="-122"/>
                <a:sym typeface="+mn-ea"/>
              </a:rPr>
              <a:t>        与免疫损伤特点</a:t>
            </a:r>
            <a:endParaRPr lang="zh-CN" altLang="en-US" sz="4400" b="1">
              <a:solidFill>
                <a:srgbClr val="FF0000"/>
              </a:solidFill>
              <a:latin typeface="华文楷体" panose="02010600040101010101" charset="-122"/>
              <a:ea typeface="华文楷体" panose="02010600040101010101" charset="-122"/>
              <a:sym typeface="+mn-ea"/>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l="-25000" r="-25000"/>
          </a:stretch>
        </a:blipFill>
        <a:effectLst/>
      </p:bgPr>
    </p:bg>
    <p:spTree>
      <p:nvGrpSpPr>
        <p:cNvPr id="1" name=""/>
        <p:cNvGrpSpPr/>
        <p:nvPr/>
      </p:nvGrpSpPr>
      <p:grpSpPr/>
      <p:sp>
        <p:nvSpPr>
          <p:cNvPr id="6" name="文本框 5"/>
          <p:cNvSpPr txBox="1"/>
          <p:nvPr/>
        </p:nvSpPr>
        <p:spPr>
          <a:xfrm>
            <a:off x="274955" y="575945"/>
            <a:ext cx="8440420" cy="5354320"/>
          </a:xfrm>
          <a:prstGeom prst="rect">
            <a:avLst/>
          </a:prstGeom>
          <a:noFill/>
        </p:spPr>
        <p:txBody>
          <a:bodyPr wrap="square" rtlCol="0">
            <a:spAutoFit/>
          </a:bodyPr>
          <a:p>
            <a:pPr lvl="0"/>
            <a:r>
              <a:rPr lang="zh-CN" altLang="en-US" b="1">
                <a:sym typeface="+mn-ea"/>
              </a:rPr>
              <a:t>（一）自身免疫性疾病的特点：</a:t>
            </a:r>
            <a:endParaRPr lang="zh-CN" altLang="en-US" b="1">
              <a:sym typeface="+mn-ea"/>
            </a:endParaRPr>
          </a:p>
          <a:p>
            <a:r>
              <a:rPr lang="en-US" altLang="zh-CN">
                <a:sym typeface="+mn-ea"/>
              </a:rPr>
              <a:t>1</a:t>
            </a:r>
            <a:r>
              <a:rPr lang="zh-CN" altLang="en-US">
                <a:sym typeface="+mn-ea"/>
              </a:rPr>
              <a:t>、多数病因不明，可以有诱因，也可无诱因。无诱因者多称为</a:t>
            </a:r>
            <a:r>
              <a:rPr lang="en-US" altLang="zh-CN">
                <a:sym typeface="+mn-ea"/>
              </a:rPr>
              <a:t>“</a:t>
            </a:r>
            <a:r>
              <a:rPr lang="zh-CN" altLang="en-US">
                <a:sym typeface="+mn-ea"/>
              </a:rPr>
              <a:t>自发性</a:t>
            </a:r>
            <a:r>
              <a:rPr lang="en-US" altLang="zh-CN">
                <a:sym typeface="+mn-ea"/>
              </a:rPr>
              <a:t>”</a:t>
            </a:r>
            <a:r>
              <a:rPr lang="zh-CN" altLang="en-US">
                <a:sym typeface="+mn-ea"/>
              </a:rPr>
              <a:t>或</a:t>
            </a:r>
            <a:r>
              <a:rPr lang="en-US" altLang="zh-CN">
                <a:sym typeface="+mn-ea"/>
              </a:rPr>
              <a:t>“</a:t>
            </a:r>
            <a:r>
              <a:rPr lang="zh-CN" altLang="en-US">
                <a:sym typeface="+mn-ea"/>
              </a:rPr>
              <a:t>特发性</a:t>
            </a:r>
            <a:r>
              <a:rPr lang="en-US" altLang="zh-CN">
                <a:sym typeface="+mn-ea"/>
              </a:rPr>
              <a:t>”</a:t>
            </a:r>
            <a:r>
              <a:rPr lang="zh-CN" altLang="en-US">
                <a:sym typeface="+mn-ea"/>
              </a:rPr>
              <a:t>；</a:t>
            </a:r>
            <a:endParaRPr lang="zh-CN" altLang="en-US"/>
          </a:p>
          <a:p>
            <a:r>
              <a:rPr lang="en-US" altLang="zh-CN">
                <a:sym typeface="+mn-ea"/>
              </a:rPr>
              <a:t>2</a:t>
            </a:r>
            <a:r>
              <a:rPr lang="zh-CN" altLang="en-US">
                <a:sym typeface="+mn-ea"/>
              </a:rPr>
              <a:t>、患者以</a:t>
            </a:r>
            <a:r>
              <a:rPr lang="zh-CN" altLang="en-US">
                <a:solidFill>
                  <a:srgbClr val="FF0000"/>
                </a:solidFill>
                <a:sym typeface="+mn-ea"/>
              </a:rPr>
              <a:t>女性居多</a:t>
            </a:r>
            <a:r>
              <a:rPr lang="zh-CN" altLang="en-US">
                <a:sym typeface="+mn-ea"/>
              </a:rPr>
              <a:t>，发病率随年龄的增长而增加；</a:t>
            </a:r>
            <a:endParaRPr lang="zh-CN" altLang="en-US"/>
          </a:p>
          <a:p>
            <a:r>
              <a:rPr lang="en-US" altLang="zh-CN">
                <a:sym typeface="+mn-ea"/>
              </a:rPr>
              <a:t>3</a:t>
            </a:r>
            <a:r>
              <a:rPr lang="zh-CN" altLang="en-US">
                <a:sym typeface="+mn-ea"/>
              </a:rPr>
              <a:t>、</a:t>
            </a:r>
            <a:r>
              <a:rPr lang="zh-CN" altLang="en-US">
                <a:solidFill>
                  <a:srgbClr val="FF0000"/>
                </a:solidFill>
                <a:sym typeface="+mn-ea"/>
              </a:rPr>
              <a:t>有遗传倾向</a:t>
            </a:r>
            <a:r>
              <a:rPr lang="zh-CN" altLang="en-US">
                <a:sym typeface="+mn-ea"/>
              </a:rPr>
              <a:t>，已发现有些特定及因与自身免疫疾病的发病关系密切；</a:t>
            </a:r>
            <a:endParaRPr lang="zh-CN" altLang="en-US"/>
          </a:p>
          <a:p>
            <a:r>
              <a:rPr lang="en-US" altLang="zh-CN">
                <a:sym typeface="+mn-ea"/>
              </a:rPr>
              <a:t>4</a:t>
            </a:r>
            <a:r>
              <a:rPr lang="zh-CN" altLang="en-US">
                <a:sym typeface="+mn-ea"/>
              </a:rPr>
              <a:t>、体内有</a:t>
            </a:r>
            <a:r>
              <a:rPr lang="zh-CN" altLang="en-US">
                <a:solidFill>
                  <a:srgbClr val="FF0000"/>
                </a:solidFill>
                <a:sym typeface="+mn-ea"/>
              </a:rPr>
              <a:t>自身抗体</a:t>
            </a:r>
            <a:r>
              <a:rPr lang="zh-CN" altLang="en-US">
                <a:sym typeface="+mn-ea"/>
              </a:rPr>
              <a:t>或针对自身组织细胞的致敏</a:t>
            </a:r>
            <a:r>
              <a:rPr lang="en-US" altLang="zh-CN">
                <a:sym typeface="+mn-ea"/>
              </a:rPr>
              <a:t>T</a:t>
            </a:r>
            <a:r>
              <a:rPr lang="zh-CN" altLang="en-US">
                <a:sym typeface="+mn-ea"/>
              </a:rPr>
              <a:t>细胞，自身抗体在不同的自身免疫疾病中有交叉和重叠现象，部分疾病有相关的特征性自身抗体；</a:t>
            </a:r>
            <a:endParaRPr lang="zh-CN" altLang="en-US"/>
          </a:p>
          <a:p>
            <a:r>
              <a:rPr lang="en-US" altLang="zh-CN">
                <a:sym typeface="+mn-ea"/>
              </a:rPr>
              <a:t>5</a:t>
            </a:r>
            <a:r>
              <a:rPr lang="zh-CN" altLang="en-US">
                <a:sym typeface="+mn-ea"/>
              </a:rPr>
              <a:t>、疾病的</a:t>
            </a:r>
            <a:r>
              <a:rPr lang="zh-CN" altLang="en-US">
                <a:solidFill>
                  <a:srgbClr val="FF0000"/>
                </a:solidFill>
                <a:sym typeface="+mn-ea"/>
              </a:rPr>
              <a:t>重叠现象</a:t>
            </a:r>
            <a:r>
              <a:rPr lang="zh-CN" altLang="en-US">
                <a:sym typeface="+mn-ea"/>
              </a:rPr>
              <a:t>，即一个患者可同时患两种或两种以上自身免疫性疾病；</a:t>
            </a:r>
            <a:endParaRPr lang="zh-CN" altLang="en-US"/>
          </a:p>
          <a:p>
            <a:r>
              <a:rPr lang="en-US" altLang="zh-CN">
                <a:sym typeface="+mn-ea"/>
              </a:rPr>
              <a:t>6</a:t>
            </a:r>
            <a:r>
              <a:rPr lang="zh-CN" altLang="en-US">
                <a:sym typeface="+mn-ea"/>
              </a:rPr>
              <a:t>、</a:t>
            </a:r>
            <a:r>
              <a:rPr lang="zh-CN" altLang="en-US">
                <a:solidFill>
                  <a:srgbClr val="FF0000"/>
                </a:solidFill>
                <a:sym typeface="+mn-ea"/>
              </a:rPr>
              <a:t>病程一般较长</a:t>
            </a:r>
            <a:r>
              <a:rPr lang="zh-CN" altLang="en-US">
                <a:sym typeface="+mn-ea"/>
              </a:rPr>
              <a:t>，多迁延为慢性。病程发展和缓解常反复交替，病情轻重与自身免疫调节紊乱程度密切相关。</a:t>
            </a:r>
            <a:endParaRPr lang="zh-CN" altLang="en-US"/>
          </a:p>
          <a:p>
            <a:r>
              <a:rPr lang="en-US" altLang="zh-CN">
                <a:sym typeface="+mn-ea"/>
              </a:rPr>
              <a:t>7</a:t>
            </a:r>
            <a:r>
              <a:rPr lang="zh-CN" altLang="en-US">
                <a:sym typeface="+mn-ea"/>
              </a:rPr>
              <a:t>、损伤局部可发现有淋巴细胞、浆细胞、中性粒细胞浸润；</a:t>
            </a:r>
            <a:endParaRPr lang="zh-CN" altLang="en-US"/>
          </a:p>
          <a:p>
            <a:r>
              <a:rPr lang="en-US" altLang="zh-CN">
                <a:sym typeface="+mn-ea"/>
              </a:rPr>
              <a:t>8</a:t>
            </a:r>
            <a:r>
              <a:rPr lang="zh-CN" altLang="en-US">
                <a:sym typeface="+mn-ea"/>
              </a:rPr>
              <a:t>、免疫抑制剂治疗多可取得较好的疗效；</a:t>
            </a:r>
            <a:endParaRPr lang="zh-CN" altLang="en-US"/>
          </a:p>
          <a:p>
            <a:r>
              <a:rPr lang="en-US" altLang="zh-CN">
                <a:sym typeface="+mn-ea"/>
              </a:rPr>
              <a:t>9</a:t>
            </a:r>
            <a:r>
              <a:rPr lang="zh-CN" altLang="en-US">
                <a:sym typeface="+mn-ea"/>
              </a:rPr>
              <a:t>、在某些实验动物中经免疫相关抗原或输注自身抗体或输注自身反应性</a:t>
            </a:r>
            <a:r>
              <a:rPr lang="en-US" altLang="zh-CN">
                <a:sym typeface="+mn-ea"/>
              </a:rPr>
              <a:t>T</a:t>
            </a:r>
            <a:r>
              <a:rPr lang="zh-CN" altLang="en-US">
                <a:sym typeface="+mn-ea"/>
              </a:rPr>
              <a:t>细胞可复制出相似的疾病模型。</a:t>
            </a:r>
            <a:endParaRPr lang="zh-CN" altLang="en-US">
              <a:sym typeface="+mn-ea"/>
            </a:endParaRPr>
          </a:p>
          <a:p>
            <a:endParaRPr lang="zh-CN" altLang="en-US">
              <a:sym typeface="+mn-ea"/>
            </a:endParaRPr>
          </a:p>
          <a:p>
            <a:r>
              <a:rPr lang="zh-CN" altLang="en-US" b="1"/>
              <a:t>（二）自身免疫性疾病与免疫损伤</a:t>
            </a:r>
            <a:endParaRPr lang="zh-CN" altLang="en-US" b="1"/>
          </a:p>
          <a:p>
            <a:r>
              <a:rPr lang="zh-CN" altLang="en-US"/>
              <a:t>         引起自身免疫性疾病免疫损伤的因素有很多，机制复杂，涉及自身抗原的出现或改变、免疫调节异常、以及遗传因素等。</a:t>
            </a:r>
            <a:endParaRPr lang="zh-CN" altLang="en-US"/>
          </a:p>
          <a:p>
            <a:endParaRPr lang="zh-CN" altLang="en-US"/>
          </a:p>
        </p:txBody>
      </p:sp>
      <p:sp>
        <p:nvSpPr>
          <p:cNvPr id="7" name="五边形 6"/>
          <p:cNvSpPr/>
          <p:nvPr/>
        </p:nvSpPr>
        <p:spPr>
          <a:xfrm>
            <a:off x="274955" y="147320"/>
            <a:ext cx="4117975" cy="428625"/>
          </a:xfrm>
          <a:prstGeom prst="homePlat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r>
              <a:rPr lang="zh-CN" altLang="en-US" b="1" dirty="0">
                <a:solidFill>
                  <a:schemeClr val="tx1"/>
                </a:solidFill>
              </a:rPr>
              <a:t>三、自身免疫性疾病与免疫损伤特点</a:t>
            </a:r>
            <a:endParaRPr lang="zh-CN" altLang="en-US" b="1"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11" end="11"/>
                                            </p:txEl>
                                          </p:spTgt>
                                        </p:tgtEl>
                                        <p:attrNameLst>
                                          <p:attrName>style.visibility</p:attrName>
                                        </p:attrNameLst>
                                      </p:cBhvr>
                                      <p:to>
                                        <p:strVal val="visible"/>
                                      </p:to>
                                    </p:set>
                                    <p:anim calcmode="lin" valueType="num">
                                      <p:cBhvr additive="base">
                                        <p:cTn id="7" dur="500" fill="hold"/>
                                        <p:tgtEl>
                                          <p:spTgt spid="6">
                                            <p:txEl>
                                              <p:pRg st="11" end="1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11" end="1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xEl>
                                              <p:pRg st="12" end="12"/>
                                            </p:txEl>
                                          </p:spTgt>
                                        </p:tgtEl>
                                        <p:attrNameLst>
                                          <p:attrName>style.visibility</p:attrName>
                                        </p:attrNameLst>
                                      </p:cBhvr>
                                      <p:to>
                                        <p:strVal val="visible"/>
                                      </p:to>
                                    </p:set>
                                    <p:anim calcmode="lin" valueType="num">
                                      <p:cBhvr additive="base">
                                        <p:cTn id="11" dur="500" fill="hold"/>
                                        <p:tgtEl>
                                          <p:spTgt spid="6">
                                            <p:txEl>
                                              <p:pRg st="12" end="1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l="-25000" r="-25000"/>
          </a:stretch>
        </a:blipFill>
        <a:effectLst/>
      </p:bgPr>
    </p:bg>
    <p:spTree>
      <p:nvGrpSpPr>
        <p:cNvPr id="1" name=""/>
        <p:cNvGrpSpPr/>
        <p:nvPr/>
      </p:nvGrpSpPr>
      <p:grpSpPr>
        <a:xfrm>
          <a:off x="0" y="0"/>
          <a:ext cx="0" cy="0"/>
          <a:chOff x="0" y="0"/>
          <a:chExt cx="0" cy="0"/>
        </a:xfrm>
      </p:grpSpPr>
      <p:sp useBgFill="1">
        <p:nvSpPr>
          <p:cNvPr id="3" name="TextBox 2"/>
          <p:cNvSpPr txBox="1"/>
          <p:nvPr/>
        </p:nvSpPr>
        <p:spPr>
          <a:xfrm>
            <a:off x="285750" y="623570"/>
            <a:ext cx="8652510" cy="3692525"/>
          </a:xfrm>
          <a:prstGeom prst="rect">
            <a:avLst/>
          </a:prstGeom>
        </p:spPr>
        <p:txBody>
          <a:bodyPr wrap="square" rtlCol="0">
            <a:spAutoFit/>
          </a:bodyPr>
          <a:lstStyle/>
          <a:p>
            <a:r>
              <a:rPr lang="en-US" altLang="zh-CN" b="1" dirty="0" smtClean="0"/>
              <a:t>1</a:t>
            </a:r>
            <a:r>
              <a:rPr lang="zh-CN" altLang="en-US" b="1" dirty="0" smtClean="0"/>
              <a:t>、自身抗原</a:t>
            </a:r>
            <a:r>
              <a:rPr lang="zh-CN" altLang="en-US" dirty="0" smtClean="0"/>
              <a:t>：发生自身免疫疾病的</a:t>
            </a:r>
            <a:r>
              <a:rPr lang="zh-CN" altLang="en-US" dirty="0" smtClean="0">
                <a:solidFill>
                  <a:srgbClr val="FF0000"/>
                </a:solidFill>
              </a:rPr>
              <a:t>关键</a:t>
            </a:r>
            <a:r>
              <a:rPr lang="zh-CN" altLang="en-US" dirty="0" smtClean="0"/>
              <a:t>是</a:t>
            </a:r>
            <a:r>
              <a:rPr lang="zh-CN" altLang="en-US" dirty="0" smtClean="0">
                <a:solidFill>
                  <a:srgbClr val="FF0000"/>
                </a:solidFill>
              </a:rPr>
              <a:t>机体产生了针对自身组织成分的自身抗体和（或）致敏</a:t>
            </a:r>
            <a:r>
              <a:rPr lang="en-US" altLang="zh-CN" dirty="0" smtClean="0">
                <a:solidFill>
                  <a:srgbClr val="FF0000"/>
                </a:solidFill>
              </a:rPr>
              <a:t>T</a:t>
            </a:r>
            <a:r>
              <a:rPr lang="zh-CN" altLang="en-US" dirty="0" smtClean="0">
                <a:solidFill>
                  <a:srgbClr val="FF0000"/>
                </a:solidFill>
              </a:rPr>
              <a:t>细胞</a:t>
            </a:r>
            <a:r>
              <a:rPr lang="zh-CN" altLang="en-US" dirty="0" smtClean="0"/>
              <a:t>，导致自身组织细胞的损伤。各种因素引起的自身组织细胞结构与成分发生改变，引起机体免疫系统产生免疫应答反应，</a:t>
            </a:r>
            <a:r>
              <a:rPr lang="zh-CN" altLang="en-US" dirty="0" smtClean="0">
                <a:solidFill>
                  <a:srgbClr val="FF0000"/>
                </a:solidFill>
              </a:rPr>
              <a:t>这种改变的成分称为自身抗原</a:t>
            </a:r>
            <a:r>
              <a:rPr lang="zh-CN" altLang="en-US" dirty="0" smtClean="0"/>
              <a:t>。引起自身抗原产生的主要因素如下：</a:t>
            </a:r>
            <a:endParaRPr lang="zh-CN" altLang="en-US" dirty="0" smtClean="0"/>
          </a:p>
          <a:p>
            <a:r>
              <a:rPr lang="zh-CN" altLang="en-US" dirty="0" smtClean="0"/>
              <a:t>（</a:t>
            </a:r>
            <a:r>
              <a:rPr lang="en-US" altLang="zh-CN" dirty="0" smtClean="0"/>
              <a:t>1</a:t>
            </a:r>
            <a:r>
              <a:rPr lang="zh-CN" altLang="en-US" dirty="0" smtClean="0"/>
              <a:t>）隐蔽抗原的释放</a:t>
            </a:r>
            <a:endParaRPr lang="zh-CN" altLang="en-US" dirty="0" smtClean="0"/>
          </a:p>
          <a:p>
            <a:r>
              <a:rPr lang="zh-CN" altLang="zh-CN" dirty="0" smtClean="0"/>
              <a:t>         隐蔽抗原是指体内某些组织成分如精子、眼内容物、脑等，正常情况下从未与免疫细胞接触过。一旦手术、外伤、感染等原因破坏隔绝屏障，隐蔽抗原释放入血或淋巴液，免疫系统将其误认为</a:t>
            </a:r>
            <a:r>
              <a:rPr lang="en-US" altLang="zh-CN" dirty="0" smtClean="0"/>
              <a:t>“</a:t>
            </a:r>
            <a:r>
              <a:rPr lang="zh-CN" altLang="en-US" dirty="0" smtClean="0"/>
              <a:t>异物</a:t>
            </a:r>
            <a:r>
              <a:rPr lang="en-US" altLang="zh-CN" dirty="0" smtClean="0"/>
              <a:t>”</a:t>
            </a:r>
            <a:r>
              <a:rPr lang="zh-CN" altLang="en-US" dirty="0" smtClean="0"/>
              <a:t>，引发自身免疫应答，导致自身免疫性疾病的发生。</a:t>
            </a:r>
            <a:endParaRPr lang="zh-CN" altLang="en-US" dirty="0" smtClean="0"/>
          </a:p>
          <a:p>
            <a:endParaRPr lang="en-US" dirty="0" smtClean="0"/>
          </a:p>
          <a:p>
            <a:endParaRPr lang="en-US" altLang="zh-CN" dirty="0" smtClean="0"/>
          </a:p>
          <a:p>
            <a:endParaRPr lang="en-US" altLang="zh-CN" dirty="0" smtClean="0"/>
          </a:p>
          <a:p>
            <a:endParaRPr lang="zh-CN" altLang="en-US" dirty="0" smtClean="0"/>
          </a:p>
          <a:p>
            <a:endParaRPr lang="zh-CN" altLang="en-US" dirty="0"/>
          </a:p>
        </p:txBody>
      </p:sp>
      <p:sp>
        <p:nvSpPr>
          <p:cNvPr id="7" name="五边形 6"/>
          <p:cNvSpPr/>
          <p:nvPr/>
        </p:nvSpPr>
        <p:spPr>
          <a:xfrm>
            <a:off x="274955" y="147320"/>
            <a:ext cx="4117975" cy="428625"/>
          </a:xfrm>
          <a:prstGeom prst="homePlat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r>
              <a:rPr lang="zh-CN" altLang="en-US" b="1" dirty="0">
                <a:solidFill>
                  <a:schemeClr val="tx1"/>
                </a:solidFill>
              </a:rPr>
              <a:t>三、自身免疫性疾病与免疫损伤特点</a:t>
            </a:r>
            <a:endParaRPr lang="zh-CN" altLang="en-US" b="1" dirty="0">
              <a:solidFill>
                <a:schemeClr val="tx1"/>
              </a:solidFill>
            </a:endParaRPr>
          </a:p>
        </p:txBody>
      </p:sp>
      <p:pic>
        <p:nvPicPr>
          <p:cNvPr id="2" name="图片 1"/>
          <p:cNvPicPr>
            <a:picLocks noChangeAspect="1"/>
          </p:cNvPicPr>
          <p:nvPr/>
        </p:nvPicPr>
        <p:blipFill>
          <a:blip r:embed="rId2"/>
          <a:stretch>
            <a:fillRect/>
          </a:stretch>
        </p:blipFill>
        <p:spPr>
          <a:xfrm>
            <a:off x="1983105" y="2919730"/>
            <a:ext cx="5258435" cy="3427730"/>
          </a:xfrm>
          <a:prstGeom prst="rect">
            <a:avLst/>
          </a:prstGeom>
        </p:spPr>
      </p:pic>
      <p:sp>
        <p:nvSpPr>
          <p:cNvPr id="4" name="文本框 3"/>
          <p:cNvSpPr txBox="1"/>
          <p:nvPr/>
        </p:nvSpPr>
        <p:spPr>
          <a:xfrm>
            <a:off x="3676650" y="6347460"/>
            <a:ext cx="2782570" cy="306705"/>
          </a:xfrm>
          <a:prstGeom prst="rect">
            <a:avLst/>
          </a:prstGeom>
          <a:noFill/>
        </p:spPr>
        <p:txBody>
          <a:bodyPr wrap="square" rtlCol="0">
            <a:spAutoFit/>
          </a:bodyPr>
          <a:p>
            <a:r>
              <a:rPr lang="zh-CN" altLang="en-US" sz="1400"/>
              <a:t>自身免疫性交感性眼炎</a:t>
            </a:r>
            <a:endParaRPr lang="zh-CN" altLang="en-US" sz="1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6935</Words>
  <Application>WPS 演示</Application>
  <PresentationFormat>全屏显示(4:3)</PresentationFormat>
  <Paragraphs>360</Paragraphs>
  <Slides>28</Slides>
  <Notes>0</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28</vt:i4>
      </vt:variant>
    </vt:vector>
  </HeadingPairs>
  <TitlesOfParts>
    <vt:vector size="37" baseType="lpstr">
      <vt:lpstr>Arial</vt:lpstr>
      <vt:lpstr>宋体</vt:lpstr>
      <vt:lpstr>Wingdings</vt:lpstr>
      <vt:lpstr>华文楷体</vt:lpstr>
      <vt:lpstr>微软雅黑</vt:lpstr>
      <vt:lpstr>Arial Unicode MS</vt:lpstr>
      <vt:lpstr>Calibri</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Administrator</dc:creator>
  <cp:lastModifiedBy>蓝田日暖</cp:lastModifiedBy>
  <cp:revision>27</cp:revision>
  <dcterms:created xsi:type="dcterms:W3CDTF">2017-07-06T01:08:00Z</dcterms:created>
  <dcterms:modified xsi:type="dcterms:W3CDTF">2018-03-02T09:04:46Z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2052-10.1.0.7224</vt:lpwstr>
  </property>
</Properties>
</file>