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0" r:id="rId6"/>
    <p:sldId id="290" r:id="rId7"/>
    <p:sldId id="291" r:id="rId8"/>
    <p:sldId id="292" r:id="rId9"/>
    <p:sldId id="294" r:id="rId10"/>
    <p:sldId id="293" r:id="rId11"/>
    <p:sldId id="295" r:id="rId12"/>
    <p:sldId id="296" r:id="rId13"/>
    <p:sldId id="297" r:id="rId14"/>
    <p:sldId id="298" r:id="rId15"/>
    <p:sldId id="263" r:id="rId16"/>
    <p:sldId id="299" r:id="rId17"/>
    <p:sldId id="257" r:id="rId18"/>
    <p:sldId id="301" r:id="rId19"/>
    <p:sldId id="302"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268" r:id="rId3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84"/>
    <p:restoredTop sz="90546"/>
  </p:normalViewPr>
  <p:slideViewPr>
    <p:cSldViewPr showGuides="1">
      <p:cViewPr>
        <p:scale>
          <a:sx n="100" d="100"/>
          <a:sy n="100" d="100"/>
        </p:scale>
        <p:origin x="1038" y="630"/>
      </p:cViewPr>
      <p:guideLst>
        <p:guide orient="horz" pos="2160"/>
        <p:guide pos="3837"/>
      </p:guideLst>
    </p:cSldViewPr>
  </p:slideViewPr>
  <p:notesTextViewPr>
    <p:cViewPr>
      <p:scale>
        <a:sx n="100" d="100"/>
        <a:sy n="100" d="100"/>
      </p:scale>
      <p:origin x="0" y="0"/>
    </p:cViewPr>
  </p:notesTextViewPr>
  <p:sorterViewPr showFormatting="0">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91DFD9B9-D9FA-471C-AAB0-04E85B0A779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410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solidFill>
              <a:srgbClr val="000000"/>
            </a:solidFill>
            <a:miter/>
          </a:ln>
        </p:spPr>
      </p:sp>
      <p:sp>
        <p:nvSpPr>
          <p:cNvPr id="15363"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1536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solidFill>
              <a:srgbClr val="000000"/>
            </a:solidFill>
            <a:miter/>
          </a:ln>
        </p:spPr>
      </p:sp>
      <p:sp>
        <p:nvSpPr>
          <p:cNvPr id="15363"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1536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1" noRot="1" noChangeAspect="1" noTextEdit="1"/>
          </p:cNvSpPr>
          <p:nvPr>
            <p:ph type="sldImg"/>
          </p:nvPr>
        </p:nvSpPr>
        <p:spPr>
          <a:ln>
            <a:solidFill>
              <a:srgbClr val="000000"/>
            </a:solidFill>
            <a:miter/>
          </a:ln>
        </p:spPr>
      </p:sp>
      <p:sp>
        <p:nvSpPr>
          <p:cNvPr id="17411"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solidFill>
            <a:miter/>
          </a:ln>
        </p:spPr>
      </p:sp>
      <p:sp>
        <p:nvSpPr>
          <p:cNvPr id="7171"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ChangeAspect="1" noTextEdit="1"/>
          </p:cNvSpPr>
          <p:nvPr>
            <p:ph type="sldImg"/>
          </p:nvPr>
        </p:nvSpPr>
        <p:spPr>
          <a:ln>
            <a:solidFill>
              <a:srgbClr val="000000"/>
            </a:solidFill>
            <a:miter/>
          </a:ln>
        </p:spPr>
      </p:sp>
      <p:sp>
        <p:nvSpPr>
          <p:cNvPr id="2969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幻灯片图像占位符 1"/>
          <p:cNvSpPr>
            <a:spLocks noGrp="1" noRot="1" noChangeAspect="1" noTextEdit="1"/>
          </p:cNvSpPr>
          <p:nvPr>
            <p:ph type="sldImg"/>
          </p:nvPr>
        </p:nvSpPr>
        <p:spPr>
          <a:ln>
            <a:solidFill>
              <a:srgbClr val="000000"/>
            </a:solidFill>
            <a:miter/>
          </a:ln>
        </p:spPr>
      </p:sp>
      <p:sp>
        <p:nvSpPr>
          <p:cNvPr id="13315"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p>
            <a:pPr lvl="0">
              <a:spcBef>
                <a:spcPct val="0"/>
              </a:spcBef>
            </a:pPr>
            <a:r>
              <a:rPr lang="zh-CN" altLang="en-US" dirty="0"/>
              <a:t>更多免费教程和模板请访问：</a:t>
            </a:r>
            <a:r>
              <a:rPr lang="en-US" altLang="zh-CN" dirty="0"/>
              <a:t>www.quppt.com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8E6"/>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grpSp>
        <p:nvGrpSpPr>
          <p:cNvPr id="3078" name="Group 3      (向天歌演示原创作品：www.TopPPT.cn)"/>
          <p:cNvGrpSpPr/>
          <p:nvPr/>
        </p:nvGrpSpPr>
        <p:grpSpPr>
          <a:xfrm>
            <a:off x="1622425" y="4364038"/>
            <a:ext cx="1747838" cy="120650"/>
            <a:chOff x="1622500" y="4356850"/>
            <a:chExt cx="1748306" cy="121200"/>
          </a:xfrm>
        </p:grpSpPr>
        <p:cxnSp>
          <p:nvCxnSpPr>
            <p:cNvPr id="24" name="Straight Connector 23      (向天歌演示原创作品：www.TopPPT.cn)"/>
            <p:cNvCxnSpPr/>
            <p:nvPr/>
          </p:nvCxnSpPr>
          <p:spPr>
            <a:xfrm flipH="1">
              <a:off x="1622500" y="4412735"/>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3079" name="Group 4      (向天歌演示原创作品：www.TopPPT.cn)"/>
          <p:cNvGrpSpPr/>
          <p:nvPr/>
        </p:nvGrpSpPr>
        <p:grpSpPr>
          <a:xfrm>
            <a:off x="4051300" y="4364038"/>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3083" name="Group 9      (向天歌演示原创作品：www.TopPPT.cn)"/>
          <p:cNvGrpSpPr/>
          <p:nvPr/>
        </p:nvGrpSpPr>
        <p:grpSpPr>
          <a:xfrm>
            <a:off x="2670175" y="483711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084" name="Group 11      (向天歌演示原创作品：www.TopPPT.cn)"/>
          <p:cNvGrpSpPr/>
          <p:nvPr/>
        </p:nvGrpSpPr>
        <p:grpSpPr>
          <a:xfrm>
            <a:off x="3146425" y="4837113"/>
            <a:ext cx="1620838" cy="403225"/>
            <a:chOff x="3147050" y="4898862"/>
            <a:chExt cx="1620152"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086" name="TextBox 35      (向天歌演示原创作品：www.TopPPT.cn)"/>
            <p:cNvSpPr txBox="1"/>
            <p:nvPr/>
          </p:nvSpPr>
          <p:spPr>
            <a:xfrm>
              <a:off x="3527358" y="4928980"/>
              <a:ext cx="840450" cy="336449"/>
            </a:xfrm>
            <a:prstGeom prst="rect">
              <a:avLst/>
            </a:prstGeom>
            <a:noFill/>
            <a:ln w="9525">
              <a:noFill/>
            </a:ln>
          </p:spPr>
          <p:txBody>
            <a:bodyPr>
              <a:spAutoFit/>
            </a:bodyPr>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吴   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970915" y="2666365"/>
            <a:ext cx="6134100" cy="922020"/>
          </a:xfrm>
          <a:prstGeom prst="rect">
            <a:avLst/>
          </a:prstGeom>
          <a:noFill/>
        </p:spPr>
        <p:txBody>
          <a:bodyPr wrap="square" rtlCol="0" anchor="t">
            <a:spAutoFit/>
          </a:bodyPr>
          <a:p>
            <a:r>
              <a:rPr lang="zh-CN" altLang="en-US" sz="5400" b="1" spc="150" dirty="0" smtClean="0">
                <a:ln w="11430"/>
                <a:effectLst>
                  <a:outerShdw blurRad="38100" dist="38100" dir="2700000" algn="tl">
                    <a:srgbClr val="000000">
                      <a:alpha val="43137"/>
                    </a:srgbClr>
                  </a:outerShdw>
                </a:effectLst>
                <a:latin typeface="仿宋" panose="02010609060101010101" charset="-122"/>
                <a:ea typeface="仿宋" panose="02010609060101010101" charset="-122"/>
                <a:sym typeface="+mn-ea"/>
              </a:rPr>
              <a:t>肿瘤标志物的选择</a:t>
            </a:r>
            <a:endParaRPr lang="zh-CN" altLang="en-US" sz="5400" b="1" spc="150" dirty="0" smtClean="0">
              <a:ln w="11430"/>
              <a:effectLst>
                <a:outerShdw blurRad="38100" dist="38100" dir="2700000" algn="tl">
                  <a:srgbClr val="000000">
                    <a:alpha val="43137"/>
                  </a:srgbClr>
                </a:outerShdw>
              </a:effectLst>
              <a:latin typeface="仿宋" panose="02010609060101010101" charset="-122"/>
              <a:ea typeface="仿宋" panose="02010609060101010101" charset="-122"/>
              <a:sym typeface="+mn-ea"/>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34440" y="1079500"/>
            <a:ext cx="7745730" cy="5631180"/>
          </a:xfrm>
          <a:prstGeom prst="rect">
            <a:avLst/>
          </a:prstGeom>
          <a:noFill/>
        </p:spPr>
        <p:txBody>
          <a:bodyPr wrap="square" rtlCol="0" anchor="t">
            <a:spAutoFit/>
          </a:bodyPr>
          <a:p>
            <a:pPr>
              <a:lnSpc>
                <a:spcPct val="150000"/>
              </a:lnSpc>
              <a:buFont typeface="Wingdings" panose="05000000000000000000" charset="0"/>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酶类标</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2000" dirty="0">
                <a:solidFill>
                  <a:schemeClr val="tx1"/>
                </a:solidFill>
                <a:latin typeface="仿宋" panose="02010609060101010101" charset="-122"/>
                <a:ea typeface="仿宋" panose="02010609060101010101" charset="-122"/>
                <a:sym typeface="+mn-ea"/>
              </a:rPr>
              <a:t>酶及同工酶是最早出现和</a:t>
            </a:r>
            <a:r>
              <a:rPr kumimoji="1" lang="zh-CN" altLang="en-US" sz="2000" dirty="0" smtClean="0">
                <a:solidFill>
                  <a:schemeClr val="tx1"/>
                </a:solidFill>
                <a:latin typeface="仿宋" panose="02010609060101010101" charset="-122"/>
                <a:ea typeface="仿宋" panose="02010609060101010101" charset="-122"/>
                <a:sym typeface="+mn-ea"/>
              </a:rPr>
              <a:t>使用的肿瘤标志物之一</a:t>
            </a:r>
            <a:r>
              <a:rPr kumimoji="1" lang="zh-CN" altLang="en-US" sz="2000" dirty="0">
                <a:solidFill>
                  <a:schemeClr val="tx1"/>
                </a:solidFill>
                <a:latin typeface="仿宋" panose="02010609060101010101" charset="-122"/>
                <a:ea typeface="仿宋" panose="02010609060101010101" charset="-122"/>
                <a:sym typeface="+mn-ea"/>
              </a:rPr>
              <a:t>。肿瘤状态时，机体的酶活力就会发生较</a:t>
            </a:r>
            <a:r>
              <a:rPr kumimoji="1" lang="zh-CN" altLang="en-US" sz="2000" dirty="0" smtClean="0">
                <a:solidFill>
                  <a:schemeClr val="tx1"/>
                </a:solidFill>
                <a:latin typeface="仿宋" panose="02010609060101010101" charset="-122"/>
                <a:ea typeface="仿宋" panose="02010609060101010101" charset="-122"/>
                <a:sym typeface="+mn-ea"/>
              </a:rPr>
              <a:t>大变化</a:t>
            </a:r>
            <a:r>
              <a:rPr kumimoji="1" lang="zh-CN" altLang="en-US" sz="2000" dirty="0">
                <a:solidFill>
                  <a:schemeClr val="tx1"/>
                </a:solidFill>
                <a:latin typeface="仿宋" panose="02010609060101010101" charset="-122"/>
                <a:ea typeface="仿宋" panose="02010609060101010101" charset="-122"/>
                <a:sym typeface="+mn-ea"/>
              </a:rPr>
              <a:t>，这主要是因为：</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2000" dirty="0">
                <a:solidFill>
                  <a:schemeClr val="tx1"/>
                </a:solidFill>
                <a:latin typeface="仿宋" panose="02010609060101010101" charset="-122"/>
                <a:ea typeface="仿宋" panose="02010609060101010101" charset="-122"/>
                <a:sym typeface="+mn-ea"/>
              </a:rPr>
              <a:t>①</a:t>
            </a:r>
            <a:r>
              <a:rPr kumimoji="1" lang="zh-CN" altLang="en-US" sz="2000" dirty="0">
                <a:solidFill>
                  <a:schemeClr val="tx1"/>
                </a:solidFill>
                <a:latin typeface="仿宋" panose="02010609060101010101" charset="-122"/>
                <a:ea typeface="仿宋" panose="02010609060101010101" charset="-122"/>
                <a:sym typeface="+mn-ea"/>
              </a:rPr>
              <a:t>肿瘤细胞或组织本身诱导其他细胞和组织产生异常含量的酶；</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2000" dirty="0">
                <a:solidFill>
                  <a:schemeClr val="tx1"/>
                </a:solidFill>
                <a:latin typeface="仿宋" panose="02010609060101010101" charset="-122"/>
                <a:ea typeface="仿宋" panose="02010609060101010101" charset="-122"/>
                <a:sym typeface="+mn-ea"/>
              </a:rPr>
              <a:t>②</a:t>
            </a:r>
            <a:r>
              <a:rPr kumimoji="1" lang="zh-CN" altLang="en-US" sz="2000" dirty="0">
                <a:solidFill>
                  <a:schemeClr val="tx1"/>
                </a:solidFill>
                <a:latin typeface="仿宋" panose="02010609060101010101" charset="-122"/>
                <a:ea typeface="仿宋" panose="02010609060101010101" charset="-122"/>
                <a:sym typeface="+mn-ea"/>
              </a:rPr>
              <a:t>肿瘤细胞的代谢旺盛，细胞通透性增加，使得肿瘤细胞内的酶进入血液，或因肿瘤使得某些器官功能不良，导致各种酶的灭活和排泄障碍。</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2000" dirty="0">
                <a:solidFill>
                  <a:schemeClr val="tx1"/>
                </a:solidFill>
                <a:latin typeface="仿宋" panose="02010609060101010101" charset="-122"/>
                <a:ea typeface="仿宋" panose="02010609060101010101" charset="-122"/>
                <a:sym typeface="+mn-ea"/>
              </a:rPr>
              <a:t>  例：前列腺特异性抗原（</a:t>
            </a:r>
            <a:r>
              <a:rPr kumimoji="1" lang="en-US" altLang="zh-CN" sz="2000" dirty="0">
                <a:solidFill>
                  <a:schemeClr val="tx1"/>
                </a:solidFill>
                <a:latin typeface="仿宋" panose="02010609060101010101" charset="-122"/>
                <a:ea typeface="仿宋" panose="02010609060101010101" charset="-122"/>
                <a:sym typeface="+mn-ea"/>
              </a:rPr>
              <a:t>prostate specific antigen, PSA</a:t>
            </a:r>
            <a:r>
              <a:rPr kumimoji="1" lang="zh-CN" altLang="en-US" sz="2000" dirty="0">
                <a:solidFill>
                  <a:schemeClr val="tx1"/>
                </a:solidFill>
                <a:latin typeface="仿宋" panose="02010609060101010101" charset="-122"/>
                <a:ea typeface="仿宋" panose="02010609060101010101" charset="-122"/>
                <a:sym typeface="+mn-ea"/>
              </a:rPr>
              <a:t>），    </a:t>
            </a:r>
            <a:r>
              <a:rPr kumimoji="1" lang="zh-CN" altLang="en-US" sz="2000" dirty="0" smtClean="0">
                <a:solidFill>
                  <a:schemeClr val="tx1"/>
                </a:solidFill>
                <a:latin typeface="仿宋" panose="02010609060101010101" charset="-122"/>
                <a:ea typeface="仿宋" panose="02010609060101010101" charset="-122"/>
                <a:sym typeface="+mn-ea"/>
              </a:rPr>
              <a:t>神经原特异</a:t>
            </a:r>
            <a:r>
              <a:rPr kumimoji="1" lang="zh-CN" altLang="en-US" sz="2000" dirty="0">
                <a:solidFill>
                  <a:schemeClr val="tx1"/>
                </a:solidFill>
                <a:latin typeface="仿宋" panose="02010609060101010101" charset="-122"/>
                <a:ea typeface="仿宋" panose="02010609060101010101" charset="-122"/>
                <a:sym typeface="+mn-ea"/>
              </a:rPr>
              <a:t>性烯醇化酶（</a:t>
            </a:r>
            <a:r>
              <a:rPr kumimoji="1" lang="en-US" altLang="zh-CN" sz="2000" dirty="0">
                <a:solidFill>
                  <a:schemeClr val="tx1"/>
                </a:solidFill>
                <a:latin typeface="仿宋" panose="02010609060101010101" charset="-122"/>
                <a:ea typeface="仿宋" panose="02010609060101010101" charset="-122"/>
                <a:sym typeface="+mn-ea"/>
              </a:rPr>
              <a:t>neuron-</a:t>
            </a:r>
            <a:r>
              <a:rPr kumimoji="1" lang="en-US" altLang="zh-CN" sz="2000" dirty="0" err="1">
                <a:solidFill>
                  <a:schemeClr val="tx1"/>
                </a:solidFill>
                <a:latin typeface="仿宋" panose="02010609060101010101" charset="-122"/>
                <a:ea typeface="仿宋" panose="02010609060101010101" charset="-122"/>
                <a:sym typeface="+mn-ea"/>
              </a:rPr>
              <a:t>specificenolase</a:t>
            </a:r>
            <a:r>
              <a:rPr kumimoji="1" lang="en-US" altLang="zh-CN" sz="2000" dirty="0">
                <a:solidFill>
                  <a:schemeClr val="tx1"/>
                </a:solidFill>
                <a:latin typeface="仿宋" panose="02010609060101010101" charset="-122"/>
                <a:ea typeface="仿宋" panose="02010609060101010101" charset="-122"/>
                <a:sym typeface="+mn-ea"/>
              </a:rPr>
              <a:t>, NSE</a:t>
            </a:r>
            <a:r>
              <a:rPr kumimoji="1" lang="zh-CN" altLang="en-US" sz="2000" dirty="0">
                <a:solidFill>
                  <a:schemeClr val="tx1"/>
                </a:solidFill>
                <a:latin typeface="仿宋" panose="02010609060101010101" charset="-122"/>
                <a:ea typeface="仿宋" panose="02010609060101010101" charset="-122"/>
                <a:sym typeface="+mn-ea"/>
              </a:rPr>
              <a:t>）</a:t>
            </a:r>
            <a:endParaRPr kumimoji="1" lang="zh-CN" altLang="en-US" sz="20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61110" y="1106805"/>
            <a:ext cx="7745730" cy="5551805"/>
          </a:xfrm>
          <a:prstGeom prst="rect">
            <a:avLst/>
          </a:prstGeom>
          <a:noFill/>
        </p:spPr>
        <p:txBody>
          <a:bodyPr wrap="square" rtlCol="0" anchor="t">
            <a:spAutoFit/>
          </a:bodyPr>
          <a:p>
            <a:pPr>
              <a:lnSpc>
                <a:spcPct val="150000"/>
              </a:lnSpc>
              <a:buFont typeface="Wingdings" panose="05000000000000000000" charset="0"/>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激素类标</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20000"/>
              </a:lnSpc>
              <a:buNone/>
            </a:pPr>
            <a:r>
              <a:rPr kumimoji="1" lang="zh-CN" altLang="en-US" sz="1600" dirty="0" smtClean="0">
                <a:solidFill>
                  <a:schemeClr val="tx1"/>
                </a:solidFill>
                <a:latin typeface="仿宋" panose="02010609060101010101" charset="-122"/>
                <a:ea typeface="仿宋" panose="02010609060101010101" charset="-122"/>
                <a:sym typeface="+mn-ea"/>
              </a:rPr>
              <a:t>当具有分泌激素</a:t>
            </a:r>
            <a:r>
              <a:rPr kumimoji="1" lang="zh-CN" altLang="en-US" sz="1600" dirty="0">
                <a:solidFill>
                  <a:schemeClr val="tx1"/>
                </a:solidFill>
                <a:latin typeface="仿宋" panose="02010609060101010101" charset="-122"/>
                <a:ea typeface="仿宋" panose="02010609060101010101" charset="-122"/>
                <a:sym typeface="+mn-ea"/>
              </a:rPr>
              <a:t>功能的细胞癌变时，就会使分泌的激素量发生异常。这种现象被称为</a:t>
            </a:r>
            <a:r>
              <a:rPr kumimoji="1" lang="zh-CN" altLang="en-US" sz="1600" dirty="0">
                <a:solidFill>
                  <a:srgbClr val="FF0000"/>
                </a:solidFill>
                <a:latin typeface="仿宋" panose="02010609060101010101" charset="-122"/>
                <a:ea typeface="仿宋" panose="02010609060101010101" charset="-122"/>
                <a:sym typeface="+mn-ea"/>
              </a:rPr>
              <a:t>正位激素异常</a:t>
            </a:r>
            <a:r>
              <a:rPr kumimoji="1" lang="zh-CN" altLang="en-US" sz="1600" dirty="0" smtClean="0">
                <a:solidFill>
                  <a:schemeClr val="tx1"/>
                </a:solidFill>
                <a:latin typeface="仿宋" panose="02010609060101010101" charset="-122"/>
                <a:ea typeface="仿宋" panose="02010609060101010101" charset="-122"/>
                <a:sym typeface="+mn-ea"/>
              </a:rPr>
              <a:t>。而正常情况</a:t>
            </a:r>
            <a:r>
              <a:rPr kumimoji="1" lang="zh-CN" altLang="en-US" sz="1600" dirty="0">
                <a:solidFill>
                  <a:schemeClr val="tx1"/>
                </a:solidFill>
                <a:latin typeface="仿宋" panose="02010609060101010101" charset="-122"/>
                <a:ea typeface="仿宋" panose="02010609060101010101" charset="-122"/>
                <a:sym typeface="+mn-ea"/>
              </a:rPr>
              <a:t>下不能生成激素的那些细胞，转化为肿瘤细胞后所产生的激素，或者是那些能产生出激素的细胞癌变后，分泌出的是其他激素细胞所产生的激素，这种现象被称为</a:t>
            </a:r>
            <a:r>
              <a:rPr kumimoji="1" lang="zh-CN" altLang="en-US" sz="1600" dirty="0">
                <a:solidFill>
                  <a:srgbClr val="FF0000"/>
                </a:solidFill>
                <a:latin typeface="仿宋" panose="02010609060101010101" charset="-122"/>
                <a:ea typeface="仿宋" panose="02010609060101010101" charset="-122"/>
                <a:sym typeface="+mn-ea"/>
              </a:rPr>
              <a:t>异位激素异常</a:t>
            </a:r>
            <a:r>
              <a:rPr kumimoji="1" lang="zh-CN" altLang="en-US" sz="1600" dirty="0" smtClean="0">
                <a:solidFill>
                  <a:schemeClr val="tx1"/>
                </a:solidFill>
                <a:latin typeface="仿宋" panose="02010609060101010101" charset="-122"/>
                <a:ea typeface="仿宋" panose="02010609060101010101" charset="-122"/>
                <a:sym typeface="+mn-ea"/>
              </a:rPr>
              <a:t>。衡量异位激素异</a:t>
            </a:r>
            <a:r>
              <a:rPr kumimoji="1" lang="zh-CN" altLang="en-US" sz="1600" dirty="0">
                <a:solidFill>
                  <a:schemeClr val="tx1"/>
                </a:solidFill>
                <a:latin typeface="仿宋" panose="02010609060101010101" charset="-122"/>
                <a:ea typeface="仿宋" panose="02010609060101010101" charset="-122"/>
                <a:sym typeface="+mn-ea"/>
              </a:rPr>
              <a:t>常的条件是</a:t>
            </a:r>
            <a:r>
              <a:rPr kumimoji="1" lang="zh-CN" altLang="en-US" sz="1600" dirty="0" smtClean="0">
                <a:solidFill>
                  <a:schemeClr val="tx1"/>
                </a:solidFill>
                <a:latin typeface="仿宋" panose="02010609060101010101" charset="-122"/>
                <a:ea typeface="仿宋" panose="02010609060101010101" charset="-122"/>
                <a:sym typeface="+mn-ea"/>
              </a:rPr>
              <a:t>：</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en-US" altLang="zh-CN" sz="1600" dirty="0" smtClean="0">
                <a:solidFill>
                  <a:schemeClr val="tx1"/>
                </a:solidFill>
                <a:latin typeface="仿宋" panose="02010609060101010101" charset="-122"/>
                <a:ea typeface="仿宋" panose="02010609060101010101" charset="-122"/>
                <a:sym typeface="+mn-ea"/>
              </a:rPr>
              <a:t>①</a:t>
            </a:r>
            <a:r>
              <a:rPr kumimoji="1" lang="zh-CN" altLang="en-US" sz="1600" dirty="0">
                <a:solidFill>
                  <a:schemeClr val="tx1"/>
                </a:solidFill>
                <a:latin typeface="仿宋" panose="02010609060101010101" charset="-122"/>
                <a:ea typeface="仿宋" panose="02010609060101010101" charset="-122"/>
                <a:sym typeface="+mn-ea"/>
              </a:rPr>
              <a:t>有非内分泌腺细胞合成的激素</a:t>
            </a:r>
            <a:r>
              <a:rPr kumimoji="1" lang="zh-CN" altLang="en-US" sz="1600" dirty="0" smtClean="0">
                <a:solidFill>
                  <a:schemeClr val="tx1"/>
                </a:solidFill>
                <a:latin typeface="仿宋" panose="02010609060101010101" charset="-122"/>
                <a:ea typeface="仿宋" panose="02010609060101010101" charset="-122"/>
                <a:sym typeface="+mn-ea"/>
              </a:rPr>
              <a:t>；   </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en-US" altLang="zh-CN" sz="1600" dirty="0" smtClean="0">
                <a:solidFill>
                  <a:schemeClr val="tx1"/>
                </a:solidFill>
                <a:latin typeface="仿宋" panose="02010609060101010101" charset="-122"/>
                <a:ea typeface="仿宋" panose="02010609060101010101" charset="-122"/>
                <a:sym typeface="+mn-ea"/>
              </a:rPr>
              <a:t>②</a:t>
            </a:r>
            <a:r>
              <a:rPr kumimoji="1" lang="zh-CN" altLang="en-US" sz="1600" dirty="0">
                <a:solidFill>
                  <a:schemeClr val="tx1"/>
                </a:solidFill>
                <a:latin typeface="仿宋" panose="02010609060101010101" charset="-122"/>
                <a:ea typeface="仿宋" panose="02010609060101010101" charset="-122"/>
                <a:sym typeface="+mn-ea"/>
              </a:rPr>
              <a:t>某种内分泌细胞却分泌其他分泌腺细胞的激素</a:t>
            </a:r>
            <a:r>
              <a:rPr kumimoji="1" lang="zh-CN" altLang="en-US" sz="1600" dirty="0" smtClean="0">
                <a:solidFill>
                  <a:schemeClr val="tx1"/>
                </a:solidFill>
                <a:latin typeface="仿宋" panose="02010609060101010101" charset="-122"/>
                <a:ea typeface="仿宋" panose="02010609060101010101" charset="-122"/>
                <a:sym typeface="+mn-ea"/>
              </a:rPr>
              <a:t>；</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en-US" altLang="zh-CN" sz="1600" dirty="0" smtClean="0">
                <a:solidFill>
                  <a:schemeClr val="tx1"/>
                </a:solidFill>
                <a:latin typeface="仿宋" panose="02010609060101010101" charset="-122"/>
                <a:ea typeface="仿宋" panose="02010609060101010101" charset="-122"/>
                <a:sym typeface="+mn-ea"/>
              </a:rPr>
              <a:t>③</a:t>
            </a:r>
            <a:r>
              <a:rPr kumimoji="1" lang="zh-CN" altLang="en-US" sz="1600" dirty="0">
                <a:solidFill>
                  <a:schemeClr val="tx1"/>
                </a:solidFill>
                <a:latin typeface="仿宋" panose="02010609060101010101" charset="-122"/>
                <a:ea typeface="仿宋" panose="02010609060101010101" charset="-122"/>
                <a:sym typeface="+mn-ea"/>
              </a:rPr>
              <a:t>肿瘤患者同时伴有分泌异常综合征；</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en-US" altLang="zh-CN" sz="1600" dirty="0" smtClean="0">
                <a:solidFill>
                  <a:schemeClr val="tx1"/>
                </a:solidFill>
                <a:latin typeface="仿宋" panose="02010609060101010101" charset="-122"/>
                <a:ea typeface="仿宋" panose="02010609060101010101" charset="-122"/>
                <a:sym typeface="+mn-ea"/>
              </a:rPr>
              <a:t>④</a:t>
            </a:r>
            <a:r>
              <a:rPr kumimoji="1" lang="zh-CN" altLang="en-US" sz="1600" dirty="0">
                <a:solidFill>
                  <a:schemeClr val="tx1"/>
                </a:solidFill>
                <a:latin typeface="仿宋" panose="02010609060101010101" charset="-122"/>
                <a:ea typeface="仿宋" panose="02010609060101010101" charset="-122"/>
                <a:sym typeface="+mn-ea"/>
              </a:rPr>
              <a:t>这类肿瘤细胞在体外培养时也能产生激素</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en-US" altLang="zh-CN" sz="1600" dirty="0">
                <a:solidFill>
                  <a:schemeClr val="tx1"/>
                </a:solidFill>
                <a:latin typeface="仿宋" panose="02010609060101010101" charset="-122"/>
                <a:ea typeface="仿宋" panose="02010609060101010101" charset="-122"/>
                <a:sym typeface="+mn-ea"/>
              </a:rPr>
              <a:t>⑤</a:t>
            </a:r>
            <a:r>
              <a:rPr kumimoji="1" lang="zh-CN" altLang="en-US" sz="1600" dirty="0">
                <a:solidFill>
                  <a:schemeClr val="tx1"/>
                </a:solidFill>
                <a:latin typeface="仿宋" panose="02010609060101010101" charset="-122"/>
                <a:ea typeface="仿宋" panose="02010609060101010101" charset="-122"/>
                <a:sym typeface="+mn-ea"/>
              </a:rPr>
              <a:t>肿瘤切除或经治疗肿瘤消退时，此种激素含量下降，内分泌综合征的症状改善。    </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zh-CN" altLang="en-US" sz="1600" dirty="0" smtClean="0">
                <a:solidFill>
                  <a:schemeClr val="tx1"/>
                </a:solidFill>
                <a:latin typeface="仿宋" panose="02010609060101010101" charset="-122"/>
                <a:ea typeface="仿宋" panose="02010609060101010101" charset="-122"/>
                <a:sym typeface="+mn-ea"/>
              </a:rPr>
              <a:t>例</a:t>
            </a:r>
            <a:r>
              <a:rPr kumimoji="1" lang="zh-CN" altLang="en-US" sz="1600" dirty="0">
                <a:solidFill>
                  <a:schemeClr val="tx1"/>
                </a:solidFill>
                <a:latin typeface="仿宋" panose="02010609060101010101" charset="-122"/>
                <a:ea typeface="仿宋" panose="02010609060101010101" charset="-122"/>
                <a:sym typeface="+mn-ea"/>
              </a:rPr>
              <a:t>： 人绒毛膜促</a:t>
            </a:r>
            <a:r>
              <a:rPr kumimoji="1" lang="zh-CN" altLang="en-US" sz="1600" dirty="0" smtClean="0">
                <a:solidFill>
                  <a:schemeClr val="tx1"/>
                </a:solidFill>
                <a:latin typeface="仿宋" panose="02010609060101010101" charset="-122"/>
                <a:ea typeface="仿宋" panose="02010609060101010101" charset="-122"/>
                <a:sym typeface="+mn-ea"/>
              </a:rPr>
              <a:t>性腺激素（</a:t>
            </a:r>
            <a:r>
              <a:rPr kumimoji="1" lang="en-US" altLang="zh-CN" sz="1600" dirty="0" smtClean="0">
                <a:solidFill>
                  <a:schemeClr val="tx1"/>
                </a:solidFill>
                <a:latin typeface="仿宋" panose="02010609060101010101" charset="-122"/>
                <a:ea typeface="仿宋" panose="02010609060101010101" charset="-122"/>
                <a:sym typeface="+mn-ea"/>
              </a:rPr>
              <a:t> </a:t>
            </a:r>
            <a:r>
              <a:rPr kumimoji="1" lang="en-US" altLang="zh-CN" sz="1600" dirty="0">
                <a:solidFill>
                  <a:schemeClr val="tx1"/>
                </a:solidFill>
                <a:latin typeface="仿宋" panose="02010609060101010101" charset="-122"/>
                <a:ea typeface="仿宋" panose="02010609060101010101" charset="-122"/>
                <a:sym typeface="+mn-ea"/>
              </a:rPr>
              <a:t>HCG</a:t>
            </a:r>
            <a:r>
              <a:rPr kumimoji="1" lang="zh-CN" altLang="en-US" sz="1600" dirty="0" smtClean="0">
                <a:solidFill>
                  <a:schemeClr val="tx1"/>
                </a:solidFill>
                <a:latin typeface="仿宋" panose="02010609060101010101" charset="-122"/>
                <a:ea typeface="仿宋" panose="02010609060101010101" charset="-122"/>
                <a:sym typeface="+mn-ea"/>
              </a:rPr>
              <a:t>）                           </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20000"/>
              </a:lnSpc>
              <a:buNone/>
            </a:pPr>
            <a:r>
              <a:rPr kumimoji="1" lang="zh-CN" altLang="en-US" sz="1600" dirty="0" smtClean="0">
                <a:solidFill>
                  <a:schemeClr val="tx1"/>
                </a:solidFill>
                <a:latin typeface="仿宋" panose="02010609060101010101" charset="-122"/>
                <a:ea typeface="仿宋" panose="02010609060101010101" charset="-122"/>
                <a:sym typeface="+mn-ea"/>
              </a:rPr>
              <a:t>人胎盘催乳素</a:t>
            </a:r>
            <a:r>
              <a:rPr kumimoji="1" lang="zh-CN" altLang="en-US" sz="1600" dirty="0">
                <a:solidFill>
                  <a:schemeClr val="tx1"/>
                </a:solidFill>
                <a:latin typeface="仿宋" panose="02010609060101010101" charset="-122"/>
                <a:ea typeface="仿宋" panose="02010609060101010101" charset="-122"/>
                <a:sym typeface="+mn-ea"/>
              </a:rPr>
              <a:t>（</a:t>
            </a:r>
            <a:r>
              <a:rPr kumimoji="1" lang="en-US" altLang="zh-CN" sz="1600" dirty="0">
                <a:solidFill>
                  <a:schemeClr val="tx1"/>
                </a:solidFill>
                <a:latin typeface="仿宋" panose="02010609060101010101" charset="-122"/>
                <a:ea typeface="仿宋" panose="02010609060101010101" charset="-122"/>
                <a:sym typeface="+mn-ea"/>
              </a:rPr>
              <a:t>PRL</a:t>
            </a:r>
            <a:r>
              <a:rPr kumimoji="1" lang="zh-CN" altLang="en-US" sz="1600" dirty="0" smtClean="0">
                <a:solidFill>
                  <a:schemeClr val="tx1"/>
                </a:solidFill>
                <a:latin typeface="仿宋" panose="02010609060101010101" charset="-122"/>
                <a:ea typeface="仿宋" panose="02010609060101010101" charset="-122"/>
                <a:sym typeface="+mn-ea"/>
              </a:rPr>
              <a:t>）</a:t>
            </a:r>
            <a:endParaRPr kumimoji="1" lang="zh-CN" altLang="en-US" sz="1600" dirty="0" smtClean="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34440" y="1475105"/>
            <a:ext cx="7745730" cy="3969385"/>
          </a:xfrm>
          <a:prstGeom prst="rect">
            <a:avLst/>
          </a:prstGeom>
          <a:noFill/>
        </p:spPr>
        <p:txBody>
          <a:bodyPr wrap="square" rtlCol="0" anchor="t">
            <a:spAutoFit/>
          </a:bodyPr>
          <a:p>
            <a:pPr>
              <a:lnSpc>
                <a:spcPct val="150000"/>
              </a:lnSpc>
              <a:buFont typeface="Wingdings" panose="05000000000000000000" charset="0"/>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其他蛋白类标</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另外还有一些早期发现的蛋白类肿瘤标志物，特异性稍差，但检测方法相对比较容易，因而常作为常规检测项目，用以肿瘤普查。</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例： </a:t>
            </a:r>
            <a:r>
              <a:rPr kumimoji="1" lang="en-US" altLang="zh-CN" sz="1800" dirty="0">
                <a:solidFill>
                  <a:schemeClr val="tx1"/>
                </a:solidFill>
                <a:latin typeface="仿宋" panose="02010609060101010101" charset="-122"/>
                <a:ea typeface="仿宋" panose="02010609060101010101" charset="-122"/>
                <a:sym typeface="+mn-ea"/>
              </a:rPr>
              <a:t>β2-</a:t>
            </a:r>
            <a:r>
              <a:rPr kumimoji="1" lang="zh-CN" altLang="en-US" sz="1800" dirty="0">
                <a:solidFill>
                  <a:schemeClr val="tx1"/>
                </a:solidFill>
                <a:latin typeface="仿宋" panose="02010609060101010101" charset="-122"/>
                <a:ea typeface="仿宋" panose="02010609060101010101" charset="-122"/>
                <a:sym typeface="+mn-ea"/>
              </a:rPr>
              <a:t>微球蛋白（</a:t>
            </a:r>
            <a:r>
              <a:rPr kumimoji="1" lang="en-US" altLang="zh-CN" sz="1800" dirty="0">
                <a:solidFill>
                  <a:schemeClr val="tx1"/>
                </a:solidFill>
                <a:latin typeface="仿宋" panose="02010609060101010101" charset="-122"/>
                <a:ea typeface="仿宋" panose="02010609060101010101" charset="-122"/>
                <a:sym typeface="+mn-ea"/>
              </a:rPr>
              <a:t>β2-microglobulin, β2-MG</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     血清铁蛋白（ </a:t>
            </a:r>
            <a:r>
              <a:rPr kumimoji="1" lang="en-US" altLang="zh-CN" sz="1800" dirty="0">
                <a:solidFill>
                  <a:schemeClr val="tx1"/>
                </a:solidFill>
                <a:latin typeface="仿宋" panose="02010609060101010101" charset="-122"/>
                <a:ea typeface="仿宋" panose="02010609060101010101" charset="-122"/>
                <a:sym typeface="+mn-ea"/>
              </a:rPr>
              <a:t>Serum Ferritin, SF</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Group 3      (向天歌演示原创作品：www.TopPPT.cn)"/>
          <p:cNvGrpSpPr/>
          <p:nvPr/>
        </p:nvGrpSpPr>
        <p:grpSpPr>
          <a:xfrm>
            <a:off x="1632902" y="1662113"/>
            <a:ext cx="8207058" cy="2828925"/>
            <a:chOff x="470535" y="2494280"/>
            <a:chExt cx="8207058" cy="2828925"/>
          </a:xfrm>
        </p:grpSpPr>
        <p:sp>
          <p:nvSpPr>
            <p:cNvPr id="5" name="矩形 4      (向天歌演示原创作品：www.TopPPT.cn)"/>
            <p:cNvSpPr/>
            <p:nvPr/>
          </p:nvSpPr>
          <p:spPr bwMode="auto">
            <a:xfrm>
              <a:off x="1167765" y="2494280"/>
              <a:ext cx="2071688" cy="2828925"/>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仿宋" panose="02010609060101010101" charset="-122"/>
                <a:ea typeface="仿宋" panose="02010609060101010101" charset="-122"/>
                <a:cs typeface="+mn-cs"/>
              </a:endParaRPr>
            </a:p>
          </p:txBody>
        </p:sp>
        <p:sp>
          <p:nvSpPr>
            <p:cNvPr id="6" name="矩形 5      (向天歌演示原创作品：www.TopPPT.cn)"/>
            <p:cNvSpPr/>
            <p:nvPr/>
          </p:nvSpPr>
          <p:spPr bwMode="auto">
            <a:xfrm>
              <a:off x="3851593" y="2494280"/>
              <a:ext cx="2055812" cy="2828925"/>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仿宋" panose="02010609060101010101" charset="-122"/>
                <a:ea typeface="仿宋" panose="02010609060101010101" charset="-122"/>
                <a:cs typeface="+mn-cs"/>
              </a:endParaRPr>
            </a:p>
          </p:txBody>
        </p:sp>
        <p:sp>
          <p:nvSpPr>
            <p:cNvPr id="7" name="矩形 6      (向天歌演示原创作品：www.TopPPT.cn)"/>
            <p:cNvSpPr/>
            <p:nvPr/>
          </p:nvSpPr>
          <p:spPr bwMode="auto">
            <a:xfrm>
              <a:off x="6713855" y="2494280"/>
              <a:ext cx="1963738" cy="2828925"/>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21A3D0"/>
            </a:solidFill>
            <a:ln w="3175" cap="flat" cmpd="sng" algn="ctr">
              <a:solidFill>
                <a:srgbClr val="EAEAEA"/>
              </a:solidFill>
              <a:prstDash val="solid"/>
            </a:ln>
            <a:effectLst/>
          </p:spPr>
          <p:txBody>
            <a:bodyPr lIns="540000" rIns="180000" anchor="ctr"/>
            <a:lstStyle/>
            <a:p>
              <a:pPr marL="0" marR="0" lvl="0" indent="0" algn="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仿宋" panose="02010609060101010101" charset="-122"/>
                <a:ea typeface="仿宋" panose="02010609060101010101" charset="-122"/>
                <a:cs typeface="+mn-cs"/>
              </a:endParaRPr>
            </a:p>
          </p:txBody>
        </p:sp>
        <p:sp>
          <p:nvSpPr>
            <p:cNvPr id="8" name="Oval 7      (向天歌演示原创作品：www.TopPPT.cn)"/>
            <p:cNvSpPr/>
            <p:nvPr/>
          </p:nvSpPr>
          <p:spPr bwMode="auto">
            <a:xfrm>
              <a:off x="470535" y="3505518"/>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rPr>
                <a:t>1</a:t>
              </a:r>
              <a:endPar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endParaRPr>
            </a:p>
          </p:txBody>
        </p:sp>
        <p:sp>
          <p:nvSpPr>
            <p:cNvPr id="9" name="Oval 8      (向天歌演示原创作品：www.TopPPT.cn)"/>
            <p:cNvSpPr/>
            <p:nvPr/>
          </p:nvSpPr>
          <p:spPr bwMode="auto">
            <a:xfrm>
              <a:off x="3142298" y="3502978"/>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rPr>
                <a:t>2</a:t>
              </a:r>
              <a:endPar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endParaRPr>
            </a:p>
          </p:txBody>
        </p:sp>
        <p:sp>
          <p:nvSpPr>
            <p:cNvPr id="10" name="Oval 9      (向天歌演示原创作品：www.TopPPT.cn)"/>
            <p:cNvSpPr/>
            <p:nvPr/>
          </p:nvSpPr>
          <p:spPr bwMode="auto">
            <a:xfrm>
              <a:off x="5907405" y="3502978"/>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rPr>
                <a:t>3</a:t>
              </a:r>
              <a:endParaRPr kumimoji="0" lang="en-US" altLang="zh-CN" sz="1800" b="1" i="0" u="none" strike="noStrike" kern="0" cap="none" spc="0" normalizeH="0" baseline="0" noProof="0" dirty="0">
                <a:ln>
                  <a:noFill/>
                </a:ln>
                <a:solidFill>
                  <a:sysClr val="window" lastClr="FFFFFF"/>
                </a:solidFill>
                <a:effectLst/>
                <a:uLnTx/>
                <a:uFillTx/>
                <a:latin typeface="仿宋" panose="02010609060101010101" charset="-122"/>
                <a:ea typeface="仿宋" panose="02010609060101010101" charset="-122"/>
                <a:cs typeface="+mn-cs"/>
              </a:endParaRPr>
            </a:p>
          </p:txBody>
        </p:sp>
      </p:grpSp>
      <p:sp>
        <p:nvSpPr>
          <p:cNvPr id="26" name="Rectangle 25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27" name="Rectangle 26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28" name="Rectangle 27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14343" name="TextBox 28      (向天歌演示原创作品：www.TopPPT.cn)"/>
          <p:cNvSpPr txBox="1"/>
          <p:nvPr/>
        </p:nvSpPr>
        <p:spPr>
          <a:xfrm>
            <a:off x="681355" y="304800"/>
            <a:ext cx="4557395"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rPr>
              <a:t>肿瘤标志物的检测临床意义</a:t>
            </a:r>
            <a:endParaRPr lang="zh-CN" altLang="en-US" sz="2400" b="1" dirty="0">
              <a:latin typeface="仿宋" panose="02010609060101010101" charset="-122"/>
              <a:ea typeface="仿宋" panose="02010609060101010101" charset="-122"/>
            </a:endParaRPr>
          </a:p>
        </p:txBody>
      </p:sp>
      <p:sp>
        <p:nvSpPr>
          <p:cNvPr id="14347" name="TextBox 32      (向天歌演示原创作品：www.TopPPT.cn)"/>
          <p:cNvSpPr txBox="1"/>
          <p:nvPr/>
        </p:nvSpPr>
        <p:spPr>
          <a:xfrm>
            <a:off x="2884805" y="2338705"/>
            <a:ext cx="962660" cy="147637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800" dirty="0">
                <a:solidFill>
                  <a:schemeClr val="bg1"/>
                </a:solidFill>
                <a:latin typeface="仿宋" panose="02010609060101010101" charset="-122"/>
                <a:ea typeface="仿宋" panose="02010609060101010101" charset="-122"/>
              </a:rPr>
              <a:t>高危人群的恶性肿瘤的早期检测</a:t>
            </a:r>
            <a:endParaRPr lang="zh-CN" altLang="en-US" sz="1800" dirty="0">
              <a:solidFill>
                <a:schemeClr val="bg1"/>
              </a:solidFill>
              <a:latin typeface="仿宋" panose="02010609060101010101" charset="-122"/>
              <a:ea typeface="仿宋" panose="02010609060101010101" charset="-122"/>
            </a:endParaRPr>
          </a:p>
        </p:txBody>
      </p:sp>
      <p:sp>
        <p:nvSpPr>
          <p:cNvPr id="14348" name="TextBox 33      (向天歌演示原创作品：www.TopPPT.cn)"/>
          <p:cNvSpPr txBox="1"/>
          <p:nvPr/>
        </p:nvSpPr>
        <p:spPr>
          <a:xfrm>
            <a:off x="5568315" y="2557780"/>
            <a:ext cx="946785" cy="92202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800" dirty="0">
                <a:solidFill>
                  <a:schemeClr val="bg1"/>
                </a:solidFill>
                <a:latin typeface="仿宋" panose="02010609060101010101" charset="-122"/>
                <a:ea typeface="仿宋" panose="02010609060101010101" charset="-122"/>
              </a:rPr>
              <a:t>预后应用治疗检测</a:t>
            </a:r>
            <a:endParaRPr lang="zh-CN" altLang="en-US" sz="1800" dirty="0">
              <a:solidFill>
                <a:schemeClr val="bg1"/>
              </a:solidFill>
              <a:latin typeface="仿宋" panose="02010609060101010101" charset="-122"/>
              <a:ea typeface="仿宋" panose="02010609060101010101" charset="-122"/>
            </a:endParaRPr>
          </a:p>
        </p:txBody>
      </p:sp>
      <p:sp>
        <p:nvSpPr>
          <p:cNvPr id="14349" name="TextBox 42      (向天歌演示原创作品：www.TopPPT.cn)"/>
          <p:cNvSpPr txBox="1"/>
          <p:nvPr/>
        </p:nvSpPr>
        <p:spPr>
          <a:xfrm>
            <a:off x="8428990" y="2225040"/>
            <a:ext cx="1287463" cy="203009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800" dirty="0">
                <a:solidFill>
                  <a:schemeClr val="bg1"/>
                </a:solidFill>
                <a:latin typeface="仿宋" panose="02010609060101010101" charset="-122"/>
                <a:ea typeface="仿宋" panose="02010609060101010101" charset="-122"/>
              </a:rPr>
              <a:t>肿瘤复发早期检测，为患者争取治疗时间，延长患者生命</a:t>
            </a:r>
            <a:endParaRPr lang="zh-CN" altLang="en-US" sz="1800" dirty="0">
              <a:solidFill>
                <a:schemeClr val="bg1"/>
              </a:solidFill>
              <a:latin typeface="仿宋" panose="02010609060101010101" charset="-122"/>
              <a:ea typeface="仿宋" panose="02010609060101010101" charset="-122"/>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Rectangle 25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27" name="Rectangle 26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28" name="Rectangle 27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sp>
        <p:nvSpPr>
          <p:cNvPr id="14343" name="TextBox 28      (向天歌演示原创作品：www.TopPPT.cn)"/>
          <p:cNvSpPr txBox="1"/>
          <p:nvPr/>
        </p:nvSpPr>
        <p:spPr>
          <a:xfrm>
            <a:off x="681355" y="304800"/>
            <a:ext cx="4557395"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rPr>
              <a:t>肿瘤标志物的检测临床意义</a:t>
            </a:r>
            <a:endParaRPr lang="zh-CN" altLang="en-US" sz="2400" b="1" dirty="0">
              <a:latin typeface="仿宋" panose="02010609060101010101" charset="-122"/>
              <a:ea typeface="仿宋" panose="02010609060101010101" charset="-122"/>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仿宋" panose="02010609060101010101" charset="-122"/>
              <a:ea typeface="仿宋" panose="02010609060101010101" charset="-122"/>
              <a:cs typeface="+mn-cs"/>
            </a:endParaRPr>
          </a:p>
        </p:txBody>
      </p:sp>
      <p:pic>
        <p:nvPicPr>
          <p:cNvPr id="2" name="图片占位符 1" descr="无标题.png"/>
          <p:cNvPicPr>
            <a:picLocks noGrp="1" noChangeAspect="1"/>
          </p:cNvPicPr>
          <p:nvPr>
            <p:ph type="pic" idx="1"/>
          </p:nvPr>
        </p:nvPicPr>
        <p:blipFill rotWithShape="1">
          <a:blip r:embed="rId1">
            <a:duotone>
              <a:schemeClr val="bg2">
                <a:shade val="45000"/>
                <a:satMod val="135000"/>
              </a:schemeClr>
              <a:prstClr val="white"/>
            </a:duotone>
            <a:extLst>
              <a:ext uri="{28A0092B-C50C-407E-A947-70E740481C1C}">
                <a14:useLocalDpi xmlns:a14="http://schemas.microsoft.com/office/drawing/2010/main" val="0"/>
              </a:ext>
            </a:extLst>
          </a:blip>
          <a:srcRect t="-622" b="-1003"/>
          <a:stretch>
            <a:fillRect/>
          </a:stretch>
        </p:blipFill>
        <p:spPr>
          <a:xfrm>
            <a:off x="1729105" y="1479550"/>
            <a:ext cx="7481570" cy="39782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Rectangle 16      (向天歌演示原创作品：www.TopPPT.cn)"/>
          <p:cNvSpPr/>
          <p:nvPr/>
        </p:nvSpPr>
        <p:spPr>
          <a:xfrm>
            <a:off x="1992313" y="1268413"/>
            <a:ext cx="3887788"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 name="Rectangle 17      (向天歌演示原创作品：www.TopPPT.cn)"/>
          <p:cNvSpPr/>
          <p:nvPr/>
        </p:nvSpPr>
        <p:spPr>
          <a:xfrm>
            <a:off x="5943600" y="1268413"/>
            <a:ext cx="3889375"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9" name="Rectangle 18      (向天歌演示原创作品：www.TopPPT.cn)"/>
          <p:cNvSpPr/>
          <p:nvPr/>
        </p:nvSpPr>
        <p:spPr>
          <a:xfrm>
            <a:off x="1992313" y="3582988"/>
            <a:ext cx="3887788"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0" name="Rectangle 19      (向天歌演示原创作品：www.TopPPT.cn)"/>
          <p:cNvSpPr/>
          <p:nvPr/>
        </p:nvSpPr>
        <p:spPr>
          <a:xfrm>
            <a:off x="5943600" y="3582988"/>
            <a:ext cx="3889375"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6390" name="Picture 20      (向天歌演示原创作品：www.TopPPT.cn)"/>
          <p:cNvPicPr>
            <a:picLocks noChangeAspect="1"/>
          </p:cNvPicPr>
          <p:nvPr/>
        </p:nvPicPr>
        <p:blipFill>
          <a:blip r:embed="rId1">
            <a:biLevel thresh="50000"/>
            <a:grayscl/>
          </a:blip>
          <a:stretch>
            <a:fillRect/>
          </a:stretch>
        </p:blipFill>
        <p:spPr>
          <a:xfrm>
            <a:off x="2200275" y="1433513"/>
            <a:ext cx="741363" cy="741362"/>
          </a:xfrm>
          <a:prstGeom prst="rect">
            <a:avLst/>
          </a:prstGeom>
          <a:noFill/>
          <a:ln w="9525">
            <a:noFill/>
          </a:ln>
        </p:spPr>
      </p:pic>
      <p:pic>
        <p:nvPicPr>
          <p:cNvPr id="16391" name="Picture 23      (向天歌演示原创作品：www.TopPPT.cn)"/>
          <p:cNvPicPr>
            <a:picLocks noChangeAspect="1"/>
          </p:cNvPicPr>
          <p:nvPr/>
        </p:nvPicPr>
        <p:blipFill>
          <a:blip r:embed="rId2">
            <a:biLevel thresh="50000"/>
            <a:grayscl/>
          </a:blip>
          <a:stretch>
            <a:fillRect/>
          </a:stretch>
        </p:blipFill>
        <p:spPr>
          <a:xfrm>
            <a:off x="8975725" y="5013325"/>
            <a:ext cx="741363" cy="739775"/>
          </a:xfrm>
          <a:prstGeom prst="rect">
            <a:avLst/>
          </a:prstGeom>
          <a:noFill/>
          <a:ln w="9525">
            <a:noFill/>
          </a:ln>
        </p:spPr>
      </p:pic>
      <p:pic>
        <p:nvPicPr>
          <p:cNvPr id="16392" name="Picture 24      (向天歌演示原创作品：www.TopPPT.cn)"/>
          <p:cNvPicPr>
            <a:picLocks noChangeAspect="1"/>
          </p:cNvPicPr>
          <p:nvPr/>
        </p:nvPicPr>
        <p:blipFill>
          <a:blip r:embed="rId3">
            <a:biLevel thresh="50000"/>
            <a:grayscl/>
          </a:blip>
          <a:stretch>
            <a:fillRect/>
          </a:stretch>
        </p:blipFill>
        <p:spPr>
          <a:xfrm>
            <a:off x="9063038" y="1463675"/>
            <a:ext cx="661987" cy="661988"/>
          </a:xfrm>
          <a:prstGeom prst="rect">
            <a:avLst/>
          </a:prstGeom>
          <a:noFill/>
          <a:ln w="9525">
            <a:noFill/>
          </a:ln>
        </p:spPr>
      </p:pic>
      <p:pic>
        <p:nvPicPr>
          <p:cNvPr id="16393" name="Picture 25      (向天歌演示原创作品：www.TopPPT.cn)"/>
          <p:cNvPicPr>
            <a:picLocks noChangeAspect="1"/>
          </p:cNvPicPr>
          <p:nvPr/>
        </p:nvPicPr>
        <p:blipFill>
          <a:blip r:embed="rId4">
            <a:biLevel thresh="50000"/>
            <a:grayscl/>
          </a:blip>
          <a:stretch>
            <a:fillRect/>
          </a:stretch>
        </p:blipFill>
        <p:spPr>
          <a:xfrm>
            <a:off x="1995488" y="5013325"/>
            <a:ext cx="660400" cy="660400"/>
          </a:xfrm>
          <a:prstGeom prst="rect">
            <a:avLst/>
          </a:prstGeom>
          <a:noFill/>
          <a:ln w="9525">
            <a:noFill/>
          </a:ln>
        </p:spPr>
      </p:pic>
      <p:sp>
        <p:nvSpPr>
          <p:cNvPr id="34" name="Rectangle 3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5" name="Rectangle 3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6" name="Rectangle 3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6397" name="TextBox 36      (向天歌演示原创作品：www.TopPPT.cn)"/>
          <p:cNvSpPr txBox="1"/>
          <p:nvPr/>
        </p:nvSpPr>
        <p:spPr>
          <a:xfrm>
            <a:off x="681355" y="304800"/>
            <a:ext cx="4953635" cy="460375"/>
          </a:xfrm>
          <a:prstGeom prst="rect">
            <a:avLst/>
          </a:prstGeom>
          <a:noFill/>
          <a:ln w="9525">
            <a:noFill/>
          </a:ln>
        </p:spPr>
        <p:txBody>
          <a:bodyPr wrap="square">
            <a:spAutoFit/>
          </a:bodyPr>
          <a:p>
            <a:pPr eaLnBrk="1" hangingPunct="1"/>
            <a:r>
              <a:rPr kumimoji="1" lang="zh-CN" altLang="en-US" sz="2400" b="1" spc="150" dirty="0" smtClean="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rPr>
              <a:t>理想的肿瘤标</a:t>
            </a:r>
            <a:r>
              <a:rPr kumimoji="1" lang="zh-CN" altLang="en-US" sz="2400" b="1" spc="150" dirty="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rPr>
              <a:t>志物的选择</a:t>
            </a:r>
            <a:endParaRPr lang="zh-CN" altLang="en-US" sz="2400" b="1" dirty="0">
              <a:latin typeface="微软雅黑" panose="020B0503020204020204" pitchFamily="34" charset="-122"/>
              <a:ea typeface="微软雅黑" panose="020B0503020204020204" pitchFamily="34" charset="-122"/>
            </a:endParaRPr>
          </a:p>
        </p:txBody>
      </p:sp>
      <p:sp>
        <p:nvSpPr>
          <p:cNvPr id="16398" name="TextBox 37      (向天歌演示原创作品：www.TopPPT.cn)"/>
          <p:cNvSpPr txBox="1"/>
          <p:nvPr/>
        </p:nvSpPr>
        <p:spPr>
          <a:xfrm>
            <a:off x="2782888" y="2492375"/>
            <a:ext cx="2851150"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灵敏度高，使肿瘤能早期发现早期诊断</a:t>
            </a:r>
            <a:endParaRPr lang="zh-CN" altLang="en-US" sz="1600" dirty="0">
              <a:solidFill>
                <a:schemeClr val="bg1"/>
              </a:solidFill>
              <a:latin typeface="微软雅黑" panose="020B0503020204020204" pitchFamily="34" charset="-122"/>
            </a:endParaRPr>
          </a:p>
        </p:txBody>
      </p:sp>
      <p:sp>
        <p:nvSpPr>
          <p:cNvPr id="16399" name="TextBox 38      (向天歌演示原创作品：www.TopPPT.cn)"/>
          <p:cNvSpPr txBox="1"/>
          <p:nvPr/>
        </p:nvSpPr>
        <p:spPr>
          <a:xfrm>
            <a:off x="6126163" y="2492375"/>
            <a:ext cx="2849562"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特异性好。即肿瘤患者为阳性，而非恶性肿瘤为阴性</a:t>
            </a:r>
            <a:endParaRPr lang="zh-CN" altLang="en-US" sz="1600" dirty="0">
              <a:solidFill>
                <a:schemeClr val="bg1"/>
              </a:solidFill>
              <a:latin typeface="微软雅黑" panose="020B0503020204020204" pitchFamily="34" charset="-122"/>
            </a:endParaRPr>
          </a:p>
        </p:txBody>
      </p:sp>
      <p:sp>
        <p:nvSpPr>
          <p:cNvPr id="16400" name="TextBox 39      (向天歌演示原创作品：www.TopPPT.cn)"/>
          <p:cNvSpPr txBox="1"/>
          <p:nvPr/>
        </p:nvSpPr>
        <p:spPr>
          <a:xfrm>
            <a:off x="2782888" y="3784600"/>
            <a:ext cx="2851150" cy="82994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与病情程度，肿瘤大小成相关性。肿瘤越大，或越晚期，肿瘤标志物浓度越高</a:t>
            </a:r>
            <a:endParaRPr lang="zh-CN" altLang="en-US" sz="1600" dirty="0">
              <a:solidFill>
                <a:schemeClr val="bg1"/>
              </a:solidFill>
              <a:latin typeface="微软雅黑" panose="020B0503020204020204" pitchFamily="34" charset="-122"/>
            </a:endParaRPr>
          </a:p>
        </p:txBody>
      </p:sp>
      <p:sp>
        <p:nvSpPr>
          <p:cNvPr id="16401" name="TextBox 40      (向天歌演示原创作品：www.TopPPT.cn)"/>
          <p:cNvSpPr txBox="1"/>
          <p:nvPr/>
        </p:nvSpPr>
        <p:spPr>
          <a:xfrm>
            <a:off x="6126163" y="3784600"/>
            <a:ext cx="2849562" cy="5835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能监测肿瘤治疗效果和复发，预测肿瘤的预后</a:t>
            </a:r>
            <a:endParaRPr lang="zh-CN" altLang="en-US" sz="1600" dirty="0">
              <a:solidFill>
                <a:schemeClr val="bg1"/>
              </a:solidFill>
              <a:latin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631180"/>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甲胎蛋白（</a:t>
            </a:r>
            <a:r>
              <a:rPr kumimoji="1" lang="en-US" altLang="zh-CN" sz="2000" b="1" dirty="0">
                <a:latin typeface="仿宋" panose="02010609060101010101" charset="-122"/>
                <a:ea typeface="仿宋" panose="02010609060101010101" charset="-122"/>
                <a:sym typeface="+mn-ea"/>
              </a:rPr>
              <a:t>AFP</a:t>
            </a:r>
            <a:r>
              <a:rPr kumimoji="1" lang="zh-CN" altLang="en-US" sz="2000" b="1" dirty="0">
                <a:latin typeface="仿宋" panose="02010609060101010101" charset="-122"/>
                <a:ea typeface="仿宋" panose="02010609060101010101" charset="-122"/>
                <a:sym typeface="+mn-ea"/>
              </a:rPr>
              <a:t>）</a:t>
            </a:r>
            <a:endParaRPr kumimoji="1" lang="zh-CN" altLang="en-US"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lang="zh-CN" altLang="en-US" sz="1800" dirty="0" smtClean="0">
                <a:solidFill>
                  <a:schemeClr val="tx1"/>
                </a:solidFill>
                <a:latin typeface="仿宋" panose="02010609060101010101" charset="-122"/>
                <a:ea typeface="仿宋" panose="02010609060101010101" charset="-122"/>
                <a:sym typeface="+mn-ea"/>
              </a:rPr>
              <a:t>检测</a:t>
            </a:r>
            <a:r>
              <a:rPr lang="zh-CN" altLang="en-US" sz="1800" dirty="0">
                <a:solidFill>
                  <a:schemeClr val="tx1"/>
                </a:solidFill>
                <a:latin typeface="仿宋" panose="02010609060101010101" charset="-122"/>
                <a:ea typeface="仿宋" panose="02010609060101010101" charset="-122"/>
                <a:sym typeface="+mn-ea"/>
              </a:rPr>
              <a:t>血清</a:t>
            </a:r>
            <a:r>
              <a:rPr lang="en-US" altLang="zh-CN" sz="1800" dirty="0">
                <a:solidFill>
                  <a:schemeClr val="tx1"/>
                </a:solidFill>
                <a:latin typeface="仿宋" panose="02010609060101010101" charset="-122"/>
                <a:ea typeface="仿宋" panose="02010609060101010101" charset="-122"/>
                <a:sym typeface="+mn-ea"/>
              </a:rPr>
              <a:t>AFP</a:t>
            </a:r>
            <a:r>
              <a:rPr lang="zh-CN" altLang="en-US" sz="1800" dirty="0">
                <a:solidFill>
                  <a:schemeClr val="tx1"/>
                </a:solidFill>
                <a:latin typeface="仿宋" panose="02010609060101010101" charset="-122"/>
                <a:ea typeface="仿宋" panose="02010609060101010101" charset="-122"/>
                <a:sym typeface="+mn-ea"/>
              </a:rPr>
              <a:t>含量是诊断原发性肝癌的重要手段之一，</a:t>
            </a:r>
            <a:r>
              <a:rPr lang="en-US" altLang="zh-CN" sz="1800" dirty="0">
                <a:solidFill>
                  <a:schemeClr val="tx1"/>
                </a:solidFill>
                <a:latin typeface="仿宋" panose="02010609060101010101" charset="-122"/>
                <a:ea typeface="仿宋" panose="02010609060101010101" charset="-122"/>
                <a:sym typeface="+mn-ea"/>
              </a:rPr>
              <a:t>1977</a:t>
            </a:r>
            <a:r>
              <a:rPr lang="zh-CN" altLang="en-US" sz="1800" dirty="0">
                <a:solidFill>
                  <a:schemeClr val="tx1"/>
                </a:solidFill>
                <a:latin typeface="仿宋" panose="02010609060101010101" charset="-122"/>
                <a:ea typeface="仿宋" panose="02010609060101010101" charset="-122"/>
                <a:sym typeface="+mn-ea"/>
              </a:rPr>
              <a:t>年全国肝癌防治协作会议拟定的单项</a:t>
            </a:r>
            <a:r>
              <a:rPr lang="en-US" altLang="zh-CN" sz="1800" dirty="0">
                <a:solidFill>
                  <a:schemeClr val="tx1"/>
                </a:solidFill>
                <a:latin typeface="仿宋" panose="02010609060101010101" charset="-122"/>
                <a:ea typeface="仿宋" panose="02010609060101010101" charset="-122"/>
                <a:sym typeface="+mn-ea"/>
              </a:rPr>
              <a:t>AFP</a:t>
            </a:r>
            <a:r>
              <a:rPr lang="zh-CN" altLang="en-US" sz="1800" dirty="0">
                <a:solidFill>
                  <a:schemeClr val="tx1"/>
                </a:solidFill>
                <a:latin typeface="仿宋" panose="02010609060101010101" charset="-122"/>
                <a:ea typeface="仿宋" panose="02010609060101010101" charset="-122"/>
                <a:sym typeface="+mn-ea"/>
              </a:rPr>
              <a:t>诊断肝癌的标准：</a:t>
            </a:r>
            <a:r>
              <a:rPr lang="zh-CN" altLang="en-US" sz="1800" dirty="0">
                <a:solidFill>
                  <a:srgbClr val="FF0000"/>
                </a:solidFill>
                <a:latin typeface="仿宋" panose="02010609060101010101" charset="-122"/>
                <a:ea typeface="仿宋" panose="02010609060101010101" charset="-122"/>
                <a:sym typeface="+mn-ea"/>
              </a:rPr>
              <a:t>定量</a:t>
            </a:r>
            <a:r>
              <a:rPr lang="en-US" altLang="zh-CN" sz="1800" dirty="0">
                <a:solidFill>
                  <a:srgbClr val="FF0000"/>
                </a:solidFill>
                <a:latin typeface="仿宋" panose="02010609060101010101" charset="-122"/>
                <a:ea typeface="仿宋" panose="02010609060101010101" charset="-122"/>
                <a:sym typeface="+mn-ea"/>
              </a:rPr>
              <a:t>≥400ng/ml</a:t>
            </a:r>
            <a:r>
              <a:rPr lang="zh-CN" altLang="en-US" sz="1800" dirty="0">
                <a:solidFill>
                  <a:schemeClr val="tx1"/>
                </a:solidFill>
                <a:latin typeface="仿宋" panose="02010609060101010101" charset="-122"/>
                <a:ea typeface="仿宋" panose="02010609060101010101" charset="-122"/>
                <a:sym typeface="+mn-ea"/>
              </a:rPr>
              <a:t>持续一个月以上，</a:t>
            </a:r>
            <a:r>
              <a:rPr lang="zh-CN" altLang="en-US" sz="1800" dirty="0">
                <a:solidFill>
                  <a:srgbClr val="FF0000"/>
                </a:solidFill>
                <a:latin typeface="仿宋" panose="02010609060101010101" charset="-122"/>
                <a:ea typeface="仿宋" panose="02010609060101010101" charset="-122"/>
                <a:sym typeface="+mn-ea"/>
              </a:rPr>
              <a:t>定量</a:t>
            </a:r>
            <a:r>
              <a:rPr lang="en-US" altLang="zh-CN" sz="1800" dirty="0">
                <a:solidFill>
                  <a:srgbClr val="FF0000"/>
                </a:solidFill>
                <a:latin typeface="仿宋" panose="02010609060101010101" charset="-122"/>
                <a:ea typeface="仿宋" panose="02010609060101010101" charset="-122"/>
                <a:sym typeface="+mn-ea"/>
              </a:rPr>
              <a:t>≥200ng/ml</a:t>
            </a:r>
            <a:r>
              <a:rPr lang="zh-CN" altLang="en-US" sz="1800" dirty="0">
                <a:solidFill>
                  <a:schemeClr val="tx1"/>
                </a:solidFill>
                <a:latin typeface="仿宋" panose="02010609060101010101" charset="-122"/>
                <a:ea typeface="仿宋" panose="02010609060101010101" charset="-122"/>
                <a:sym typeface="+mn-ea"/>
              </a:rPr>
              <a:t>持续两个月以上，并能排除妊娠，活动性肝病，生殖腺胚胎性肿瘤等。</a:t>
            </a:r>
            <a:endParaRPr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1800" dirty="0">
                <a:solidFill>
                  <a:schemeClr val="tx1"/>
                </a:solidFill>
                <a:latin typeface="仿宋" panose="02010609060101010101" charset="-122"/>
                <a:ea typeface="仿宋" panose="02010609060101010101" charset="-122"/>
                <a:sym typeface="+mn-ea"/>
              </a:rPr>
              <a:t>除了原发性肝癌外，</a:t>
            </a:r>
            <a:r>
              <a:rPr lang="en-US" altLang="zh-CN" sz="1800" dirty="0">
                <a:solidFill>
                  <a:schemeClr val="tx1"/>
                </a:solidFill>
                <a:latin typeface="仿宋" panose="02010609060101010101" charset="-122"/>
                <a:ea typeface="仿宋" panose="02010609060101010101" charset="-122"/>
                <a:sym typeface="+mn-ea"/>
              </a:rPr>
              <a:t>AFP</a:t>
            </a:r>
            <a:r>
              <a:rPr lang="zh-CN" altLang="en-US" sz="1800" dirty="0">
                <a:solidFill>
                  <a:schemeClr val="tx1"/>
                </a:solidFill>
                <a:latin typeface="仿宋" panose="02010609060101010101" charset="-122"/>
                <a:ea typeface="仿宋" panose="02010609060101010101" charset="-122"/>
                <a:sym typeface="+mn-ea"/>
              </a:rPr>
              <a:t>还用来进行：</a:t>
            </a:r>
            <a:endParaRPr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1800" dirty="0">
                <a:solidFill>
                  <a:schemeClr val="tx1"/>
                </a:solidFill>
                <a:latin typeface="仿宋" panose="02010609060101010101" charset="-122"/>
                <a:ea typeface="仿宋" panose="02010609060101010101" charset="-122"/>
                <a:sym typeface="+mn-ea"/>
              </a:rPr>
              <a:t>    急慢性肝炎和肝硬化的鉴别诊断</a:t>
            </a:r>
            <a:endParaRPr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1800" dirty="0">
                <a:solidFill>
                  <a:schemeClr val="tx1"/>
                </a:solidFill>
                <a:latin typeface="仿宋" panose="02010609060101010101" charset="-122"/>
                <a:ea typeface="仿宋" panose="02010609060101010101" charset="-122"/>
                <a:sym typeface="+mn-ea"/>
              </a:rPr>
              <a:t>    先天性胎儿畸形诊断</a:t>
            </a:r>
            <a:endParaRPr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1800" dirty="0">
                <a:solidFill>
                  <a:schemeClr val="tx1"/>
                </a:solidFill>
                <a:latin typeface="仿宋" panose="02010609060101010101" charset="-122"/>
                <a:ea typeface="仿宋" panose="02010609060101010101" charset="-122"/>
                <a:sym typeface="+mn-ea"/>
              </a:rPr>
              <a:t>    恶性畸胎瘤的诊断</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215890"/>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癌胚抗原（</a:t>
            </a:r>
            <a:r>
              <a:rPr kumimoji="1" lang="en-US" altLang="zh-CN" sz="2000" b="1" dirty="0">
                <a:latin typeface="仿宋" panose="02010609060101010101" charset="-122"/>
                <a:ea typeface="仿宋" panose="02010609060101010101" charset="-122"/>
                <a:sym typeface="+mn-ea"/>
              </a:rPr>
              <a:t>CEA</a:t>
            </a:r>
            <a:r>
              <a:rPr kumimoji="1" lang="zh-CN" altLang="en-US" sz="2000" b="1" dirty="0">
                <a:latin typeface="仿宋" panose="02010609060101010101" charset="-122"/>
                <a:ea typeface="仿宋" panose="02010609060101010101" charset="-122"/>
                <a:sym typeface="+mn-ea"/>
              </a:rPr>
              <a:t>）</a:t>
            </a:r>
            <a:endParaRPr kumimoji="1" lang="zh-CN" altLang="en-US"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en-US" altLang="zh-CN" sz="1800" dirty="0" smtClean="0">
                <a:solidFill>
                  <a:schemeClr val="tx1"/>
                </a:solidFill>
                <a:latin typeface="仿宋" panose="02010609060101010101" charset="-122"/>
                <a:ea typeface="仿宋" panose="02010609060101010101" charset="-122"/>
                <a:sym typeface="+mn-ea"/>
              </a:rPr>
              <a:t>CEA</a:t>
            </a:r>
            <a:r>
              <a:rPr kumimoji="1" lang="zh-CN" altLang="en-US" sz="1800" dirty="0">
                <a:solidFill>
                  <a:schemeClr val="tx1"/>
                </a:solidFill>
                <a:latin typeface="仿宋" panose="02010609060101010101" charset="-122"/>
                <a:ea typeface="仿宋" panose="02010609060101010101" charset="-122"/>
                <a:sym typeface="+mn-ea"/>
              </a:rPr>
              <a:t>是非器官特异性肿瘤相关抗原，升高主要见于肺癌、乳腺癌、膀胱癌和卵巢癌等大多数恶性肿瘤。</a:t>
            </a:r>
            <a:r>
              <a:rPr kumimoji="1" lang="zh-CN" altLang="en-US" sz="1800" dirty="0" smtClean="0">
                <a:solidFill>
                  <a:schemeClr val="tx1"/>
                </a:solidFill>
                <a:latin typeface="仿宋" panose="02010609060101010101" charset="-122"/>
                <a:ea typeface="仿宋" panose="02010609060101010101" charset="-122"/>
                <a:sym typeface="+mn-ea"/>
              </a:rPr>
              <a:t>很适合用于体检。</a:t>
            </a:r>
            <a:endParaRPr kumimoji="1" lang="zh-CN" altLang="en-US" sz="1800" dirty="0" smtClean="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临床主要应</a:t>
            </a:r>
            <a:r>
              <a:rPr kumimoji="1" lang="zh-CN" altLang="en-US" sz="1800" dirty="0" smtClean="0">
                <a:solidFill>
                  <a:schemeClr val="tx1"/>
                </a:solidFill>
                <a:latin typeface="仿宋" panose="02010609060101010101" charset="-122"/>
                <a:ea typeface="仿宋" panose="02010609060101010101" charset="-122"/>
                <a:sym typeface="+mn-ea"/>
              </a:rPr>
              <a:t>用：定期检测可预防相关疾</a:t>
            </a:r>
            <a:r>
              <a:rPr kumimoji="1" lang="zh-CN" altLang="en-US" sz="1800" dirty="0">
                <a:solidFill>
                  <a:schemeClr val="tx1"/>
                </a:solidFill>
                <a:latin typeface="仿宋" panose="02010609060101010101" charset="-122"/>
                <a:ea typeface="仿宋" panose="02010609060101010101" charset="-122"/>
                <a:sym typeface="+mn-ea"/>
              </a:rPr>
              <a:t>病的发生</a:t>
            </a:r>
            <a:r>
              <a:rPr kumimoji="1" lang="zh-CN" altLang="en-US" sz="1800" dirty="0" smtClean="0">
                <a:solidFill>
                  <a:schemeClr val="tx1"/>
                </a:solidFill>
                <a:latin typeface="仿宋" panose="02010609060101010101" charset="-122"/>
                <a:ea typeface="仿宋" panose="02010609060101010101" charset="-122"/>
                <a:sym typeface="+mn-ea"/>
              </a:rPr>
              <a:t>，术后检测可以用于术后效果观察。</a:t>
            </a:r>
            <a:endParaRPr kumimoji="1" lang="zh-CN" altLang="en-US" sz="1800" dirty="0" smtClean="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rgbClr val="FF0000"/>
                </a:solidFill>
                <a:latin typeface="仿宋" panose="02010609060101010101" charset="-122"/>
                <a:ea typeface="仿宋" panose="02010609060101010101" charset="-122"/>
                <a:sym typeface="+mn-ea"/>
              </a:rPr>
              <a:t>注意：</a:t>
            </a:r>
            <a:endParaRPr kumimoji="1" lang="zh-CN" altLang="en-US" sz="1800" dirty="0">
              <a:solidFill>
                <a:srgbClr val="FF0000"/>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肝炎、肝硬化及肺部疾病等也可以造成升高</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吸烟者的</a:t>
            </a:r>
            <a:r>
              <a:rPr kumimoji="1" lang="en-US" altLang="zh-CN" sz="1800" dirty="0">
                <a:solidFill>
                  <a:schemeClr val="tx1"/>
                </a:solidFill>
                <a:latin typeface="仿宋" panose="02010609060101010101" charset="-122"/>
                <a:ea typeface="仿宋" panose="02010609060101010101" charset="-122"/>
                <a:sym typeface="+mn-ea"/>
              </a:rPr>
              <a:t>CEA</a:t>
            </a:r>
            <a:r>
              <a:rPr kumimoji="1" lang="zh-CN" altLang="en-US" sz="1800" dirty="0">
                <a:solidFill>
                  <a:schemeClr val="tx1"/>
                </a:solidFill>
                <a:latin typeface="仿宋" panose="02010609060101010101" charset="-122"/>
                <a:ea typeface="仿宋" panose="02010609060101010101" charset="-122"/>
                <a:sym typeface="+mn-ea"/>
              </a:rPr>
              <a:t>普遍偏高。</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215890"/>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人绒毛促性腺激素（</a:t>
            </a:r>
            <a:r>
              <a:rPr kumimoji="1" lang="en-US" altLang="zh-CN" sz="2000" b="1" dirty="0">
                <a:latin typeface="仿宋" panose="02010609060101010101" charset="-122"/>
                <a:ea typeface="仿宋" panose="02010609060101010101" charset="-122"/>
                <a:sym typeface="+mn-ea"/>
              </a:rPr>
              <a:t>HCG</a:t>
            </a:r>
            <a:r>
              <a:rPr kumimoji="1" lang="zh-CN" altLang="en-US" sz="2000" b="1" dirty="0">
                <a:latin typeface="仿宋" panose="02010609060101010101" charset="-122"/>
                <a:ea typeface="仿宋" panose="02010609060101010101" charset="-122"/>
                <a:sym typeface="+mn-ea"/>
              </a:rPr>
              <a:t>）</a:t>
            </a:r>
            <a:endParaRPr kumimoji="1" lang="zh-CN" altLang="en-US"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正常妊娠检测</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检测异位妊娠和正确指导人工流产</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检测自然流产</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滋养层细胞肿瘤的诊断</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其他肿瘤的重要标志（如胃癌、胰腺癌、肝癌，多发性骨髓癌、卵巢癌、乳癌等）</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6047105"/>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人绒毛促性腺激素（</a:t>
            </a:r>
            <a:r>
              <a:rPr kumimoji="1" lang="en-US" altLang="zh-CN" sz="2000" b="1" dirty="0">
                <a:latin typeface="仿宋" panose="02010609060101010101" charset="-122"/>
                <a:ea typeface="仿宋" panose="02010609060101010101" charset="-122"/>
                <a:sym typeface="+mn-ea"/>
              </a:rPr>
              <a:t>HCG</a:t>
            </a:r>
            <a:r>
              <a:rPr kumimoji="1" lang="zh-CN" altLang="en-US" sz="2000" b="1" dirty="0">
                <a:latin typeface="仿宋" panose="02010609060101010101" charset="-122"/>
                <a:ea typeface="仿宋" panose="02010609060101010101" charset="-122"/>
                <a:sym typeface="+mn-ea"/>
              </a:rPr>
              <a:t>）</a:t>
            </a:r>
            <a:endParaRPr kumimoji="1" lang="zh-CN" altLang="en-US"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早期自发性流产：</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为正常怀孕妇女的</a:t>
            </a:r>
            <a:r>
              <a:rPr kumimoji="1" lang="en-US" altLang="zh-CN" sz="1800" dirty="0">
                <a:solidFill>
                  <a:schemeClr val="tx1"/>
                </a:solidFill>
                <a:latin typeface="仿宋" panose="02010609060101010101" charset="-122"/>
                <a:ea typeface="仿宋" panose="02010609060101010101" charset="-122"/>
                <a:sym typeface="+mn-ea"/>
              </a:rPr>
              <a:t>50%</a:t>
            </a:r>
            <a:r>
              <a:rPr kumimoji="1" lang="zh-CN" altLang="en-US" sz="1800" dirty="0">
                <a:solidFill>
                  <a:schemeClr val="tx1"/>
                </a:solidFill>
                <a:latin typeface="仿宋" panose="02010609060101010101" charset="-122"/>
                <a:ea typeface="仿宋" panose="02010609060101010101" charset="-122"/>
                <a:sym typeface="+mn-ea"/>
              </a:rPr>
              <a:t>，通常</a:t>
            </a:r>
            <a:r>
              <a:rPr kumimoji="1" lang="en-US" altLang="zh-CN" sz="1800" dirty="0">
                <a:solidFill>
                  <a:schemeClr val="tx1"/>
                </a:solidFill>
                <a:latin typeface="仿宋" panose="02010609060101010101" charset="-122"/>
                <a:ea typeface="仿宋" panose="02010609060101010101" charset="-122"/>
                <a:sym typeface="+mn-ea"/>
              </a:rPr>
              <a:t>&lt;400mIU/ml</a:t>
            </a:r>
            <a:r>
              <a:rPr kumimoji="1" lang="zh-CN" altLang="en-US" sz="1800" dirty="0">
                <a:solidFill>
                  <a:schemeClr val="tx1"/>
                </a:solidFill>
                <a:latin typeface="仿宋" panose="02010609060101010101" charset="-122"/>
                <a:ea typeface="仿宋" panose="02010609060101010101" charset="-122"/>
                <a:sym typeface="+mn-ea"/>
              </a:rPr>
              <a:t>，不见绒毛组织及胎膜。</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异位妊娠：</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为正常怀孕妇女的</a:t>
            </a:r>
            <a:r>
              <a:rPr kumimoji="1" lang="en-US" altLang="zh-CN" sz="1800" dirty="0">
                <a:solidFill>
                  <a:schemeClr val="tx1"/>
                </a:solidFill>
                <a:latin typeface="仿宋" panose="02010609060101010101" charset="-122"/>
                <a:ea typeface="仿宋" panose="02010609060101010101" charset="-122"/>
                <a:sym typeface="+mn-ea"/>
              </a:rPr>
              <a:t>1/3~1/2</a:t>
            </a:r>
            <a:r>
              <a:rPr kumimoji="1" lang="zh-CN" altLang="en-US" sz="1800" dirty="0">
                <a:solidFill>
                  <a:schemeClr val="tx1"/>
                </a:solidFill>
                <a:latin typeface="仿宋" panose="02010609060101010101" charset="-122"/>
                <a:ea typeface="仿宋" panose="02010609060101010101" charset="-122"/>
                <a:sym typeface="+mn-ea"/>
              </a:rPr>
              <a:t>，有时也可能与正常怀孕妇女无差别</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葡萄胎</a:t>
            </a:r>
            <a:r>
              <a:rPr kumimoji="1" lang="zh-CN" altLang="en-US" sz="1800" dirty="0" smtClean="0">
                <a:solidFill>
                  <a:schemeClr val="tx1"/>
                </a:solidFill>
                <a:latin typeface="仿宋" panose="02010609060101010101" charset="-122"/>
                <a:ea typeface="仿宋" panose="02010609060101010101" charset="-122"/>
                <a:sym typeface="+mn-ea"/>
              </a:rPr>
              <a:t>：血清</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达</a:t>
            </a:r>
            <a:r>
              <a:rPr kumimoji="1" lang="en-US" altLang="zh-CN" sz="1800" dirty="0">
                <a:solidFill>
                  <a:schemeClr val="tx1"/>
                </a:solidFill>
                <a:latin typeface="仿宋" panose="02010609060101010101" charset="-122"/>
                <a:ea typeface="仿宋" panose="02010609060101010101" charset="-122"/>
                <a:sym typeface="+mn-ea"/>
              </a:rPr>
              <a:t>500000~1000000mIU/ml</a:t>
            </a:r>
            <a:r>
              <a:rPr kumimoji="1" lang="zh-CN" altLang="en-US" sz="1800" dirty="0">
                <a:solidFill>
                  <a:schemeClr val="tx1"/>
                </a:solidFill>
                <a:latin typeface="仿宋" panose="02010609060101010101" charset="-122"/>
                <a:ea typeface="仿宋" panose="02010609060101010101" charset="-122"/>
                <a:sym typeface="+mn-ea"/>
              </a:rPr>
              <a:t>，并分泌低浓度</a:t>
            </a:r>
            <a:r>
              <a:rPr kumimoji="1" lang="en-US" altLang="zh-CN" sz="1800" dirty="0">
                <a:solidFill>
                  <a:schemeClr val="tx1"/>
                </a:solidFill>
                <a:latin typeface="仿宋" panose="02010609060101010101" charset="-122"/>
                <a:ea typeface="仿宋" panose="02010609060101010101" charset="-122"/>
                <a:sym typeface="+mn-ea"/>
              </a:rPr>
              <a:t>AFP</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多胎妊娠：血清</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浓度要高于正常怀孕一胎妇女。</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滋养层细胞相关疾病：血清</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浓度</a:t>
            </a:r>
            <a:r>
              <a:rPr kumimoji="1" lang="en-US" altLang="zh-CN" sz="1800" dirty="0">
                <a:solidFill>
                  <a:schemeClr val="tx1"/>
                </a:solidFill>
                <a:latin typeface="仿宋" panose="02010609060101010101" charset="-122"/>
                <a:ea typeface="仿宋" panose="02010609060101010101" charset="-122"/>
                <a:sym typeface="+mn-ea"/>
              </a:rPr>
              <a:t>&gt;100,000</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rgbClr val="FF0000"/>
                </a:solidFill>
                <a:latin typeface="仿宋" panose="02010609060101010101" charset="-122"/>
                <a:ea typeface="仿宋" panose="02010609060101010101" charset="-122"/>
                <a:sym typeface="+mn-ea"/>
              </a:rPr>
              <a:t>Down</a:t>
            </a:r>
            <a:r>
              <a:rPr kumimoji="1" lang="zh-CN" altLang="en-US" sz="1800" dirty="0">
                <a:solidFill>
                  <a:srgbClr val="FF0000"/>
                </a:solidFill>
                <a:latin typeface="仿宋" panose="02010609060101010101" charset="-122"/>
                <a:ea typeface="仿宋" panose="02010609060101010101" charset="-122"/>
                <a:sym typeface="+mn-ea"/>
              </a:rPr>
              <a:t>综合症</a:t>
            </a:r>
            <a:r>
              <a:rPr kumimoji="1" lang="zh-CN" altLang="en-US" sz="1800" dirty="0">
                <a:solidFill>
                  <a:schemeClr val="tx1"/>
                </a:solidFill>
                <a:latin typeface="仿宋" panose="02010609060101010101" charset="-122"/>
                <a:ea typeface="仿宋" panose="02010609060101010101" charset="-122"/>
                <a:sym typeface="+mn-ea"/>
              </a:rPr>
              <a:t>：血清 </a:t>
            </a:r>
            <a:r>
              <a:rPr kumimoji="1" lang="en-US" altLang="zh-CN" sz="1800" dirty="0" err="1">
                <a:solidFill>
                  <a:schemeClr val="tx1"/>
                </a:solidFill>
                <a:latin typeface="仿宋" panose="02010609060101010101" charset="-122"/>
                <a:ea typeface="仿宋" panose="02010609060101010101" charset="-122"/>
                <a:sym typeface="+mn-ea"/>
              </a:rPr>
              <a:t>hCG</a:t>
            </a:r>
            <a:r>
              <a:rPr kumimoji="1" lang="zh-CN" altLang="en-US" sz="1800" dirty="0">
                <a:solidFill>
                  <a:schemeClr val="tx1"/>
                </a:solidFill>
                <a:latin typeface="仿宋" panose="02010609060101010101" charset="-122"/>
                <a:ea typeface="仿宋" panose="02010609060101010101" charset="-122"/>
                <a:sym typeface="+mn-ea"/>
              </a:rPr>
              <a:t>浓度为正常怀孕妇女的</a:t>
            </a:r>
            <a:r>
              <a:rPr kumimoji="1" lang="en-US" altLang="zh-CN" sz="1800" dirty="0">
                <a:solidFill>
                  <a:schemeClr val="tx1"/>
                </a:solidFill>
                <a:latin typeface="仿宋" panose="02010609060101010101" charset="-122"/>
                <a:ea typeface="仿宋" panose="02010609060101010101" charset="-122"/>
                <a:sym typeface="+mn-ea"/>
              </a:rPr>
              <a:t>2~3</a:t>
            </a:r>
            <a:r>
              <a:rPr kumimoji="1" lang="zh-CN" altLang="en-US" sz="1800" dirty="0">
                <a:solidFill>
                  <a:schemeClr val="tx1"/>
                </a:solidFill>
                <a:latin typeface="仿宋" panose="02010609060101010101" charset="-122"/>
                <a:ea typeface="仿宋" panose="02010609060101010101" charset="-122"/>
                <a:sym typeface="+mn-ea"/>
              </a:rPr>
              <a:t>倍。</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pic>
        <p:nvPicPr>
          <p:cNvPr id="3" name="内容占位符 2" descr="1.png"/>
          <p:cNvPicPr>
            <a:picLocks noGrp="1" noChangeAspect="1"/>
          </p:cNvPicPr>
          <p:nvPr>
            <p:ph idx="1"/>
          </p:nvPr>
        </p:nvPicPr>
        <p:blipFill rotWithShape="1">
          <a:blip r:embed="rId1">
            <a:extLst>
              <a:ext uri="{28A0092B-C50C-407E-A947-70E740481C1C}">
                <a14:useLocalDpi xmlns:a14="http://schemas.microsoft.com/office/drawing/2010/main" val="0"/>
              </a:ext>
            </a:extLst>
          </a:blip>
          <a:srcRect l="4192" r="4192"/>
          <a:stretch>
            <a:fillRect/>
          </a:stretch>
        </p:blipFill>
        <p:spPr>
          <a:xfrm>
            <a:off x="7669529" y="3435450"/>
            <a:ext cx="4513563" cy="269488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149" name="TextBox 6      (向天歌演示原创作品：www.TopPPT.cn)"/>
          <p:cNvSpPr txBox="1"/>
          <p:nvPr/>
        </p:nvSpPr>
        <p:spPr>
          <a:xfrm>
            <a:off x="681038" y="304800"/>
            <a:ext cx="877887" cy="460375"/>
          </a:xfrm>
          <a:prstGeom prst="rect">
            <a:avLst/>
          </a:prstGeom>
          <a:noFill/>
          <a:ln w="9525">
            <a:noFill/>
          </a:ln>
        </p:spPr>
        <p:txBody>
          <a:bodyPr>
            <a:spAutoFit/>
          </a:bodyPr>
          <a:p>
            <a:pPr eaLnBrk="1" hangingPunct="1"/>
            <a:r>
              <a:rPr lang="zh-CN" altLang="en-US" sz="2400" b="1" dirty="0">
                <a:latin typeface="微软雅黑" panose="020B0503020204020204" pitchFamily="34" charset="-122"/>
                <a:ea typeface="微软雅黑" panose="020B0503020204020204" pitchFamily="34" charset="-122"/>
              </a:rPr>
              <a:t>目录</a:t>
            </a:r>
            <a:endParaRPr lang="zh-CN" altLang="en-US" sz="2400" b="1" dirty="0">
              <a:latin typeface="微软雅黑" panose="020B0503020204020204" pitchFamily="34" charset="-122"/>
              <a:ea typeface="微软雅黑" panose="020B0503020204020204" pitchFamily="34" charset="-122"/>
            </a:endParaRPr>
          </a:p>
        </p:txBody>
      </p:sp>
      <p:pic>
        <p:nvPicPr>
          <p:cNvPr id="6150" name="Picture 15      (向天歌演示原创作品：www.TopPPT.cn)"/>
          <p:cNvPicPr>
            <a:picLocks noChangeAspect="1"/>
          </p:cNvPicPr>
          <p:nvPr/>
        </p:nvPicPr>
        <p:blipFill>
          <a:blip r:embed="rId1"/>
          <a:stretch>
            <a:fillRect/>
          </a:stretch>
        </p:blipFill>
        <p:spPr>
          <a:xfrm>
            <a:off x="1055688" y="1628775"/>
            <a:ext cx="6024562" cy="4257675"/>
          </a:xfrm>
          <a:prstGeom prst="rect">
            <a:avLst/>
          </a:prstGeom>
          <a:noFill/>
          <a:ln w="9525">
            <a:noFill/>
          </a:ln>
        </p:spPr>
      </p:pic>
      <p:sp>
        <p:nvSpPr>
          <p:cNvPr id="17" name="Rectangle 16      (向天歌演示原创作品：www.TopPPT.cn)"/>
          <p:cNvSpPr/>
          <p:nvPr/>
        </p:nvSpPr>
        <p:spPr>
          <a:xfrm>
            <a:off x="7159625" y="16287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 name="Rectangle 17      (向天歌演示原创作品：www.TopPPT.cn)"/>
          <p:cNvSpPr/>
          <p:nvPr/>
        </p:nvSpPr>
        <p:spPr>
          <a:xfrm>
            <a:off x="7159625" y="24923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7159625" y="336232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7164388" y="4230688"/>
            <a:ext cx="3889375"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7170738" y="5094288"/>
            <a:ext cx="3889375"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Rectangle 1      (向天歌演示原创作品：www.TopPPT.cn)"/>
          <p:cNvSpPr/>
          <p:nvPr/>
        </p:nvSpPr>
        <p:spPr>
          <a:xfrm>
            <a:off x="7154863" y="16287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3" name="Rectangle 12      (向天歌演示原创作品：www.TopPPT.cn)"/>
          <p:cNvSpPr/>
          <p:nvPr/>
        </p:nvSpPr>
        <p:spPr>
          <a:xfrm>
            <a:off x="7156450" y="24923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 name="Rectangle 13      (向天歌演示原创作品：www.TopPPT.cn)"/>
          <p:cNvSpPr/>
          <p:nvPr/>
        </p:nvSpPr>
        <p:spPr>
          <a:xfrm>
            <a:off x="7154863" y="3362325"/>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5" name="Rectangle 14      (向天歌演示原创作品：www.TopPPT.cn)"/>
          <p:cNvSpPr/>
          <p:nvPr/>
        </p:nvSpPr>
        <p:spPr>
          <a:xfrm>
            <a:off x="7164388" y="4230688"/>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9" name="Rectangle 18      (向天歌演示原创作品：www.TopPPT.cn)"/>
          <p:cNvSpPr/>
          <p:nvPr/>
        </p:nvSpPr>
        <p:spPr>
          <a:xfrm>
            <a:off x="7164388" y="5081588"/>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161" name="TextBox 21      (向天歌演示原创作品：www.TopPPT.cn)"/>
          <p:cNvSpPr txBox="1"/>
          <p:nvPr/>
        </p:nvSpPr>
        <p:spPr>
          <a:xfrm>
            <a:off x="8023860" y="1833245"/>
            <a:ext cx="2782570" cy="460375"/>
          </a:xfrm>
          <a:prstGeom prst="rect">
            <a:avLst/>
          </a:prstGeom>
          <a:noFill/>
          <a:ln w="9525">
            <a:noFill/>
          </a:ln>
        </p:spPr>
        <p:txBody>
          <a:bodyPr wrap="square">
            <a:spAutoFit/>
          </a:bodyPr>
          <a:p>
            <a:pPr eaLnBrk="1" hangingPunct="1"/>
            <a:r>
              <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肿瘤标志物的定义</a:t>
            </a:r>
            <a:endPar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grpSp>
        <p:nvGrpSpPr>
          <p:cNvPr id="37" name="Group 36      (向天歌演示原创作品：www.TopPPT.cn)"/>
          <p:cNvGrpSpPr/>
          <p:nvPr/>
        </p:nvGrpSpPr>
        <p:grpSpPr>
          <a:xfrm>
            <a:off x="7383848" y="1926952"/>
            <a:ext cx="409549" cy="273035"/>
            <a:chOff x="4296048" y="568056"/>
            <a:chExt cx="204787" cy="136526"/>
          </a:xfrm>
          <a:solidFill>
            <a:srgbClr val="21A3D0"/>
          </a:solidFill>
        </p:grpSpPr>
        <p:sp>
          <p:nvSpPr>
            <p:cNvPr id="27" name="Freeform 352      (向天歌演示原创作品：www.TopPPT.cn)"/>
            <p:cNvSpPr/>
            <p:nvPr/>
          </p:nvSpPr>
          <p:spPr bwMode="auto">
            <a:xfrm>
              <a:off x="4432573" y="575994"/>
              <a:ext cx="68262" cy="120650"/>
            </a:xfrm>
            <a:custGeom>
              <a:avLst/>
              <a:gdLst>
                <a:gd name="T0" fmla="*/ 94 w 95"/>
                <a:gd name="T1" fmla="*/ 171 h 171"/>
                <a:gd name="T2" fmla="*/ 95 w 95"/>
                <a:gd name="T3" fmla="*/ 166 h 171"/>
                <a:gd name="T4" fmla="*/ 95 w 95"/>
                <a:gd name="T5" fmla="*/ 6 h 171"/>
                <a:gd name="T6" fmla="*/ 94 w 95"/>
                <a:gd name="T7" fmla="*/ 0 h 171"/>
                <a:gd name="T8" fmla="*/ 0 w 95"/>
                <a:gd name="T9" fmla="*/ 81 h 171"/>
                <a:gd name="T10" fmla="*/ 94 w 95"/>
                <a:gd name="T11" fmla="*/ 171 h 171"/>
              </a:gdLst>
              <a:ahLst/>
              <a:cxnLst>
                <a:cxn ang="0">
                  <a:pos x="T0" y="T1"/>
                </a:cxn>
                <a:cxn ang="0">
                  <a:pos x="T2" y="T3"/>
                </a:cxn>
                <a:cxn ang="0">
                  <a:pos x="T4" y="T5"/>
                </a:cxn>
                <a:cxn ang="0">
                  <a:pos x="T6" y="T7"/>
                </a:cxn>
                <a:cxn ang="0">
                  <a:pos x="T8" y="T9"/>
                </a:cxn>
                <a:cxn ang="0">
                  <a:pos x="T10" y="T11"/>
                </a:cxn>
              </a:cxnLst>
              <a:rect l="0" t="0" r="r" b="b"/>
              <a:pathLst>
                <a:path w="95" h="171">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353      (向天歌演示原创作品：www.TopPPT.cn)"/>
            <p:cNvSpPr/>
            <p:nvPr/>
          </p:nvSpPr>
          <p:spPr bwMode="auto">
            <a:xfrm>
              <a:off x="4305573" y="568056"/>
              <a:ext cx="185737" cy="77788"/>
            </a:xfrm>
            <a:custGeom>
              <a:avLst/>
              <a:gdLst>
                <a:gd name="T0" fmla="*/ 132 w 264"/>
                <a:gd name="T1" fmla="*/ 112 h 112"/>
                <a:gd name="T2" fmla="*/ 156 w 264"/>
                <a:gd name="T3" fmla="*/ 92 h 112"/>
                <a:gd name="T4" fmla="*/ 169 w 264"/>
                <a:gd name="T5" fmla="*/ 82 h 112"/>
                <a:gd name="T6" fmla="*/ 264 w 264"/>
                <a:gd name="T7" fmla="*/ 1 h 112"/>
                <a:gd name="T8" fmla="*/ 259 w 264"/>
                <a:gd name="T9" fmla="*/ 0 h 112"/>
                <a:gd name="T10" fmla="*/ 5 w 264"/>
                <a:gd name="T11" fmla="*/ 0 h 112"/>
                <a:gd name="T12" fmla="*/ 0 w 264"/>
                <a:gd name="T13" fmla="*/ 1 h 112"/>
                <a:gd name="T14" fmla="*/ 94 w 264"/>
                <a:gd name="T15" fmla="*/ 82 h 112"/>
                <a:gd name="T16" fmla="*/ 107 w 264"/>
                <a:gd name="T17" fmla="*/ 92 h 112"/>
                <a:gd name="T18" fmla="*/ 132 w 264"/>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354      (向天歌演示原创作品：www.TopPPT.cn)"/>
            <p:cNvSpPr/>
            <p:nvPr/>
          </p:nvSpPr>
          <p:spPr bwMode="auto">
            <a:xfrm>
              <a:off x="4305573" y="639494"/>
              <a:ext cx="185737" cy="65088"/>
            </a:xfrm>
            <a:custGeom>
              <a:avLst/>
              <a:gdLst>
                <a:gd name="T0" fmla="*/ 259 w 263"/>
                <a:gd name="T1" fmla="*/ 92 h 92"/>
                <a:gd name="T2" fmla="*/ 263 w 263"/>
                <a:gd name="T3" fmla="*/ 91 h 92"/>
                <a:gd name="T4" fmla="*/ 168 w 263"/>
                <a:gd name="T5" fmla="*/ 0 h 92"/>
                <a:gd name="T6" fmla="*/ 132 w 263"/>
                <a:gd name="T7" fmla="*/ 30 h 92"/>
                <a:gd name="T8" fmla="*/ 95 w 263"/>
                <a:gd name="T9" fmla="*/ 0 h 92"/>
                <a:gd name="T10" fmla="*/ 0 w 263"/>
                <a:gd name="T11" fmla="*/ 91 h 92"/>
                <a:gd name="T12" fmla="*/ 5 w 263"/>
                <a:gd name="T13" fmla="*/ 92 h 92"/>
                <a:gd name="T14" fmla="*/ 259 w 26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92">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355      (向天歌演示原创作品：www.TopPPT.cn)"/>
            <p:cNvSpPr/>
            <p:nvPr/>
          </p:nvSpPr>
          <p:spPr bwMode="auto">
            <a:xfrm>
              <a:off x="4296048" y="575994"/>
              <a:ext cx="66675" cy="120650"/>
            </a:xfrm>
            <a:custGeom>
              <a:avLst/>
              <a:gdLst>
                <a:gd name="T0" fmla="*/ 1 w 95"/>
                <a:gd name="T1" fmla="*/ 0 h 171"/>
                <a:gd name="T2" fmla="*/ 0 w 95"/>
                <a:gd name="T3" fmla="*/ 6 h 171"/>
                <a:gd name="T4" fmla="*/ 0 w 95"/>
                <a:gd name="T5" fmla="*/ 166 h 171"/>
                <a:gd name="T6" fmla="*/ 1 w 95"/>
                <a:gd name="T7" fmla="*/ 171 h 171"/>
                <a:gd name="T8" fmla="*/ 95 w 95"/>
                <a:gd name="T9" fmla="*/ 81 h 171"/>
                <a:gd name="T10" fmla="*/ 1 w 95"/>
                <a:gd name="T11" fmla="*/ 0 h 171"/>
              </a:gdLst>
              <a:ahLst/>
              <a:cxnLst>
                <a:cxn ang="0">
                  <a:pos x="T0" y="T1"/>
                </a:cxn>
                <a:cxn ang="0">
                  <a:pos x="T2" y="T3"/>
                </a:cxn>
                <a:cxn ang="0">
                  <a:pos x="T4" y="T5"/>
                </a:cxn>
                <a:cxn ang="0">
                  <a:pos x="T6" y="T7"/>
                </a:cxn>
                <a:cxn ang="0">
                  <a:pos x="T8" y="T9"/>
                </a:cxn>
                <a:cxn ang="0">
                  <a:pos x="T10" y="T11"/>
                </a:cxn>
              </a:cxnLst>
              <a:rect l="0" t="0" r="r" b="b"/>
              <a:pathLst>
                <a:path w="95" h="171">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6" name="Group 35      (向天歌演示原创作品：www.TopPPT.cn)"/>
          <p:cNvGrpSpPr/>
          <p:nvPr/>
        </p:nvGrpSpPr>
        <p:grpSpPr>
          <a:xfrm>
            <a:off x="7416352" y="2657331"/>
            <a:ext cx="366390" cy="442437"/>
            <a:chOff x="4721498" y="533131"/>
            <a:chExt cx="168274" cy="203201"/>
          </a:xfrm>
          <a:solidFill>
            <a:srgbClr val="21A3D0"/>
          </a:solidFill>
        </p:grpSpPr>
        <p:sp>
          <p:nvSpPr>
            <p:cNvPr id="31" name="Freeform 356      (向天歌演示原创作品：www.TopPPT.cn)"/>
            <p:cNvSpPr/>
            <p:nvPr/>
          </p:nvSpPr>
          <p:spPr bwMode="auto">
            <a:xfrm>
              <a:off x="4834210" y="629969"/>
              <a:ext cx="55562" cy="100013"/>
            </a:xfrm>
            <a:custGeom>
              <a:avLst/>
              <a:gdLst>
                <a:gd name="T0" fmla="*/ 77 w 78"/>
                <a:gd name="T1" fmla="*/ 0 h 141"/>
                <a:gd name="T2" fmla="*/ 0 w 78"/>
                <a:gd name="T3" fmla="*/ 67 h 141"/>
                <a:gd name="T4" fmla="*/ 77 w 78"/>
                <a:gd name="T5" fmla="*/ 141 h 141"/>
                <a:gd name="T6" fmla="*/ 78 w 78"/>
                <a:gd name="T7" fmla="*/ 137 h 141"/>
                <a:gd name="T8" fmla="*/ 78 w 78"/>
                <a:gd name="T9" fmla="*/ 5 h 141"/>
                <a:gd name="T10" fmla="*/ 77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57      (向天歌演示原创作品：www.TopPPT.cn)"/>
            <p:cNvSpPr/>
            <p:nvPr/>
          </p:nvSpPr>
          <p:spPr bwMode="auto">
            <a:xfrm>
              <a:off x="4727848" y="623619"/>
              <a:ext cx="153987" cy="65088"/>
            </a:xfrm>
            <a:custGeom>
              <a:avLst/>
              <a:gdLst>
                <a:gd name="T0" fmla="*/ 89 w 218"/>
                <a:gd name="T1" fmla="*/ 76 h 93"/>
                <a:gd name="T2" fmla="*/ 109 w 218"/>
                <a:gd name="T3" fmla="*/ 93 h 93"/>
                <a:gd name="T4" fmla="*/ 130 w 218"/>
                <a:gd name="T5" fmla="*/ 76 h 93"/>
                <a:gd name="T6" fmla="*/ 140 w 218"/>
                <a:gd name="T7" fmla="*/ 68 h 93"/>
                <a:gd name="T8" fmla="*/ 218 w 218"/>
                <a:gd name="T9" fmla="*/ 1 h 93"/>
                <a:gd name="T10" fmla="*/ 214 w 218"/>
                <a:gd name="T11" fmla="*/ 0 h 93"/>
                <a:gd name="T12" fmla="*/ 157 w 218"/>
                <a:gd name="T13" fmla="*/ 0 h 93"/>
                <a:gd name="T14" fmla="*/ 127 w 218"/>
                <a:gd name="T15" fmla="*/ 36 h 93"/>
                <a:gd name="T16" fmla="*/ 109 w 218"/>
                <a:gd name="T17" fmla="*/ 45 h 93"/>
                <a:gd name="T18" fmla="*/ 92 w 218"/>
                <a:gd name="T19" fmla="*/ 36 h 93"/>
                <a:gd name="T20" fmla="*/ 61 w 218"/>
                <a:gd name="T21" fmla="*/ 0 h 93"/>
                <a:gd name="T22" fmla="*/ 4 w 218"/>
                <a:gd name="T23" fmla="*/ 0 h 93"/>
                <a:gd name="T24" fmla="*/ 0 w 218"/>
                <a:gd name="T25" fmla="*/ 1 h 93"/>
                <a:gd name="T26" fmla="*/ 78 w 218"/>
                <a:gd name="T27" fmla="*/ 68 h 93"/>
                <a:gd name="T28" fmla="*/ 89 w 218"/>
                <a:gd name="T29"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93">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58      (向天歌演示原创作品：www.TopPPT.cn)"/>
            <p:cNvSpPr/>
            <p:nvPr/>
          </p:nvSpPr>
          <p:spPr bwMode="auto">
            <a:xfrm>
              <a:off x="4727848" y="683944"/>
              <a:ext cx="153987" cy="52388"/>
            </a:xfrm>
            <a:custGeom>
              <a:avLst/>
              <a:gdLst>
                <a:gd name="T0" fmla="*/ 109 w 218"/>
                <a:gd name="T1" fmla="*/ 25 h 76"/>
                <a:gd name="T2" fmla="*/ 79 w 218"/>
                <a:gd name="T3" fmla="*/ 0 h 76"/>
                <a:gd name="T4" fmla="*/ 0 w 218"/>
                <a:gd name="T5" fmla="*/ 76 h 76"/>
                <a:gd name="T6" fmla="*/ 4 w 218"/>
                <a:gd name="T7" fmla="*/ 76 h 76"/>
                <a:gd name="T8" fmla="*/ 214 w 218"/>
                <a:gd name="T9" fmla="*/ 76 h 76"/>
                <a:gd name="T10" fmla="*/ 218 w 218"/>
                <a:gd name="T11" fmla="*/ 76 h 76"/>
                <a:gd name="T12" fmla="*/ 139 w 218"/>
                <a:gd name="T13" fmla="*/ 0 h 76"/>
                <a:gd name="T14" fmla="*/ 109 w 218"/>
                <a:gd name="T15" fmla="*/ 2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76">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59      (向天歌演示原创作品：www.TopPPT.cn)"/>
            <p:cNvSpPr/>
            <p:nvPr/>
          </p:nvSpPr>
          <p:spPr bwMode="auto">
            <a:xfrm>
              <a:off x="4721498" y="629969"/>
              <a:ext cx="53975" cy="100013"/>
            </a:xfrm>
            <a:custGeom>
              <a:avLst/>
              <a:gdLst>
                <a:gd name="T0" fmla="*/ 1 w 78"/>
                <a:gd name="T1" fmla="*/ 0 h 141"/>
                <a:gd name="T2" fmla="*/ 0 w 78"/>
                <a:gd name="T3" fmla="*/ 5 h 141"/>
                <a:gd name="T4" fmla="*/ 0 w 78"/>
                <a:gd name="T5" fmla="*/ 137 h 141"/>
                <a:gd name="T6" fmla="*/ 1 w 78"/>
                <a:gd name="T7" fmla="*/ 141 h 141"/>
                <a:gd name="T8" fmla="*/ 78 w 78"/>
                <a:gd name="T9" fmla="*/ 67 h 141"/>
                <a:gd name="T10" fmla="*/ 1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60      (向天歌演示原创作品：www.TopPPT.cn)"/>
            <p:cNvSpPr/>
            <p:nvPr/>
          </p:nvSpPr>
          <p:spPr bwMode="auto">
            <a:xfrm>
              <a:off x="4756423" y="533131"/>
              <a:ext cx="98425" cy="112713"/>
            </a:xfrm>
            <a:custGeom>
              <a:avLst/>
              <a:gdLst>
                <a:gd name="T0" fmla="*/ 62 w 139"/>
                <a:gd name="T1" fmla="*/ 155 h 159"/>
                <a:gd name="T2" fmla="*/ 69 w 139"/>
                <a:gd name="T3" fmla="*/ 159 h 159"/>
                <a:gd name="T4" fmla="*/ 77 w 139"/>
                <a:gd name="T5" fmla="*/ 155 h 159"/>
                <a:gd name="T6" fmla="*/ 135 w 139"/>
                <a:gd name="T7" fmla="*/ 86 h 159"/>
                <a:gd name="T8" fmla="*/ 130 w 139"/>
                <a:gd name="T9" fmla="*/ 77 h 159"/>
                <a:gd name="T10" fmla="*/ 100 w 139"/>
                <a:gd name="T11" fmla="*/ 77 h 159"/>
                <a:gd name="T12" fmla="*/ 88 w 139"/>
                <a:gd name="T13" fmla="*/ 77 h 159"/>
                <a:gd name="T14" fmla="*/ 88 w 139"/>
                <a:gd name="T15" fmla="*/ 12 h 159"/>
                <a:gd name="T16" fmla="*/ 76 w 139"/>
                <a:gd name="T17" fmla="*/ 0 h 159"/>
                <a:gd name="T18" fmla="*/ 62 w 139"/>
                <a:gd name="T19" fmla="*/ 0 h 159"/>
                <a:gd name="T20" fmla="*/ 51 w 139"/>
                <a:gd name="T21" fmla="*/ 12 h 159"/>
                <a:gd name="T22" fmla="*/ 51 w 139"/>
                <a:gd name="T23" fmla="*/ 77 h 159"/>
                <a:gd name="T24" fmla="*/ 39 w 139"/>
                <a:gd name="T25" fmla="*/ 77 h 159"/>
                <a:gd name="T26" fmla="*/ 8 w 139"/>
                <a:gd name="T27" fmla="*/ 77 h 159"/>
                <a:gd name="T28" fmla="*/ 4 w 139"/>
                <a:gd name="T29" fmla="*/ 86 h 159"/>
                <a:gd name="T30" fmla="*/ 62 w 139"/>
                <a:gd name="T3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164" name="Freeform 372      (向天歌演示原创作品：www.TopPPT.cn)"/>
          <p:cNvSpPr/>
          <p:nvPr/>
        </p:nvSpPr>
        <p:spPr>
          <a:xfrm>
            <a:off x="7429500" y="4448175"/>
            <a:ext cx="393700" cy="393700"/>
          </a:xfrm>
          <a:custGeom>
            <a:avLst/>
            <a:gdLst/>
            <a:ahLst/>
            <a:cxnLst>
              <a:cxn ang="0">
                <a:pos x="384749" y="73675"/>
              </a:cxn>
              <a:cxn ang="0">
                <a:pos x="331539" y="107784"/>
              </a:cxn>
              <a:cxn ang="0">
                <a:pos x="285151" y="61396"/>
              </a:cxn>
              <a:cxn ang="0">
                <a:pos x="317895" y="8186"/>
              </a:cxn>
              <a:cxn ang="0">
                <a:pos x="309709" y="0"/>
              </a:cxn>
              <a:cxn ang="0">
                <a:pos x="221026" y="88683"/>
              </a:cxn>
              <a:cxn ang="0">
                <a:pos x="227848" y="115970"/>
              </a:cxn>
              <a:cxn ang="0">
                <a:pos x="114606" y="229212"/>
              </a:cxn>
              <a:cxn ang="0">
                <a:pos x="88683" y="221026"/>
              </a:cxn>
              <a:cxn ang="0">
                <a:pos x="0" y="311074"/>
              </a:cxn>
              <a:cxn ang="0">
                <a:pos x="8186" y="319260"/>
              </a:cxn>
              <a:cxn ang="0">
                <a:pos x="61396" y="285151"/>
              </a:cxn>
              <a:cxn ang="0">
                <a:pos x="107784" y="331539"/>
              </a:cxn>
              <a:cxn ang="0">
                <a:pos x="73675" y="384749"/>
              </a:cxn>
              <a:cxn ang="0">
                <a:pos x="81861" y="392935"/>
              </a:cxn>
              <a:cxn ang="0">
                <a:pos x="170545" y="304252"/>
              </a:cxn>
              <a:cxn ang="0">
                <a:pos x="163723" y="278329"/>
              </a:cxn>
              <a:cxn ang="0">
                <a:pos x="278329" y="163723"/>
              </a:cxn>
              <a:cxn ang="0">
                <a:pos x="302887" y="171909"/>
              </a:cxn>
              <a:cxn ang="0">
                <a:pos x="391571" y="81861"/>
              </a:cxn>
              <a:cxn ang="0">
                <a:pos x="384749" y="73675"/>
              </a:cxn>
            </a:cxnLst>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rgbClr val="21A3D0">
              <a:alpha val="100000"/>
            </a:srgbClr>
          </a:solidFill>
          <a:ln w="9525">
            <a:noFill/>
          </a:ln>
        </p:spPr>
        <p:txBody>
          <a:bodyPr/>
          <a:p>
            <a:endParaRPr lang="zh-CN" altLang="en-US"/>
          </a:p>
        </p:txBody>
      </p:sp>
      <p:grpSp>
        <p:nvGrpSpPr>
          <p:cNvPr id="41" name="Group 40      (向天歌演示原创作品：www.TopPPT.cn)"/>
          <p:cNvGrpSpPr/>
          <p:nvPr/>
        </p:nvGrpSpPr>
        <p:grpSpPr>
          <a:xfrm>
            <a:off x="7475114" y="5318208"/>
            <a:ext cx="316785" cy="385521"/>
            <a:chOff x="8985250" y="6772276"/>
            <a:chExt cx="168275" cy="204787"/>
          </a:xfrm>
          <a:solidFill>
            <a:srgbClr val="21A3D0"/>
          </a:solidFill>
        </p:grpSpPr>
        <p:sp>
          <p:nvSpPr>
            <p:cNvPr id="39" name="Freeform 599      (向天歌演示原创作品：www.TopPPT.cn)"/>
            <p:cNvSpPr/>
            <p:nvPr/>
          </p:nvSpPr>
          <p:spPr bwMode="auto">
            <a:xfrm>
              <a:off x="9017000" y="6772276"/>
              <a:ext cx="136525" cy="131763"/>
            </a:xfrm>
            <a:custGeom>
              <a:avLst/>
              <a:gdLst>
                <a:gd name="T0" fmla="*/ 185 w 192"/>
                <a:gd name="T1" fmla="*/ 46 h 187"/>
                <a:gd name="T2" fmla="*/ 120 w 192"/>
                <a:gd name="T3" fmla="*/ 50 h 187"/>
                <a:gd name="T4" fmla="*/ 116 w 192"/>
                <a:gd name="T5" fmla="*/ 22 h 187"/>
                <a:gd name="T6" fmla="*/ 0 w 192"/>
                <a:gd name="T7" fmla="*/ 32 h 187"/>
                <a:gd name="T8" fmla="*/ 0 w 192"/>
                <a:gd name="T9" fmla="*/ 165 h 187"/>
                <a:gd name="T10" fmla="*/ 21 w 192"/>
                <a:gd name="T11" fmla="*/ 165 h 187"/>
                <a:gd name="T12" fmla="*/ 98 w 192"/>
                <a:gd name="T13" fmla="*/ 164 h 187"/>
                <a:gd name="T14" fmla="*/ 182 w 192"/>
                <a:gd name="T15" fmla="*/ 168 h 187"/>
                <a:gd name="T16" fmla="*/ 184 w 192"/>
                <a:gd name="T17" fmla="*/ 90 h 187"/>
                <a:gd name="T18" fmla="*/ 185 w 192"/>
                <a:gd name="T19" fmla="*/ 4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87">
                  <a:moveTo>
                    <a:pt x="185" y="46"/>
                  </a:moveTo>
                  <a:cubicBezTo>
                    <a:pt x="185" y="46"/>
                    <a:pt x="143" y="48"/>
                    <a:pt x="120" y="50"/>
                  </a:cubicBezTo>
                  <a:cubicBezTo>
                    <a:pt x="108" y="52"/>
                    <a:pt x="116" y="27"/>
                    <a:pt x="116" y="22"/>
                  </a:cubicBezTo>
                  <a:cubicBezTo>
                    <a:pt x="116" y="0"/>
                    <a:pt x="0" y="32"/>
                    <a:pt x="0" y="32"/>
                  </a:cubicBezTo>
                  <a:cubicBezTo>
                    <a:pt x="0" y="165"/>
                    <a:pt x="0" y="165"/>
                    <a:pt x="0" y="165"/>
                  </a:cubicBezTo>
                  <a:cubicBezTo>
                    <a:pt x="0" y="165"/>
                    <a:pt x="9" y="169"/>
                    <a:pt x="21" y="165"/>
                  </a:cubicBezTo>
                  <a:cubicBezTo>
                    <a:pt x="52" y="153"/>
                    <a:pt x="106" y="136"/>
                    <a:pt x="98" y="164"/>
                  </a:cubicBezTo>
                  <a:cubicBezTo>
                    <a:pt x="90" y="187"/>
                    <a:pt x="182" y="168"/>
                    <a:pt x="182" y="168"/>
                  </a:cubicBezTo>
                  <a:cubicBezTo>
                    <a:pt x="182" y="168"/>
                    <a:pt x="176" y="119"/>
                    <a:pt x="184" y="90"/>
                  </a:cubicBezTo>
                  <a:cubicBezTo>
                    <a:pt x="192" y="62"/>
                    <a:pt x="185" y="46"/>
                    <a:pt x="18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600      (向天歌演示原创作品：www.TopPPT.cn)"/>
            <p:cNvSpPr/>
            <p:nvPr/>
          </p:nvSpPr>
          <p:spPr bwMode="auto">
            <a:xfrm>
              <a:off x="8985250" y="6773863"/>
              <a:ext cx="20637" cy="203200"/>
            </a:xfrm>
            <a:custGeom>
              <a:avLst/>
              <a:gdLst>
                <a:gd name="T0" fmla="*/ 29 w 29"/>
                <a:gd name="T1" fmla="*/ 14 h 287"/>
                <a:gd name="T2" fmla="*/ 14 w 29"/>
                <a:gd name="T3" fmla="*/ 0 h 287"/>
                <a:gd name="T4" fmla="*/ 0 w 29"/>
                <a:gd name="T5" fmla="*/ 14 h 287"/>
                <a:gd name="T6" fmla="*/ 0 w 29"/>
                <a:gd name="T7" fmla="*/ 287 h 287"/>
                <a:gd name="T8" fmla="*/ 29 w 29"/>
                <a:gd name="T9" fmla="*/ 287 h 287"/>
                <a:gd name="T10" fmla="*/ 29 w 29"/>
                <a:gd name="T11" fmla="*/ 14 h 287"/>
              </a:gdLst>
              <a:ahLst/>
              <a:cxnLst>
                <a:cxn ang="0">
                  <a:pos x="T0" y="T1"/>
                </a:cxn>
                <a:cxn ang="0">
                  <a:pos x="T2" y="T3"/>
                </a:cxn>
                <a:cxn ang="0">
                  <a:pos x="T4" y="T5"/>
                </a:cxn>
                <a:cxn ang="0">
                  <a:pos x="T6" y="T7"/>
                </a:cxn>
                <a:cxn ang="0">
                  <a:pos x="T8" y="T9"/>
                </a:cxn>
                <a:cxn ang="0">
                  <a:pos x="T10" y="T11"/>
                </a:cxn>
              </a:cxnLst>
              <a:rect l="0" t="0" r="r" b="b"/>
              <a:pathLst>
                <a:path w="29" h="287">
                  <a:moveTo>
                    <a:pt x="29" y="14"/>
                  </a:moveTo>
                  <a:cubicBezTo>
                    <a:pt x="29" y="7"/>
                    <a:pt x="22" y="0"/>
                    <a:pt x="14" y="0"/>
                  </a:cubicBezTo>
                  <a:cubicBezTo>
                    <a:pt x="7" y="0"/>
                    <a:pt x="0" y="7"/>
                    <a:pt x="0" y="14"/>
                  </a:cubicBezTo>
                  <a:cubicBezTo>
                    <a:pt x="0" y="287"/>
                    <a:pt x="0" y="287"/>
                    <a:pt x="0" y="287"/>
                  </a:cubicBezTo>
                  <a:cubicBezTo>
                    <a:pt x="29" y="287"/>
                    <a:pt x="29" y="287"/>
                    <a:pt x="29" y="287"/>
                  </a:cubicBezTo>
                  <a:lnTo>
                    <a:pt x="2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166" name="Freeform 252      (向天歌演示原创作品：www.TopPPT.cn)"/>
          <p:cNvSpPr>
            <a:spLocks noEditPoints="1"/>
          </p:cNvSpPr>
          <p:nvPr/>
        </p:nvSpPr>
        <p:spPr>
          <a:xfrm>
            <a:off x="7400925" y="3617913"/>
            <a:ext cx="350838" cy="333375"/>
          </a:xfrm>
          <a:custGeom>
            <a:avLst/>
            <a:gdLst/>
            <a:ahLst/>
            <a:cxnLst>
              <a:cxn ang="0">
                <a:pos x="342702" y="124846"/>
              </a:cxn>
              <a:cxn ang="0">
                <a:pos x="159695" y="10501"/>
              </a:cxn>
              <a:cxn ang="0">
                <a:pos x="8160" y="162183"/>
              </a:cxn>
              <a:cxn ang="0">
                <a:pos x="74602" y="254359"/>
              </a:cxn>
              <a:cxn ang="0">
                <a:pos x="41964" y="312699"/>
              </a:cxn>
              <a:cxn ang="0">
                <a:pos x="142210" y="276528"/>
              </a:cxn>
              <a:cxn ang="0">
                <a:pos x="191167" y="276528"/>
              </a:cxn>
              <a:cxn ang="0">
                <a:pos x="342702" y="124846"/>
              </a:cxn>
              <a:cxn ang="0">
                <a:pos x="93252" y="166850"/>
              </a:cxn>
              <a:cxn ang="0">
                <a:pos x="69939" y="143515"/>
              </a:cxn>
              <a:cxn ang="0">
                <a:pos x="93252" y="120179"/>
              </a:cxn>
              <a:cxn ang="0">
                <a:pos x="116565" y="143515"/>
              </a:cxn>
              <a:cxn ang="0">
                <a:pos x="93252" y="166850"/>
              </a:cxn>
              <a:cxn ang="0">
                <a:pos x="176014" y="166850"/>
              </a:cxn>
              <a:cxn ang="0">
                <a:pos x="152701" y="143515"/>
              </a:cxn>
              <a:cxn ang="0">
                <a:pos x="176014" y="120179"/>
              </a:cxn>
              <a:cxn ang="0">
                <a:pos x="200493" y="143515"/>
              </a:cxn>
              <a:cxn ang="0">
                <a:pos x="176014" y="166850"/>
              </a:cxn>
              <a:cxn ang="0">
                <a:pos x="259941" y="166850"/>
              </a:cxn>
              <a:cxn ang="0">
                <a:pos x="236628" y="143515"/>
              </a:cxn>
              <a:cxn ang="0">
                <a:pos x="259941" y="120179"/>
              </a:cxn>
              <a:cxn ang="0">
                <a:pos x="283254" y="143515"/>
              </a:cxn>
              <a:cxn ang="0">
                <a:pos x="259941" y="166850"/>
              </a:cxn>
            </a:cxnLst>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21A3D0">
              <a:alpha val="100000"/>
            </a:srgbClr>
          </a:solidFill>
          <a:ln w="9525">
            <a:noFill/>
          </a:ln>
        </p:spPr>
        <p:txBody>
          <a:bodyPr/>
          <a:p>
            <a:endParaRPr lang="zh-CN" altLang="en-US"/>
          </a:p>
        </p:txBody>
      </p:sp>
      <p:sp>
        <p:nvSpPr>
          <p:cNvPr id="7" name="TextBox 21      (向天歌演示原创作品：www.TopPPT.cn)"/>
          <p:cNvSpPr txBox="1"/>
          <p:nvPr/>
        </p:nvSpPr>
        <p:spPr>
          <a:xfrm>
            <a:off x="8034655" y="2694940"/>
            <a:ext cx="2782570" cy="460375"/>
          </a:xfrm>
          <a:prstGeom prst="rect">
            <a:avLst/>
          </a:prstGeom>
          <a:noFill/>
          <a:ln w="9525">
            <a:noFill/>
          </a:ln>
        </p:spPr>
        <p:txBody>
          <a:bodyPr wrap="square">
            <a:spAutoFit/>
          </a:bodyPr>
          <a:p>
            <a:pPr eaLnBrk="1" hangingPunct="1"/>
            <a:r>
              <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8" name="TextBox 21      (向天歌演示原创作品：www.TopPPT.cn)"/>
          <p:cNvSpPr txBox="1"/>
          <p:nvPr/>
        </p:nvSpPr>
        <p:spPr>
          <a:xfrm>
            <a:off x="8034655" y="3585210"/>
            <a:ext cx="3433445" cy="398780"/>
          </a:xfrm>
          <a:prstGeom prst="rect">
            <a:avLst/>
          </a:prstGeom>
          <a:noFill/>
          <a:ln w="9525">
            <a:noFill/>
          </a:ln>
        </p:spPr>
        <p:txBody>
          <a:bodyPr wrap="square">
            <a:spAutoFit/>
          </a:bodyPr>
          <a:p>
            <a:pPr eaLnBrk="1" hangingPunct="1"/>
            <a:r>
              <a:rPr lang="zh-CN" altLang="en-US" sz="20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肿瘤标志物的检测意义</a:t>
            </a:r>
            <a:endParaRPr lang="zh-CN" altLang="en-US" sz="20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12" name="TextBox 21      (向天歌演示原创作品：www.TopPPT.cn)"/>
          <p:cNvSpPr txBox="1"/>
          <p:nvPr/>
        </p:nvSpPr>
        <p:spPr>
          <a:xfrm>
            <a:off x="8034655" y="4448175"/>
            <a:ext cx="3714115" cy="398780"/>
          </a:xfrm>
          <a:prstGeom prst="rect">
            <a:avLst/>
          </a:prstGeom>
          <a:noFill/>
          <a:ln w="9525">
            <a:noFill/>
          </a:ln>
        </p:spPr>
        <p:txBody>
          <a:bodyPr wrap="square">
            <a:spAutoFit/>
          </a:bodyPr>
          <a:p>
            <a:pPr eaLnBrk="1" hangingPunct="1"/>
            <a:r>
              <a:rPr lang="zh-CN" altLang="en-US" sz="20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rPr>
              <a:t>理想的肿瘤标志物的选择</a:t>
            </a:r>
            <a:endParaRPr lang="zh-CN" altLang="en-US" sz="20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16" name="TextBox 21      (向天歌演示原创作品：www.TopPPT.cn)"/>
          <p:cNvSpPr txBox="1"/>
          <p:nvPr/>
        </p:nvSpPr>
        <p:spPr>
          <a:xfrm>
            <a:off x="8034655" y="5281930"/>
            <a:ext cx="2782570" cy="460375"/>
          </a:xfrm>
          <a:prstGeom prst="rect">
            <a:avLst/>
          </a:prstGeom>
          <a:noFill/>
          <a:ln w="9525">
            <a:noFill/>
          </a:ln>
        </p:spPr>
        <p:txBody>
          <a:bodyPr wrap="square">
            <a:spAutoFit/>
          </a:bodyPr>
          <a:p>
            <a:pPr eaLnBrk="1" hangingPunct="1"/>
            <a:r>
              <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bg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215890"/>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前列腺特异性抗原（</a:t>
            </a:r>
            <a:r>
              <a:rPr kumimoji="1" lang="en-US" altLang="zh-TW" sz="2000" b="1" dirty="0">
                <a:latin typeface="仿宋" panose="02010609060101010101" charset="-122"/>
                <a:ea typeface="仿宋" panose="02010609060101010101" charset="-122"/>
                <a:sym typeface="+mn-ea"/>
              </a:rPr>
              <a:t>PSA</a:t>
            </a:r>
            <a:r>
              <a:rPr kumimoji="1" lang="zh-CN" altLang="en-US" sz="2000" b="1" dirty="0">
                <a:latin typeface="仿宋" panose="02010609060101010101" charset="-122"/>
                <a:ea typeface="仿宋" panose="02010609060101010101" charset="-122"/>
                <a:sym typeface="+mn-ea"/>
              </a:rPr>
              <a:t>）</a:t>
            </a:r>
            <a:r>
              <a:rPr kumimoji="1" lang="zh-TW" altLang="en-US" sz="2000" b="1" dirty="0">
                <a:latin typeface="仿宋" panose="02010609060101010101" charset="-122"/>
                <a:ea typeface="仿宋" panose="02010609060101010101" charset="-122"/>
                <a:sym typeface="+mn-ea"/>
              </a:rPr>
              <a:t>与</a:t>
            </a:r>
            <a:r>
              <a:rPr kumimoji="1" lang="zh-CN" altLang="zh-TW" sz="2000" b="1" dirty="0">
                <a:latin typeface="仿宋" panose="02010609060101010101" charset="-122"/>
                <a:ea typeface="仿宋" panose="02010609060101010101" charset="-122"/>
                <a:sym typeface="+mn-ea"/>
              </a:rPr>
              <a:t>游离前列腺特异性抗原（</a:t>
            </a:r>
            <a:r>
              <a:rPr kumimoji="1" lang="en-US" altLang="zh-TW" sz="2000" b="1" dirty="0" err="1">
                <a:latin typeface="仿宋" panose="02010609060101010101" charset="-122"/>
                <a:ea typeface="仿宋" panose="02010609060101010101" charset="-122"/>
                <a:sym typeface="+mn-ea"/>
              </a:rPr>
              <a:t>fPSA</a:t>
            </a:r>
            <a:r>
              <a:rPr kumimoji="1" lang="zh-CN" altLang="en-US" sz="2000" b="1" dirty="0" err="1">
                <a:latin typeface="仿宋" panose="02010609060101010101" charset="-122"/>
                <a:ea typeface="仿宋" panose="02010609060101010101" charset="-122"/>
                <a:sym typeface="+mn-ea"/>
              </a:rPr>
              <a:t>）</a:t>
            </a:r>
            <a:endParaRPr kumimoji="1" lang="zh-CN" altLang="en-US" sz="2000" b="1" dirty="0" err="1">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前列腺癌的发病率在全球范围内呈</a:t>
            </a:r>
            <a:r>
              <a:rPr kumimoji="1" lang="zh-CN" altLang="en-US" sz="1800" dirty="0">
                <a:solidFill>
                  <a:srgbClr val="FF0000"/>
                </a:solidFill>
                <a:latin typeface="仿宋" panose="02010609060101010101" charset="-122"/>
                <a:ea typeface="仿宋" panose="02010609060101010101" charset="-122"/>
                <a:sym typeface="+mn-ea"/>
              </a:rPr>
              <a:t>上升趋势</a:t>
            </a:r>
            <a:r>
              <a:rPr kumimoji="1" lang="zh-CN" altLang="en-US" sz="1800" dirty="0">
                <a:solidFill>
                  <a:schemeClr val="tx1"/>
                </a:solidFill>
                <a:latin typeface="仿宋" panose="02010609060101010101" charset="-122"/>
                <a:ea typeface="仿宋" panose="02010609060101010101" charset="-122"/>
                <a:sym typeface="+mn-ea"/>
              </a:rPr>
              <a:t>。在欧美国家前列腺癌是发病率最高的恶性肿瘤，死亡率仅次于肺癌位于男性肿瘤的第二位。我国前列腺癌发病率约为</a:t>
            </a:r>
            <a:r>
              <a:rPr kumimoji="1" lang="en-US" altLang="zh-CN" sz="1800" dirty="0">
                <a:solidFill>
                  <a:schemeClr val="tx1"/>
                </a:solidFill>
                <a:latin typeface="仿宋" panose="02010609060101010101" charset="-122"/>
                <a:ea typeface="仿宋" panose="02010609060101010101" charset="-122"/>
                <a:sym typeface="+mn-ea"/>
              </a:rPr>
              <a:t>3.4/10</a:t>
            </a:r>
            <a:r>
              <a:rPr kumimoji="1" lang="zh-CN" altLang="en-US" sz="1800" dirty="0">
                <a:solidFill>
                  <a:schemeClr val="tx1"/>
                </a:solidFill>
                <a:latin typeface="仿宋" panose="02010609060101010101" charset="-122"/>
                <a:ea typeface="仿宋" panose="02010609060101010101" charset="-122"/>
                <a:sym typeface="+mn-ea"/>
              </a:rPr>
              <a:t>万人口，远低于西方国家，但国人良性前列腺增生手术发现的偶发癌和尸检前列腺标本的潜伏癌约为欧美一半左右。而</a:t>
            </a:r>
            <a:r>
              <a:rPr kumimoji="1" lang="zh-CN" altLang="en-US" sz="1800" dirty="0">
                <a:solidFill>
                  <a:srgbClr val="FF0000"/>
                </a:solidFill>
                <a:latin typeface="仿宋" panose="02010609060101010101" charset="-122"/>
                <a:ea typeface="仿宋" panose="02010609060101010101" charset="-122"/>
                <a:sym typeface="+mn-ea"/>
              </a:rPr>
              <a:t>前列腺癌的早期诊断是决定能否进行根治性治疗的关键</a:t>
            </a:r>
            <a:r>
              <a:rPr kumimoji="1" lang="zh-CN" altLang="en-US" sz="1800" dirty="0">
                <a:solidFill>
                  <a:schemeClr val="tx1"/>
                </a:solidFill>
                <a:latin typeface="仿宋" panose="02010609060101010101" charset="-122"/>
                <a:ea typeface="仿宋" panose="02010609060101010101" charset="-122"/>
                <a:sym typeface="+mn-ea"/>
              </a:rPr>
              <a:t>。老年性疾病，建议</a:t>
            </a:r>
            <a:r>
              <a:rPr kumimoji="1" lang="en-US" altLang="zh-CN" sz="1800" dirty="0">
                <a:solidFill>
                  <a:schemeClr val="tx1"/>
                </a:solidFill>
                <a:latin typeface="仿宋" panose="02010609060101010101" charset="-122"/>
                <a:ea typeface="仿宋" panose="02010609060101010101" charset="-122"/>
                <a:sym typeface="+mn-ea"/>
              </a:rPr>
              <a:t>50</a:t>
            </a:r>
            <a:r>
              <a:rPr kumimoji="1" lang="zh-CN" altLang="en-US" sz="1800" dirty="0">
                <a:solidFill>
                  <a:schemeClr val="tx1"/>
                </a:solidFill>
                <a:latin typeface="仿宋" panose="02010609060101010101" charset="-122"/>
                <a:ea typeface="仿宋" panose="02010609060101010101" charset="-122"/>
                <a:sym typeface="+mn-ea"/>
              </a:rPr>
              <a:t>岁以上的男性，有条件时每年作一次检测。</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6739255"/>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前列腺特异性抗原（</a:t>
            </a:r>
            <a:r>
              <a:rPr kumimoji="1" lang="en-US" altLang="zh-TW" sz="2000" b="1" dirty="0">
                <a:latin typeface="仿宋" panose="02010609060101010101" charset="-122"/>
                <a:ea typeface="仿宋" panose="02010609060101010101" charset="-122"/>
                <a:sym typeface="+mn-ea"/>
              </a:rPr>
              <a:t>PSA</a:t>
            </a:r>
            <a:r>
              <a:rPr kumimoji="1" lang="zh-CN" altLang="en-US" sz="2000" b="1" dirty="0">
                <a:latin typeface="仿宋" panose="02010609060101010101" charset="-122"/>
                <a:ea typeface="仿宋" panose="02010609060101010101" charset="-122"/>
                <a:sym typeface="+mn-ea"/>
              </a:rPr>
              <a:t>）</a:t>
            </a:r>
            <a:r>
              <a:rPr kumimoji="1" lang="zh-TW" altLang="en-US" sz="2000" b="1" dirty="0">
                <a:latin typeface="仿宋" panose="02010609060101010101" charset="-122"/>
                <a:ea typeface="仿宋" panose="02010609060101010101" charset="-122"/>
                <a:sym typeface="+mn-ea"/>
              </a:rPr>
              <a:t>与</a:t>
            </a:r>
            <a:r>
              <a:rPr kumimoji="1" lang="zh-CN" altLang="zh-TW" sz="2000" b="1" dirty="0">
                <a:latin typeface="仿宋" panose="02010609060101010101" charset="-122"/>
                <a:ea typeface="仿宋" panose="02010609060101010101" charset="-122"/>
                <a:sym typeface="+mn-ea"/>
              </a:rPr>
              <a:t>游离前列腺特异性抗原（</a:t>
            </a:r>
            <a:r>
              <a:rPr kumimoji="1" lang="en-US" altLang="zh-TW" sz="2000" b="1" dirty="0" err="1">
                <a:latin typeface="仿宋" panose="02010609060101010101" charset="-122"/>
                <a:ea typeface="仿宋" panose="02010609060101010101" charset="-122"/>
                <a:sym typeface="+mn-ea"/>
              </a:rPr>
              <a:t>fPSA</a:t>
            </a:r>
            <a:r>
              <a:rPr kumimoji="1" lang="zh-CN" altLang="en-US" sz="2000" b="1" dirty="0" err="1">
                <a:latin typeface="仿宋" panose="02010609060101010101" charset="-122"/>
                <a:ea typeface="仿宋" panose="02010609060101010101" charset="-122"/>
                <a:sym typeface="+mn-ea"/>
              </a:rPr>
              <a:t>）</a:t>
            </a:r>
            <a:endParaRPr kumimoji="1" lang="zh-CN" altLang="en-US" sz="2000" b="1" dirty="0" err="1">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1600" dirty="0">
                <a:solidFill>
                  <a:schemeClr val="tx1"/>
                </a:solidFill>
                <a:latin typeface="仿宋" panose="02010609060101010101" charset="-122"/>
                <a:ea typeface="仿宋" panose="02010609060101010101" charset="-122"/>
                <a:sym typeface="+mn-ea"/>
              </a:rPr>
              <a:t>当血清</a:t>
            </a:r>
            <a:r>
              <a:rPr kumimoji="1" lang="en-US" altLang="zh-CN" sz="1600" dirty="0">
                <a:solidFill>
                  <a:schemeClr val="tx1"/>
                </a:solidFill>
                <a:latin typeface="仿宋" panose="02010609060101010101" charset="-122"/>
                <a:ea typeface="仿宋" panose="02010609060101010101" charset="-122"/>
                <a:sym typeface="+mn-ea"/>
              </a:rPr>
              <a:t>PSA &gt; 10ng/ml</a:t>
            </a:r>
            <a:r>
              <a:rPr kumimoji="1" lang="zh-CN" altLang="en-US" sz="1600" dirty="0">
                <a:solidFill>
                  <a:schemeClr val="tx1"/>
                </a:solidFill>
                <a:latin typeface="仿宋" panose="02010609060101010101" charset="-122"/>
                <a:ea typeface="仿宋" panose="02010609060101010101" charset="-122"/>
                <a:sym typeface="+mn-ea"/>
              </a:rPr>
              <a:t>时，应高度怀疑前列腺癌；而</a:t>
            </a:r>
            <a:r>
              <a:rPr kumimoji="1" lang="en-US" altLang="zh-CN" sz="1600" dirty="0">
                <a:solidFill>
                  <a:schemeClr val="tx1"/>
                </a:solidFill>
                <a:latin typeface="仿宋" panose="02010609060101010101" charset="-122"/>
                <a:ea typeface="仿宋" panose="02010609060101010101" charset="-122"/>
                <a:sym typeface="+mn-ea"/>
              </a:rPr>
              <a:t>PSA 4-10ng/ml</a:t>
            </a:r>
            <a:r>
              <a:rPr kumimoji="1" lang="zh-CN" altLang="en-US" sz="1600" dirty="0">
                <a:solidFill>
                  <a:schemeClr val="tx1"/>
                </a:solidFill>
                <a:latin typeface="仿宋" panose="02010609060101010101" charset="-122"/>
                <a:ea typeface="仿宋" panose="02010609060101010101" charset="-122"/>
                <a:sym typeface="+mn-ea"/>
              </a:rPr>
              <a:t>时，则为灰区（其主要原因某一些良性的前列腺疾病所致）。 </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600" dirty="0">
                <a:solidFill>
                  <a:schemeClr val="tx1"/>
                </a:solidFill>
                <a:latin typeface="仿宋" panose="02010609060101010101" charset="-122"/>
                <a:ea typeface="仿宋" panose="02010609060101010101" charset="-122"/>
                <a:sym typeface="+mn-ea"/>
              </a:rPr>
              <a:t>前列腺癌诊断主要通过</a:t>
            </a:r>
            <a:r>
              <a:rPr kumimoji="1" lang="zh-CN" altLang="en-US" sz="1600" dirty="0">
                <a:solidFill>
                  <a:srgbClr val="FF0000"/>
                </a:solidFill>
                <a:latin typeface="仿宋" panose="02010609060101010101" charset="-122"/>
                <a:ea typeface="仿宋" panose="02010609060101010101" charset="-122"/>
                <a:sym typeface="+mn-ea"/>
              </a:rPr>
              <a:t>直肠指检（</a:t>
            </a:r>
            <a:r>
              <a:rPr kumimoji="1" lang="en-US" altLang="zh-CN" sz="1600" dirty="0">
                <a:solidFill>
                  <a:srgbClr val="FF0000"/>
                </a:solidFill>
                <a:latin typeface="仿宋" panose="02010609060101010101" charset="-122"/>
                <a:ea typeface="仿宋" panose="02010609060101010101" charset="-122"/>
                <a:sym typeface="+mn-ea"/>
              </a:rPr>
              <a:t>DRE</a:t>
            </a:r>
            <a:r>
              <a:rPr kumimoji="1" lang="zh-CN" altLang="en-US" sz="1600" dirty="0">
                <a:solidFill>
                  <a:srgbClr val="FF0000"/>
                </a:solidFill>
                <a:latin typeface="仿宋" panose="02010609060101010101" charset="-122"/>
                <a:ea typeface="仿宋" panose="02010609060101010101" charset="-122"/>
                <a:sym typeface="+mn-ea"/>
              </a:rPr>
              <a:t>）</a:t>
            </a:r>
            <a:r>
              <a:rPr kumimoji="1" lang="zh-CN" altLang="en-US" sz="1600" dirty="0">
                <a:solidFill>
                  <a:schemeClr val="tx1"/>
                </a:solidFill>
                <a:latin typeface="仿宋" panose="02010609060101010101" charset="-122"/>
                <a:ea typeface="仿宋" panose="02010609060101010101" charset="-122"/>
                <a:sym typeface="+mn-ea"/>
              </a:rPr>
              <a:t>、</a:t>
            </a:r>
            <a:r>
              <a:rPr kumimoji="1" lang="zh-CN" altLang="en-US" sz="1600" dirty="0">
                <a:solidFill>
                  <a:srgbClr val="FF0000"/>
                </a:solidFill>
                <a:latin typeface="仿宋" panose="02010609060101010101" charset="-122"/>
                <a:ea typeface="仿宋" panose="02010609060101010101" charset="-122"/>
                <a:sym typeface="+mn-ea"/>
              </a:rPr>
              <a:t>血清</a:t>
            </a:r>
            <a:r>
              <a:rPr kumimoji="1" lang="en-US" altLang="zh-CN" sz="1600" dirty="0">
                <a:solidFill>
                  <a:srgbClr val="FF0000"/>
                </a:solidFill>
                <a:latin typeface="仿宋" panose="02010609060101010101" charset="-122"/>
                <a:ea typeface="仿宋" panose="02010609060101010101" charset="-122"/>
                <a:sym typeface="+mn-ea"/>
              </a:rPr>
              <a:t>PSA</a:t>
            </a:r>
            <a:r>
              <a:rPr kumimoji="1" lang="zh-CN" altLang="en-US" sz="1600" dirty="0">
                <a:solidFill>
                  <a:srgbClr val="FF0000"/>
                </a:solidFill>
                <a:latin typeface="仿宋" panose="02010609060101010101" charset="-122"/>
                <a:ea typeface="仿宋" panose="02010609060101010101" charset="-122"/>
                <a:sym typeface="+mn-ea"/>
              </a:rPr>
              <a:t>检测</a:t>
            </a:r>
            <a:r>
              <a:rPr kumimoji="1" lang="zh-CN" altLang="en-US" sz="1600" dirty="0">
                <a:solidFill>
                  <a:schemeClr val="tx1"/>
                </a:solidFill>
                <a:latin typeface="仿宋" panose="02010609060101010101" charset="-122"/>
                <a:ea typeface="仿宋" panose="02010609060101010101" charset="-122"/>
                <a:sym typeface="+mn-ea"/>
              </a:rPr>
              <a:t>或</a:t>
            </a:r>
            <a:r>
              <a:rPr kumimoji="1" lang="zh-CN" altLang="en-US" sz="1600" dirty="0">
                <a:solidFill>
                  <a:srgbClr val="FF0000"/>
                </a:solidFill>
                <a:latin typeface="仿宋" panose="02010609060101010101" charset="-122"/>
                <a:ea typeface="仿宋" panose="02010609060101010101" charset="-122"/>
                <a:sym typeface="+mn-ea"/>
              </a:rPr>
              <a:t>直肠</a:t>
            </a:r>
            <a:r>
              <a:rPr kumimoji="1" lang="en-US" altLang="zh-CN" sz="1600" dirty="0">
                <a:solidFill>
                  <a:srgbClr val="FF0000"/>
                </a:solidFill>
                <a:latin typeface="仿宋" panose="02010609060101010101" charset="-122"/>
                <a:ea typeface="仿宋" panose="02010609060101010101" charset="-122"/>
                <a:sym typeface="+mn-ea"/>
              </a:rPr>
              <a:t>B</a:t>
            </a:r>
            <a:r>
              <a:rPr kumimoji="1" lang="zh-CN" altLang="en-US" sz="1600" dirty="0">
                <a:solidFill>
                  <a:srgbClr val="FF0000"/>
                </a:solidFill>
                <a:latin typeface="仿宋" panose="02010609060101010101" charset="-122"/>
                <a:ea typeface="仿宋" panose="02010609060101010101" charset="-122"/>
                <a:sym typeface="+mn-ea"/>
              </a:rPr>
              <a:t>超（</a:t>
            </a:r>
            <a:r>
              <a:rPr kumimoji="1" lang="en-US" altLang="zh-CN" sz="1600" dirty="0">
                <a:solidFill>
                  <a:srgbClr val="FF0000"/>
                </a:solidFill>
                <a:latin typeface="仿宋" panose="02010609060101010101" charset="-122"/>
                <a:ea typeface="仿宋" panose="02010609060101010101" charset="-122"/>
                <a:sym typeface="+mn-ea"/>
              </a:rPr>
              <a:t>TRUS</a:t>
            </a:r>
            <a:r>
              <a:rPr kumimoji="1" lang="zh-CN" altLang="en-US" sz="1600" dirty="0">
                <a:solidFill>
                  <a:srgbClr val="FF0000"/>
                </a:solidFill>
                <a:latin typeface="仿宋" panose="02010609060101010101" charset="-122"/>
                <a:ea typeface="仿宋" panose="02010609060101010101" charset="-122"/>
                <a:sym typeface="+mn-ea"/>
              </a:rPr>
              <a:t>）针刺活检</a:t>
            </a:r>
            <a:r>
              <a:rPr kumimoji="1" lang="zh-CN" altLang="en-US" sz="1600" dirty="0">
                <a:solidFill>
                  <a:schemeClr val="tx1"/>
                </a:solidFill>
                <a:latin typeface="仿宋" panose="02010609060101010101" charset="-122"/>
                <a:ea typeface="仿宋" panose="02010609060101010101" charset="-122"/>
                <a:sym typeface="+mn-ea"/>
              </a:rPr>
              <a:t>确定诊断。</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600" dirty="0">
                <a:solidFill>
                  <a:schemeClr val="tx1"/>
                </a:solidFill>
                <a:latin typeface="仿宋" panose="02010609060101010101" charset="-122"/>
                <a:ea typeface="仿宋" panose="02010609060101010101" charset="-122"/>
                <a:sym typeface="+mn-ea"/>
              </a:rPr>
              <a:t>血清游离</a:t>
            </a:r>
            <a:r>
              <a:rPr kumimoji="1" lang="en-US" altLang="zh-CN" sz="1600" dirty="0">
                <a:solidFill>
                  <a:schemeClr val="tx1"/>
                </a:solidFill>
                <a:latin typeface="仿宋" panose="02010609060101010101" charset="-122"/>
                <a:ea typeface="仿宋" panose="02010609060101010101" charset="-122"/>
                <a:sym typeface="+mn-ea"/>
              </a:rPr>
              <a:t>PSA (f-PSA)</a:t>
            </a:r>
            <a:r>
              <a:rPr kumimoji="1" lang="zh-CN" altLang="en-US" sz="1600" dirty="0">
                <a:solidFill>
                  <a:schemeClr val="tx1"/>
                </a:solidFill>
                <a:latin typeface="仿宋" panose="02010609060101010101" charset="-122"/>
                <a:ea typeface="仿宋" panose="02010609060101010101" charset="-122"/>
                <a:sym typeface="+mn-ea"/>
              </a:rPr>
              <a:t>与总</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的比值（</a:t>
            </a:r>
            <a:r>
              <a:rPr kumimoji="1" lang="en-US" altLang="zh-CN" sz="1600" dirty="0" err="1">
                <a:solidFill>
                  <a:schemeClr val="tx1"/>
                </a:solidFill>
                <a:latin typeface="仿宋" panose="02010609060101010101" charset="-122"/>
                <a:ea typeface="仿宋" panose="02010609060101010101" charset="-122"/>
                <a:sym typeface="+mn-ea"/>
              </a:rPr>
              <a:t>fPSA</a:t>
            </a:r>
            <a:r>
              <a:rPr kumimoji="1" lang="en-US" altLang="zh-CN" sz="1600" dirty="0">
                <a:solidFill>
                  <a:schemeClr val="tx1"/>
                </a:solidFill>
                <a:latin typeface="仿宋" panose="02010609060101010101" charset="-122"/>
                <a:ea typeface="仿宋" panose="02010609060101010101" charset="-122"/>
                <a:sym typeface="+mn-ea"/>
              </a:rPr>
              <a:t>/</a:t>
            </a:r>
            <a:r>
              <a:rPr kumimoji="1" lang="en-US" altLang="zh-CN" sz="1600" dirty="0" err="1">
                <a:solidFill>
                  <a:schemeClr val="tx1"/>
                </a:solidFill>
                <a:latin typeface="仿宋" panose="02010609060101010101" charset="-122"/>
                <a:ea typeface="仿宋" panose="02010609060101010101" charset="-122"/>
                <a:sym typeface="+mn-ea"/>
              </a:rPr>
              <a:t>tPSA</a:t>
            </a:r>
            <a:r>
              <a:rPr kumimoji="1" lang="zh-CN" altLang="en-US" sz="1600" dirty="0">
                <a:solidFill>
                  <a:schemeClr val="tx1"/>
                </a:solidFill>
                <a:latin typeface="仿宋" panose="02010609060101010101" charset="-122"/>
                <a:ea typeface="仿宋" panose="02010609060101010101" charset="-122"/>
                <a:sym typeface="+mn-ea"/>
              </a:rPr>
              <a:t>）更为准确。正常</a:t>
            </a:r>
            <a:r>
              <a:rPr kumimoji="1" lang="en-US" altLang="zh-CN" sz="1600" dirty="0" err="1">
                <a:solidFill>
                  <a:schemeClr val="tx1"/>
                </a:solidFill>
                <a:latin typeface="仿宋" panose="02010609060101010101" charset="-122"/>
                <a:ea typeface="仿宋" panose="02010609060101010101" charset="-122"/>
                <a:sym typeface="+mn-ea"/>
              </a:rPr>
              <a:t>fPSA</a:t>
            </a:r>
            <a:r>
              <a:rPr kumimoji="1" lang="zh-CN" altLang="en-US" sz="1600" dirty="0">
                <a:solidFill>
                  <a:schemeClr val="tx1"/>
                </a:solidFill>
                <a:latin typeface="仿宋" panose="02010609060101010101" charset="-122"/>
                <a:ea typeface="仿宋" panose="02010609060101010101" charset="-122"/>
                <a:sym typeface="+mn-ea"/>
              </a:rPr>
              <a:t>仅占</a:t>
            </a:r>
            <a:r>
              <a:rPr kumimoji="1" lang="en-US" altLang="zh-CN" sz="1600" dirty="0" err="1">
                <a:solidFill>
                  <a:schemeClr val="tx1"/>
                </a:solidFill>
                <a:latin typeface="仿宋" panose="02010609060101010101" charset="-122"/>
                <a:ea typeface="仿宋" panose="02010609060101010101" charset="-122"/>
                <a:sym typeface="+mn-ea"/>
              </a:rPr>
              <a:t>tPSA</a:t>
            </a:r>
            <a:r>
              <a:rPr kumimoji="1" lang="zh-CN" altLang="en-US" sz="1600" dirty="0">
                <a:solidFill>
                  <a:schemeClr val="tx1"/>
                </a:solidFill>
                <a:latin typeface="仿宋" panose="02010609060101010101" charset="-122"/>
                <a:ea typeface="仿宋" panose="02010609060101010101" charset="-122"/>
                <a:sym typeface="+mn-ea"/>
              </a:rPr>
              <a:t>的</a:t>
            </a:r>
            <a:r>
              <a:rPr kumimoji="1" lang="en-US" altLang="zh-CN" sz="1600" dirty="0">
                <a:solidFill>
                  <a:schemeClr val="tx1"/>
                </a:solidFill>
                <a:latin typeface="仿宋" panose="02010609060101010101" charset="-122"/>
                <a:ea typeface="仿宋" panose="02010609060101010101" charset="-122"/>
                <a:sym typeface="+mn-ea"/>
              </a:rPr>
              <a:t>10%-20%</a:t>
            </a:r>
            <a:r>
              <a:rPr kumimoji="1" lang="zh-CN" altLang="en-US" sz="1600" dirty="0">
                <a:solidFill>
                  <a:schemeClr val="tx1"/>
                </a:solidFill>
                <a:latin typeface="仿宋" panose="02010609060101010101" charset="-122"/>
                <a:ea typeface="仿宋" panose="02010609060101010101" charset="-122"/>
                <a:sym typeface="+mn-ea"/>
              </a:rPr>
              <a:t>，若</a:t>
            </a:r>
            <a:r>
              <a:rPr kumimoji="1" lang="en-US" altLang="zh-CN" sz="1600" dirty="0" err="1">
                <a:solidFill>
                  <a:schemeClr val="tx1"/>
                </a:solidFill>
                <a:latin typeface="仿宋" panose="02010609060101010101" charset="-122"/>
                <a:ea typeface="仿宋" panose="02010609060101010101" charset="-122"/>
                <a:sym typeface="+mn-ea"/>
              </a:rPr>
              <a:t>fPSA</a:t>
            </a:r>
            <a:r>
              <a:rPr kumimoji="1" lang="en-US" altLang="zh-CN" sz="1600" dirty="0">
                <a:solidFill>
                  <a:schemeClr val="tx1"/>
                </a:solidFill>
                <a:latin typeface="仿宋" panose="02010609060101010101" charset="-122"/>
                <a:ea typeface="仿宋" panose="02010609060101010101" charset="-122"/>
                <a:sym typeface="+mn-ea"/>
              </a:rPr>
              <a:t> / </a:t>
            </a:r>
            <a:r>
              <a:rPr kumimoji="1" lang="en-US" altLang="zh-CN" sz="1600" dirty="0" err="1">
                <a:solidFill>
                  <a:schemeClr val="tx1"/>
                </a:solidFill>
                <a:latin typeface="仿宋" panose="02010609060101010101" charset="-122"/>
                <a:ea typeface="仿宋" panose="02010609060101010101" charset="-122"/>
                <a:sym typeface="+mn-ea"/>
              </a:rPr>
              <a:t>tPSA</a:t>
            </a:r>
            <a:r>
              <a:rPr kumimoji="1" lang="en-US" altLang="zh-CN" sz="1600" dirty="0">
                <a:solidFill>
                  <a:schemeClr val="tx1"/>
                </a:solidFill>
                <a:latin typeface="仿宋" panose="02010609060101010101" charset="-122"/>
                <a:ea typeface="仿宋" panose="02010609060101010101" charset="-122"/>
                <a:sym typeface="+mn-ea"/>
              </a:rPr>
              <a:t> &gt; 25%</a:t>
            </a:r>
            <a:r>
              <a:rPr kumimoji="1" lang="zh-CN" altLang="en-US" sz="1600" dirty="0">
                <a:solidFill>
                  <a:schemeClr val="tx1"/>
                </a:solidFill>
                <a:latin typeface="仿宋" panose="02010609060101010101" charset="-122"/>
                <a:ea typeface="仿宋" panose="02010609060101010101" charset="-122"/>
                <a:sym typeface="+mn-ea"/>
              </a:rPr>
              <a:t>， 前列腺癌的可能性极小（</a:t>
            </a:r>
            <a:r>
              <a:rPr kumimoji="1" lang="en-US" altLang="zh-CN" sz="1600" dirty="0">
                <a:solidFill>
                  <a:schemeClr val="tx1"/>
                </a:solidFill>
                <a:latin typeface="仿宋" panose="02010609060101010101" charset="-122"/>
                <a:ea typeface="仿宋" panose="02010609060101010101" charset="-122"/>
                <a:sym typeface="+mn-ea"/>
              </a:rPr>
              <a:t>&lt; 10%</a:t>
            </a:r>
            <a:r>
              <a:rPr kumimoji="1" lang="zh-CN" altLang="en-US" sz="1600" dirty="0">
                <a:solidFill>
                  <a:schemeClr val="tx1"/>
                </a:solidFill>
                <a:latin typeface="仿宋" panose="02010609060101010101" charset="-122"/>
                <a:ea typeface="仿宋" panose="02010609060101010101" charset="-122"/>
                <a:sym typeface="+mn-ea"/>
              </a:rPr>
              <a:t>）。当</a:t>
            </a:r>
            <a:r>
              <a:rPr kumimoji="1" lang="en-US" altLang="zh-CN" sz="1600" dirty="0" err="1">
                <a:solidFill>
                  <a:schemeClr val="tx1"/>
                </a:solidFill>
                <a:latin typeface="仿宋" panose="02010609060101010101" charset="-122"/>
                <a:ea typeface="仿宋" panose="02010609060101010101" charset="-122"/>
                <a:sym typeface="+mn-ea"/>
              </a:rPr>
              <a:t>fPSA</a:t>
            </a:r>
            <a:r>
              <a:rPr kumimoji="1" lang="en-US" altLang="zh-CN" sz="1600" dirty="0">
                <a:solidFill>
                  <a:schemeClr val="tx1"/>
                </a:solidFill>
                <a:latin typeface="仿宋" panose="02010609060101010101" charset="-122"/>
                <a:ea typeface="仿宋" panose="02010609060101010101" charset="-122"/>
                <a:sym typeface="+mn-ea"/>
              </a:rPr>
              <a:t> / </a:t>
            </a:r>
            <a:r>
              <a:rPr kumimoji="1" lang="en-US" altLang="zh-CN" sz="1600" dirty="0" err="1">
                <a:solidFill>
                  <a:schemeClr val="tx1"/>
                </a:solidFill>
                <a:latin typeface="仿宋" panose="02010609060101010101" charset="-122"/>
                <a:ea typeface="仿宋" panose="02010609060101010101" charset="-122"/>
                <a:sym typeface="+mn-ea"/>
              </a:rPr>
              <a:t>tPSA</a:t>
            </a:r>
            <a:r>
              <a:rPr kumimoji="1" lang="en-US" altLang="zh-CN" sz="1600" dirty="0">
                <a:solidFill>
                  <a:schemeClr val="tx1"/>
                </a:solidFill>
                <a:latin typeface="仿宋" panose="02010609060101010101" charset="-122"/>
                <a:ea typeface="仿宋" panose="02010609060101010101" charset="-122"/>
                <a:sym typeface="+mn-ea"/>
              </a:rPr>
              <a:t> &lt; 10%</a:t>
            </a:r>
            <a:r>
              <a:rPr kumimoji="1" lang="zh-CN" altLang="en-US" sz="1600" dirty="0">
                <a:solidFill>
                  <a:schemeClr val="tx1"/>
                </a:solidFill>
                <a:latin typeface="仿宋" panose="02010609060101010101" charset="-122"/>
                <a:ea typeface="仿宋" panose="02010609060101010101" charset="-122"/>
                <a:sym typeface="+mn-ea"/>
              </a:rPr>
              <a:t>时，则前列腺癌的可能性极大（</a:t>
            </a:r>
            <a:r>
              <a:rPr kumimoji="1" lang="en-US" altLang="zh-CN" sz="1600" dirty="0">
                <a:solidFill>
                  <a:schemeClr val="tx1"/>
                </a:solidFill>
                <a:latin typeface="仿宋" panose="02010609060101010101" charset="-122"/>
                <a:ea typeface="仿宋" panose="02010609060101010101" charset="-122"/>
                <a:sym typeface="+mn-ea"/>
              </a:rPr>
              <a:t>&gt;80%</a:t>
            </a:r>
            <a:r>
              <a:rPr kumimoji="1" lang="zh-CN" altLang="en-US" sz="1600" dirty="0">
                <a:solidFill>
                  <a:schemeClr val="tx1"/>
                </a:solidFill>
                <a:latin typeface="仿宋" panose="02010609060101010101" charset="-122"/>
                <a:ea typeface="仿宋" panose="02010609060101010101" charset="-122"/>
                <a:sym typeface="+mn-ea"/>
              </a:rPr>
              <a:t>），必须作前列腺活检以确诊。</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600" dirty="0">
                <a:solidFill>
                  <a:schemeClr val="tx1"/>
                </a:solidFill>
                <a:latin typeface="仿宋" panose="02010609060101010101" charset="-122"/>
                <a:ea typeface="仿宋" panose="02010609060101010101" charset="-122"/>
                <a:sym typeface="+mn-ea"/>
              </a:rPr>
              <a:t>连续观察血清</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浓度的变化，前列腺癌组</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速率显著高于良性前列腺增生组和正常人组，正常值上限为每年</a:t>
            </a:r>
            <a:r>
              <a:rPr kumimoji="1" lang="en-US" altLang="zh-CN" sz="1600" dirty="0">
                <a:solidFill>
                  <a:schemeClr val="tx1"/>
                </a:solidFill>
                <a:latin typeface="仿宋" panose="02010609060101010101" charset="-122"/>
                <a:ea typeface="仿宋" panose="02010609060101010101" charset="-122"/>
                <a:sym typeface="+mn-ea"/>
              </a:rPr>
              <a:t>0.75ng/ml</a:t>
            </a:r>
            <a:r>
              <a:rPr kumimoji="1" lang="zh-CN" altLang="en-US" sz="1600" dirty="0">
                <a:solidFill>
                  <a:schemeClr val="tx1"/>
                </a:solidFill>
                <a:latin typeface="仿宋" panose="02010609060101010101" charset="-122"/>
                <a:ea typeface="仿宋" panose="02010609060101010101" charset="-122"/>
                <a:sym typeface="+mn-ea"/>
              </a:rPr>
              <a:t>。这样，即使在两次检侧中</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的浓度均在正常范围，但根据</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的速率变化，</a:t>
            </a:r>
            <a:r>
              <a:rPr kumimoji="1" lang="zh-CN" altLang="en-US" sz="1600" dirty="0">
                <a:solidFill>
                  <a:srgbClr val="FF0000"/>
                </a:solidFill>
                <a:latin typeface="仿宋" panose="02010609060101010101" charset="-122"/>
                <a:ea typeface="仿宋" panose="02010609060101010101" charset="-122"/>
                <a:sym typeface="+mn-ea"/>
              </a:rPr>
              <a:t>可进一步检查发现早期前列腺癌。</a:t>
            </a:r>
            <a:r>
              <a:rPr kumimoji="1" lang="zh-CN" altLang="en-US" sz="1600" dirty="0">
                <a:solidFill>
                  <a:schemeClr val="tx1"/>
                </a:solidFill>
                <a:latin typeface="仿宋" panose="02010609060101010101" charset="-122"/>
                <a:ea typeface="仿宋" panose="02010609060101010101" charset="-122"/>
                <a:sym typeface="+mn-ea"/>
              </a:rPr>
              <a:t>大量的筛选资料证明，如果</a:t>
            </a:r>
            <a:r>
              <a:rPr kumimoji="1" lang="en-US" altLang="zh-CN" sz="1600" dirty="0">
                <a:solidFill>
                  <a:schemeClr val="tx1"/>
                </a:solidFill>
                <a:latin typeface="仿宋" panose="02010609060101010101" charset="-122"/>
                <a:ea typeface="仿宋" panose="02010609060101010101" charset="-122"/>
                <a:sym typeface="+mn-ea"/>
              </a:rPr>
              <a:t>PSA</a:t>
            </a:r>
            <a:r>
              <a:rPr kumimoji="1" lang="zh-CN" altLang="en-US" sz="1600" dirty="0">
                <a:solidFill>
                  <a:schemeClr val="tx1"/>
                </a:solidFill>
                <a:latin typeface="仿宋" panose="02010609060101010101" charset="-122"/>
                <a:ea typeface="仿宋" panose="02010609060101010101" charset="-122"/>
                <a:sym typeface="+mn-ea"/>
              </a:rPr>
              <a:t>速率超过每年</a:t>
            </a:r>
            <a:r>
              <a:rPr kumimoji="1" lang="en-US" altLang="zh-CN" sz="1600" dirty="0">
                <a:solidFill>
                  <a:schemeClr val="tx1"/>
                </a:solidFill>
                <a:latin typeface="仿宋" panose="02010609060101010101" charset="-122"/>
                <a:ea typeface="仿宋" panose="02010609060101010101" charset="-122"/>
                <a:sym typeface="+mn-ea"/>
              </a:rPr>
              <a:t>0.75ng/ml</a:t>
            </a:r>
            <a:r>
              <a:rPr kumimoji="1" lang="zh-CN" altLang="en-US" sz="1600" dirty="0">
                <a:solidFill>
                  <a:schemeClr val="tx1"/>
                </a:solidFill>
                <a:latin typeface="仿宋" panose="02010609060101010101" charset="-122"/>
                <a:ea typeface="仿宋" panose="02010609060101010101" charset="-122"/>
                <a:sym typeface="+mn-ea"/>
              </a:rPr>
              <a:t>，则可发现</a:t>
            </a:r>
            <a:r>
              <a:rPr kumimoji="1" lang="en-US" altLang="zh-CN" sz="1600" dirty="0">
                <a:solidFill>
                  <a:schemeClr val="tx1"/>
                </a:solidFill>
                <a:latin typeface="仿宋" panose="02010609060101010101" charset="-122"/>
                <a:ea typeface="仿宋" panose="02010609060101010101" charset="-122"/>
                <a:sym typeface="+mn-ea"/>
              </a:rPr>
              <a:t>47%</a:t>
            </a:r>
            <a:r>
              <a:rPr kumimoji="1" lang="zh-CN" altLang="en-US" sz="1600" dirty="0">
                <a:solidFill>
                  <a:schemeClr val="tx1"/>
                </a:solidFill>
                <a:latin typeface="仿宋" panose="02010609060101010101" charset="-122"/>
                <a:ea typeface="仿宋" panose="02010609060101010101" charset="-122"/>
                <a:sym typeface="+mn-ea"/>
              </a:rPr>
              <a:t>的患者患前列腺癌。</a:t>
            </a: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4384675"/>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前列腺抗原检测注意点</a:t>
            </a:r>
            <a:endParaRPr kumimoji="1" lang="zh-CN" altLang="en-US"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zh-CN" altLang="en-US"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单独检测</a:t>
            </a:r>
            <a:r>
              <a:rPr kumimoji="1" lang="en-US" altLang="zh-CN" sz="1800" dirty="0">
                <a:solidFill>
                  <a:schemeClr val="tx1"/>
                </a:solidFill>
                <a:latin typeface="仿宋" panose="02010609060101010101" charset="-122"/>
                <a:ea typeface="仿宋" panose="02010609060101010101" charset="-122"/>
                <a:sym typeface="+mn-ea"/>
              </a:rPr>
              <a:t>PSA</a:t>
            </a:r>
            <a:r>
              <a:rPr kumimoji="1" lang="zh-CN" altLang="en-US" sz="1800" dirty="0">
                <a:solidFill>
                  <a:schemeClr val="tx1"/>
                </a:solidFill>
                <a:latin typeface="仿宋" panose="02010609060101010101" charset="-122"/>
                <a:ea typeface="仿宋" panose="02010609060101010101" charset="-122"/>
                <a:sym typeface="+mn-ea"/>
              </a:rPr>
              <a:t>会受很多因素影响，如前列腺肥大、前列腺炎等。</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常规的直肠指检、前列腺按摩、前列腺活检、膀胱镜操作、留置导尿都可以使</a:t>
            </a:r>
            <a:r>
              <a:rPr kumimoji="1" lang="en-US" altLang="zh-CN" sz="1800" dirty="0">
                <a:solidFill>
                  <a:schemeClr val="tx1"/>
                </a:solidFill>
                <a:latin typeface="仿宋" panose="02010609060101010101" charset="-122"/>
                <a:ea typeface="仿宋" panose="02010609060101010101" charset="-122"/>
                <a:sym typeface="+mn-ea"/>
              </a:rPr>
              <a:t>PSA</a:t>
            </a:r>
            <a:r>
              <a:rPr kumimoji="1" lang="zh-CN" altLang="en-US" sz="1800" dirty="0">
                <a:solidFill>
                  <a:schemeClr val="tx1"/>
                </a:solidFill>
                <a:latin typeface="仿宋" panose="02010609060101010101" charset="-122"/>
                <a:ea typeface="仿宋" panose="02010609060101010101" charset="-122"/>
                <a:sym typeface="+mn-ea"/>
              </a:rPr>
              <a:t>明显升高，故血清</a:t>
            </a:r>
            <a:r>
              <a:rPr kumimoji="1" lang="en-US" altLang="zh-CN" sz="1800" dirty="0">
                <a:solidFill>
                  <a:schemeClr val="tx1"/>
                </a:solidFill>
                <a:latin typeface="仿宋" panose="02010609060101010101" charset="-122"/>
                <a:ea typeface="仿宋" panose="02010609060101010101" charset="-122"/>
                <a:sym typeface="+mn-ea"/>
              </a:rPr>
              <a:t>PSA</a:t>
            </a:r>
            <a:r>
              <a:rPr kumimoji="1" lang="zh-CN" altLang="en-US" sz="1800" dirty="0">
                <a:solidFill>
                  <a:schemeClr val="tx1"/>
                </a:solidFill>
                <a:latin typeface="仿宋" panose="02010609060101010101" charset="-122"/>
                <a:ea typeface="仿宋" panose="02010609060101010101" charset="-122"/>
                <a:sym typeface="+mn-ea"/>
              </a:rPr>
              <a:t>测定应在前列腺操作前或操作后</a:t>
            </a:r>
            <a:r>
              <a:rPr kumimoji="1" lang="zh-CN" altLang="en-US" sz="1800" dirty="0">
                <a:solidFill>
                  <a:srgbClr val="FF0000"/>
                </a:solidFill>
                <a:latin typeface="仿宋" panose="02010609060101010101" charset="-122"/>
                <a:ea typeface="仿宋" panose="02010609060101010101" charset="-122"/>
                <a:sym typeface="+mn-ea"/>
              </a:rPr>
              <a:t>至少一周</a:t>
            </a:r>
            <a:r>
              <a:rPr kumimoji="1" lang="zh-CN" altLang="en-US" sz="1800" dirty="0">
                <a:solidFill>
                  <a:schemeClr val="tx1"/>
                </a:solidFill>
                <a:latin typeface="仿宋" panose="02010609060101010101" charset="-122"/>
                <a:ea typeface="仿宋" panose="02010609060101010101" charset="-122"/>
                <a:sym typeface="+mn-ea"/>
              </a:rPr>
              <a:t>才抽血，前列腺活检后则需等待更长的时间。</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631180"/>
          </a:xfrm>
          <a:prstGeom prst="rect">
            <a:avLst/>
          </a:prstGeom>
          <a:noFill/>
        </p:spPr>
        <p:txBody>
          <a:bodyPr wrap="square" rtlCol="0" anchor="t">
            <a:spAutoFit/>
          </a:bodyPr>
          <a:p>
            <a:pPr>
              <a:lnSpc>
                <a:spcPct val="150000"/>
              </a:lnSpc>
              <a:buFont typeface="Wingdings" panose="05000000000000000000" charset="0"/>
            </a:pPr>
            <a:r>
              <a:rPr kumimoji="1" lang="en-US" altLang="zh-CN" sz="2000" b="1" dirty="0">
                <a:latin typeface="仿宋" panose="02010609060101010101" charset="-122"/>
                <a:ea typeface="仿宋" panose="02010609060101010101" charset="-122"/>
                <a:sym typeface="+mn-ea"/>
              </a:rPr>
              <a:t>CA125</a:t>
            </a:r>
            <a:endParaRPr kumimoji="1" lang="en-US" altLang="zh-CN"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chemeClr val="tx1"/>
                </a:solidFill>
                <a:latin typeface="仿宋" panose="02010609060101010101" charset="-122"/>
                <a:ea typeface="仿宋" panose="02010609060101010101" charset="-122"/>
                <a:sym typeface="+mn-ea"/>
              </a:rPr>
              <a:t>CA125</a:t>
            </a:r>
            <a:r>
              <a:rPr kumimoji="1" lang="zh-CN" altLang="en-US" sz="1800" dirty="0">
                <a:solidFill>
                  <a:schemeClr val="tx1"/>
                </a:solidFill>
                <a:latin typeface="仿宋" panose="02010609060101010101" charset="-122"/>
                <a:ea typeface="仿宋" panose="02010609060101010101" charset="-122"/>
                <a:sym typeface="+mn-ea"/>
              </a:rPr>
              <a:t>用于</a:t>
            </a:r>
            <a:r>
              <a:rPr kumimoji="1" lang="zh-CN" altLang="en-US" sz="1800" dirty="0">
                <a:solidFill>
                  <a:srgbClr val="FF0000"/>
                </a:solidFill>
                <a:latin typeface="仿宋" panose="02010609060101010101" charset="-122"/>
                <a:ea typeface="仿宋" panose="02010609060101010101" charset="-122"/>
                <a:sym typeface="+mn-ea"/>
              </a:rPr>
              <a:t>卵巢癌</a:t>
            </a:r>
            <a:r>
              <a:rPr kumimoji="1" lang="zh-CN" altLang="en-US" sz="1800" dirty="0">
                <a:solidFill>
                  <a:schemeClr val="tx1"/>
                </a:solidFill>
                <a:latin typeface="仿宋" panose="02010609060101010101" charset="-122"/>
                <a:ea typeface="仿宋" panose="02010609060101010101" charset="-122"/>
                <a:sym typeface="+mn-ea"/>
              </a:rPr>
              <a:t>筛查以及观察疗效，判断有无复发。</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在连续检测中，</a:t>
            </a:r>
            <a:r>
              <a:rPr kumimoji="1" lang="en-US" altLang="zh-CN" sz="1800" dirty="0">
                <a:solidFill>
                  <a:schemeClr val="tx1"/>
                </a:solidFill>
                <a:latin typeface="仿宋" panose="02010609060101010101" charset="-122"/>
                <a:ea typeface="仿宋" panose="02010609060101010101" charset="-122"/>
                <a:sym typeface="+mn-ea"/>
              </a:rPr>
              <a:t>CA125</a:t>
            </a:r>
            <a:r>
              <a:rPr kumimoji="1" lang="zh-CN" altLang="en-US" sz="1800" dirty="0">
                <a:solidFill>
                  <a:schemeClr val="tx1"/>
                </a:solidFill>
                <a:latin typeface="仿宋" panose="02010609060101010101" charset="-122"/>
                <a:ea typeface="仿宋" panose="02010609060101010101" charset="-122"/>
                <a:sym typeface="+mn-ea"/>
              </a:rPr>
              <a:t>的初始浓度和上升斜率应考虑在内，以鉴别肿瘤是良性生长还是恶性生长。在一次</a:t>
            </a:r>
            <a:r>
              <a:rPr kumimoji="1" lang="en-US" altLang="zh-CN" sz="1800" dirty="0">
                <a:solidFill>
                  <a:schemeClr val="tx1"/>
                </a:solidFill>
                <a:latin typeface="仿宋" panose="02010609060101010101" charset="-122"/>
                <a:ea typeface="仿宋" panose="02010609060101010101" charset="-122"/>
                <a:sym typeface="+mn-ea"/>
              </a:rPr>
              <a:t>8688</a:t>
            </a:r>
            <a:r>
              <a:rPr kumimoji="1" lang="zh-CN" altLang="en-US" sz="1800" dirty="0">
                <a:solidFill>
                  <a:schemeClr val="tx1"/>
                </a:solidFill>
                <a:latin typeface="仿宋" panose="02010609060101010101" charset="-122"/>
                <a:ea typeface="仿宋" panose="02010609060101010101" charset="-122"/>
                <a:sym typeface="+mn-ea"/>
              </a:rPr>
              <a:t>份血清样品的回顾性研究中，发现用这种方式来计算卵巢癌的危险性，其敏感性</a:t>
            </a:r>
            <a:r>
              <a:rPr kumimoji="1" lang="en-US" altLang="zh-CN" sz="1800" dirty="0">
                <a:solidFill>
                  <a:schemeClr val="tx1"/>
                </a:solidFill>
                <a:latin typeface="仿宋" panose="02010609060101010101" charset="-122"/>
                <a:ea typeface="仿宋" panose="02010609060101010101" charset="-122"/>
                <a:sym typeface="+mn-ea"/>
              </a:rPr>
              <a:t>60%</a:t>
            </a:r>
            <a:r>
              <a:rPr kumimoji="1" lang="zh-CN" altLang="en-US" sz="1800" dirty="0">
                <a:solidFill>
                  <a:schemeClr val="tx1"/>
                </a:solidFill>
                <a:latin typeface="仿宋" panose="02010609060101010101" charset="-122"/>
                <a:ea typeface="仿宋" panose="02010609060101010101" charset="-122"/>
                <a:sym typeface="+mn-ea"/>
              </a:rPr>
              <a:t>，阳性预见率</a:t>
            </a:r>
            <a:r>
              <a:rPr kumimoji="1" lang="en-US" altLang="zh-CN" sz="1800" dirty="0">
                <a:solidFill>
                  <a:schemeClr val="tx1"/>
                </a:solidFill>
                <a:latin typeface="仿宋" panose="02010609060101010101" charset="-122"/>
                <a:ea typeface="仿宋" panose="02010609060101010101" charset="-122"/>
                <a:sym typeface="+mn-ea"/>
              </a:rPr>
              <a:t>16%</a:t>
            </a:r>
            <a:r>
              <a:rPr kumimoji="1" lang="zh-CN" altLang="en-US" sz="1800" dirty="0">
                <a:solidFill>
                  <a:schemeClr val="tx1"/>
                </a:solidFill>
                <a:latin typeface="仿宋" panose="02010609060101010101" charset="-122"/>
                <a:ea typeface="仿宋" panose="02010609060101010101" charset="-122"/>
                <a:sym typeface="+mn-ea"/>
              </a:rPr>
              <a:t>，认为这种方式是筛查早期卵巢癌的较好技术。</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chemeClr val="tx1"/>
                </a:solidFill>
                <a:latin typeface="仿宋" panose="02010609060101010101" charset="-122"/>
                <a:ea typeface="仿宋" panose="02010609060101010101" charset="-122"/>
                <a:sym typeface="+mn-ea"/>
              </a:rPr>
              <a:t>CA125</a:t>
            </a:r>
            <a:r>
              <a:rPr kumimoji="1" lang="zh-CN" altLang="en-US" sz="1800" dirty="0">
                <a:solidFill>
                  <a:schemeClr val="tx1"/>
                </a:solidFill>
                <a:latin typeface="仿宋" panose="02010609060101010101" charset="-122"/>
                <a:ea typeface="仿宋" panose="02010609060101010101" charset="-122"/>
                <a:sym typeface="+mn-ea"/>
              </a:rPr>
              <a:t>用于卵巢癌筛查</a:t>
            </a:r>
            <a:r>
              <a:rPr kumimoji="1" lang="zh-CN" altLang="en-US" sz="1800" dirty="0">
                <a:solidFill>
                  <a:srgbClr val="FF0000"/>
                </a:solidFill>
                <a:latin typeface="仿宋" panose="02010609060101010101" charset="-122"/>
                <a:ea typeface="仿宋" panose="02010609060101010101" charset="-122"/>
                <a:sym typeface="+mn-ea"/>
              </a:rPr>
              <a:t>假阳性</a:t>
            </a:r>
            <a:r>
              <a:rPr kumimoji="1" lang="zh-CN" altLang="en-US" sz="1800" dirty="0">
                <a:solidFill>
                  <a:schemeClr val="tx1"/>
                </a:solidFill>
                <a:latin typeface="仿宋" panose="02010609060101010101" charset="-122"/>
                <a:ea typeface="仿宋" panose="02010609060101010101" charset="-122"/>
                <a:sym typeface="+mn-ea"/>
              </a:rPr>
              <a:t>主要出现在妊娠、月经期、子宫内膜炎等妇科炎症情况。在妊娠头</a:t>
            </a:r>
            <a:r>
              <a:rPr kumimoji="1" lang="en-US" altLang="zh-CN" sz="1800" dirty="0">
                <a:solidFill>
                  <a:schemeClr val="tx1"/>
                </a:solidFill>
                <a:latin typeface="仿宋" panose="02010609060101010101" charset="-122"/>
                <a:ea typeface="仿宋" panose="02010609060101010101" charset="-122"/>
                <a:sym typeface="+mn-ea"/>
              </a:rPr>
              <a:t>3</a:t>
            </a:r>
            <a:r>
              <a:rPr kumimoji="1" lang="zh-CN" altLang="en-US" sz="1800" dirty="0">
                <a:solidFill>
                  <a:schemeClr val="tx1"/>
                </a:solidFill>
                <a:latin typeface="仿宋" panose="02010609060101010101" charset="-122"/>
                <a:ea typeface="仿宋" panose="02010609060101010101" charset="-122"/>
                <a:sym typeface="+mn-ea"/>
              </a:rPr>
              <a:t>个月和月经期</a:t>
            </a:r>
            <a:r>
              <a:rPr kumimoji="1" lang="en-US" altLang="zh-CN" sz="1800" dirty="0">
                <a:solidFill>
                  <a:schemeClr val="tx1"/>
                </a:solidFill>
                <a:latin typeface="仿宋" panose="02010609060101010101" charset="-122"/>
                <a:ea typeface="仿宋" panose="02010609060101010101" charset="-122"/>
                <a:sym typeface="+mn-ea"/>
              </a:rPr>
              <a:t>CA125</a:t>
            </a:r>
            <a:r>
              <a:rPr kumimoji="1" lang="zh-CN" altLang="en-US" sz="1800" dirty="0">
                <a:solidFill>
                  <a:schemeClr val="tx1"/>
                </a:solidFill>
                <a:latin typeface="仿宋" panose="02010609060101010101" charset="-122"/>
                <a:ea typeface="仿宋" panose="02010609060101010101" charset="-122"/>
                <a:sym typeface="+mn-ea"/>
              </a:rPr>
              <a:t>假阳性分别可达</a:t>
            </a:r>
            <a:r>
              <a:rPr kumimoji="1" lang="en-US" altLang="zh-CN" sz="1800" dirty="0">
                <a:solidFill>
                  <a:schemeClr val="tx1"/>
                </a:solidFill>
                <a:latin typeface="仿宋" panose="02010609060101010101" charset="-122"/>
                <a:ea typeface="仿宋" panose="02010609060101010101" charset="-122"/>
                <a:sym typeface="+mn-ea"/>
              </a:rPr>
              <a:t>57%</a:t>
            </a:r>
            <a:r>
              <a:rPr kumimoji="1" lang="zh-CN" altLang="en-US" sz="1800" dirty="0">
                <a:solidFill>
                  <a:schemeClr val="tx1"/>
                </a:solidFill>
                <a:latin typeface="仿宋" panose="02010609060101010101" charset="-122"/>
                <a:ea typeface="仿宋" panose="02010609060101010101" charset="-122"/>
                <a:sym typeface="+mn-ea"/>
              </a:rPr>
              <a:t>和</a:t>
            </a:r>
            <a:r>
              <a:rPr kumimoji="1" lang="en-US" altLang="zh-CN" sz="1800" dirty="0">
                <a:solidFill>
                  <a:schemeClr val="tx1"/>
                </a:solidFill>
                <a:latin typeface="仿宋" panose="02010609060101010101" charset="-122"/>
                <a:ea typeface="仿宋" panose="02010609060101010101" charset="-122"/>
                <a:sym typeface="+mn-ea"/>
              </a:rPr>
              <a:t>16%</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4799965"/>
          </a:xfrm>
          <a:prstGeom prst="rect">
            <a:avLst/>
          </a:prstGeom>
          <a:noFill/>
        </p:spPr>
        <p:txBody>
          <a:bodyPr wrap="square" rtlCol="0" anchor="t">
            <a:spAutoFit/>
          </a:bodyPr>
          <a:p>
            <a:pPr>
              <a:lnSpc>
                <a:spcPct val="150000"/>
              </a:lnSpc>
              <a:buFont typeface="Wingdings" panose="05000000000000000000" charset="0"/>
            </a:pPr>
            <a:r>
              <a:rPr kumimoji="1" lang="en-US" altLang="zh-CN" sz="2000" b="1" dirty="0">
                <a:latin typeface="仿宋" panose="02010609060101010101" charset="-122"/>
                <a:ea typeface="仿宋" panose="02010609060101010101" charset="-122"/>
                <a:sym typeface="+mn-ea"/>
              </a:rPr>
              <a:t>CA15-3</a:t>
            </a:r>
            <a:endParaRPr kumimoji="1" lang="en-US" altLang="zh-CN"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rgbClr val="FF0000"/>
                </a:solidFill>
                <a:latin typeface="仿宋" panose="02010609060101010101" charset="-122"/>
                <a:ea typeface="仿宋" panose="02010609060101010101" charset="-122"/>
                <a:sym typeface="+mn-ea"/>
              </a:rPr>
              <a:t>乳腺癌</a:t>
            </a:r>
            <a:r>
              <a:rPr kumimoji="1" lang="zh-CN" altLang="en-US" sz="1800" dirty="0">
                <a:solidFill>
                  <a:schemeClr val="tx1"/>
                </a:solidFill>
                <a:latin typeface="仿宋" panose="02010609060101010101" charset="-122"/>
                <a:ea typeface="仿宋" panose="02010609060101010101" charset="-122"/>
                <a:sym typeface="+mn-ea"/>
              </a:rPr>
              <a:t>可使</a:t>
            </a:r>
            <a:r>
              <a:rPr kumimoji="1" lang="en-US" altLang="zh-CN" sz="1800" dirty="0">
                <a:solidFill>
                  <a:schemeClr val="tx1"/>
                </a:solidFill>
                <a:latin typeface="仿宋" panose="02010609060101010101" charset="-122"/>
                <a:ea typeface="仿宋" panose="02010609060101010101" charset="-122"/>
                <a:sym typeface="+mn-ea"/>
              </a:rPr>
              <a:t>CA15-3</a:t>
            </a:r>
            <a:r>
              <a:rPr kumimoji="1" lang="zh-CN" altLang="en-US" sz="1800" dirty="0">
                <a:solidFill>
                  <a:schemeClr val="tx1"/>
                </a:solidFill>
                <a:latin typeface="仿宋" panose="02010609060101010101" charset="-122"/>
                <a:ea typeface="仿宋" panose="02010609060101010101" charset="-122"/>
                <a:sym typeface="+mn-ea"/>
              </a:rPr>
              <a:t>升高。但初期敏感度只有</a:t>
            </a:r>
            <a:r>
              <a:rPr kumimoji="1" lang="en-US" altLang="zh-CN" sz="1800" dirty="0">
                <a:solidFill>
                  <a:schemeClr val="tx1"/>
                </a:solidFill>
                <a:latin typeface="仿宋" panose="02010609060101010101" charset="-122"/>
                <a:ea typeface="仿宋" panose="02010609060101010101" charset="-122"/>
                <a:sym typeface="+mn-ea"/>
              </a:rPr>
              <a:t>60%</a:t>
            </a:r>
            <a:r>
              <a:rPr kumimoji="1" lang="zh-CN" altLang="en-US" sz="1800" dirty="0">
                <a:solidFill>
                  <a:schemeClr val="tx1"/>
                </a:solidFill>
                <a:latin typeface="仿宋" panose="02010609060101010101" charset="-122"/>
                <a:ea typeface="仿宋" panose="02010609060101010101" charset="-122"/>
                <a:sym typeface="+mn-ea"/>
              </a:rPr>
              <a:t>。其它恶性肿瘤也可使</a:t>
            </a:r>
            <a:r>
              <a:rPr kumimoji="1" lang="en-US" altLang="zh-CN" sz="1800" dirty="0">
                <a:solidFill>
                  <a:schemeClr val="tx1"/>
                </a:solidFill>
                <a:latin typeface="仿宋" panose="02010609060101010101" charset="-122"/>
                <a:ea typeface="仿宋" panose="02010609060101010101" charset="-122"/>
                <a:sym typeface="+mn-ea"/>
              </a:rPr>
              <a:t>CA15-3</a:t>
            </a:r>
            <a:r>
              <a:rPr kumimoji="1" lang="zh-CN" altLang="en-US" sz="1800" dirty="0">
                <a:solidFill>
                  <a:schemeClr val="tx1"/>
                </a:solidFill>
                <a:latin typeface="仿宋" panose="02010609060101010101" charset="-122"/>
                <a:ea typeface="仿宋" panose="02010609060101010101" charset="-122"/>
                <a:sym typeface="+mn-ea"/>
              </a:rPr>
              <a:t>有不同程度的阳性率。主要用于</a:t>
            </a:r>
            <a:r>
              <a:rPr kumimoji="1" lang="zh-CN" altLang="en-US" sz="1800" dirty="0">
                <a:solidFill>
                  <a:srgbClr val="FF0000"/>
                </a:solidFill>
                <a:latin typeface="仿宋" panose="02010609060101010101" charset="-122"/>
                <a:ea typeface="仿宋" panose="02010609060101010101" charset="-122"/>
                <a:sym typeface="+mn-ea"/>
              </a:rPr>
              <a:t>女性体检</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定期检测含量的变化对术后观察有极大作用。</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chemeClr val="tx1"/>
                </a:solidFill>
                <a:latin typeface="仿宋" panose="02010609060101010101" charset="-122"/>
                <a:ea typeface="仿宋" panose="02010609060101010101" charset="-122"/>
                <a:sym typeface="+mn-ea"/>
              </a:rPr>
              <a:t>CA15-3</a:t>
            </a:r>
            <a:r>
              <a:rPr kumimoji="1" lang="zh-CN" altLang="en-US" sz="1800" dirty="0">
                <a:solidFill>
                  <a:schemeClr val="tx1"/>
                </a:solidFill>
                <a:latin typeface="仿宋" panose="02010609060101010101" charset="-122"/>
                <a:ea typeface="仿宋" panose="02010609060101010101" charset="-122"/>
                <a:sym typeface="+mn-ea"/>
              </a:rPr>
              <a:t>对蛋白酶等酶类很敏感。因此，血清标本应避免微生物的污染。</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631180"/>
          </a:xfrm>
          <a:prstGeom prst="rect">
            <a:avLst/>
          </a:prstGeom>
          <a:noFill/>
        </p:spPr>
        <p:txBody>
          <a:bodyPr wrap="square" rtlCol="0" anchor="t">
            <a:spAutoFit/>
          </a:bodyPr>
          <a:p>
            <a:pPr>
              <a:lnSpc>
                <a:spcPct val="150000"/>
              </a:lnSpc>
              <a:buFont typeface="Wingdings" panose="05000000000000000000" charset="0"/>
            </a:pPr>
            <a:r>
              <a:rPr kumimoji="1" lang="en-US" altLang="zh-CN" sz="2000" b="1" dirty="0">
                <a:latin typeface="仿宋" panose="02010609060101010101" charset="-122"/>
                <a:ea typeface="仿宋" panose="02010609060101010101" charset="-122"/>
                <a:sym typeface="+mn-ea"/>
              </a:rPr>
              <a:t>CA19-9</a:t>
            </a:r>
            <a:endParaRPr kumimoji="1" lang="en-US" altLang="zh-CN"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rgbClr val="FF0000"/>
                </a:solidFill>
                <a:latin typeface="仿宋" panose="02010609060101010101" charset="-122"/>
                <a:ea typeface="仿宋" panose="02010609060101010101" charset="-122"/>
                <a:sym typeface="+mn-ea"/>
              </a:rPr>
              <a:t>胰腺癌、胆囊癌</a:t>
            </a:r>
            <a:r>
              <a:rPr kumimoji="1" lang="zh-CN" altLang="en-US" sz="1800" dirty="0">
                <a:solidFill>
                  <a:schemeClr val="tx1"/>
                </a:solidFill>
                <a:latin typeface="仿宋" panose="02010609060101010101" charset="-122"/>
                <a:ea typeface="仿宋" panose="02010609060101010101" charset="-122"/>
                <a:sym typeface="+mn-ea"/>
              </a:rPr>
              <a:t>等</a:t>
            </a:r>
            <a:r>
              <a:rPr kumimoji="1" lang="en-US" altLang="zh-CN" sz="1800" dirty="0">
                <a:solidFill>
                  <a:schemeClr val="tx1"/>
                </a:solidFill>
                <a:latin typeface="仿宋" panose="02010609060101010101" charset="-122"/>
                <a:ea typeface="仿宋" panose="02010609060101010101" charset="-122"/>
                <a:sym typeface="+mn-ea"/>
              </a:rPr>
              <a:t>CA19-9</a:t>
            </a:r>
            <a:r>
              <a:rPr kumimoji="1" lang="zh-CN" altLang="en-US" sz="1800" dirty="0">
                <a:solidFill>
                  <a:schemeClr val="tx1"/>
                </a:solidFill>
                <a:latin typeface="仿宋" panose="02010609060101010101" charset="-122"/>
                <a:ea typeface="仿宋" panose="02010609060101010101" charset="-122"/>
                <a:sym typeface="+mn-ea"/>
              </a:rPr>
              <a:t>明显上升。</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胃癌检出率</a:t>
            </a:r>
            <a:r>
              <a:rPr kumimoji="1" lang="en-US" altLang="zh-CN" sz="1800" dirty="0">
                <a:solidFill>
                  <a:schemeClr val="tx1"/>
                </a:solidFill>
                <a:latin typeface="仿宋" panose="02010609060101010101" charset="-122"/>
                <a:ea typeface="仿宋" panose="02010609060101010101" charset="-122"/>
                <a:sym typeface="+mn-ea"/>
              </a:rPr>
              <a:t>50%</a:t>
            </a:r>
            <a:r>
              <a:rPr kumimoji="1" lang="zh-CN" altLang="en-US" sz="1800" dirty="0">
                <a:solidFill>
                  <a:schemeClr val="tx1"/>
                </a:solidFill>
                <a:latin typeface="仿宋" panose="02010609060101010101" charset="-122"/>
                <a:ea typeface="仿宋" panose="02010609060101010101" charset="-122"/>
                <a:sym typeface="+mn-ea"/>
              </a:rPr>
              <a:t>，结肠癌检出率</a:t>
            </a:r>
            <a:r>
              <a:rPr kumimoji="1" lang="en-US" altLang="zh-CN" sz="1800" dirty="0">
                <a:solidFill>
                  <a:schemeClr val="tx1"/>
                </a:solidFill>
                <a:latin typeface="仿宋" panose="02010609060101010101" charset="-122"/>
                <a:ea typeface="仿宋" panose="02010609060101010101" charset="-122"/>
                <a:sym typeface="+mn-ea"/>
              </a:rPr>
              <a:t>60%</a:t>
            </a:r>
            <a:r>
              <a:rPr kumimoji="1" lang="zh-CN" altLang="en-US" sz="1800" dirty="0">
                <a:solidFill>
                  <a:schemeClr val="tx1"/>
                </a:solidFill>
                <a:latin typeface="仿宋" panose="02010609060101010101" charset="-122"/>
                <a:ea typeface="仿宋" panose="02010609060101010101" charset="-122"/>
                <a:sym typeface="+mn-ea"/>
              </a:rPr>
              <a:t>，肝癌检出率</a:t>
            </a:r>
            <a:r>
              <a:rPr kumimoji="1" lang="en-US" altLang="zh-CN" sz="1800" dirty="0">
                <a:solidFill>
                  <a:schemeClr val="tx1"/>
                </a:solidFill>
                <a:latin typeface="仿宋" panose="02010609060101010101" charset="-122"/>
                <a:ea typeface="仿宋" panose="02010609060101010101" charset="-122"/>
                <a:sym typeface="+mn-ea"/>
              </a:rPr>
              <a:t>64.6%</a:t>
            </a:r>
            <a:r>
              <a:rPr kumimoji="1" lang="zh-CN" altLang="en-US" sz="1800" dirty="0">
                <a:solidFill>
                  <a:schemeClr val="tx1"/>
                </a:solidFill>
                <a:latin typeface="仿宋" panose="02010609060101010101" charset="-122"/>
                <a:ea typeface="仿宋" panose="02010609060101010101" charset="-122"/>
                <a:sym typeface="+mn-ea"/>
              </a:rPr>
              <a:t>。胰腺癌患者</a:t>
            </a:r>
            <a:r>
              <a:rPr kumimoji="1" lang="en-US" altLang="zh-CN" sz="1800" dirty="0">
                <a:solidFill>
                  <a:schemeClr val="tx1"/>
                </a:solidFill>
                <a:latin typeface="仿宋" panose="02010609060101010101" charset="-122"/>
                <a:ea typeface="仿宋" panose="02010609060101010101" charset="-122"/>
                <a:sym typeface="+mn-ea"/>
              </a:rPr>
              <a:t>85%-95%</a:t>
            </a:r>
            <a:r>
              <a:rPr kumimoji="1" lang="zh-CN" altLang="en-US" sz="1800" dirty="0">
                <a:solidFill>
                  <a:schemeClr val="tx1"/>
                </a:solidFill>
                <a:latin typeface="仿宋" panose="02010609060101010101" charset="-122"/>
                <a:ea typeface="仿宋" panose="02010609060101010101" charset="-122"/>
                <a:sym typeface="+mn-ea"/>
              </a:rPr>
              <a:t>为阳性。</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急性胰腺炎、胆囊炎，肝硬化、肝炎等疾病也会造成</a:t>
            </a:r>
            <a:r>
              <a:rPr kumimoji="1" lang="en-US" altLang="zh-CN" sz="1800" dirty="0">
                <a:solidFill>
                  <a:schemeClr val="tx1"/>
                </a:solidFill>
                <a:latin typeface="仿宋" panose="02010609060101010101" charset="-122"/>
                <a:ea typeface="仿宋" panose="02010609060101010101" charset="-122"/>
                <a:sym typeface="+mn-ea"/>
              </a:rPr>
              <a:t>CA19-9</a:t>
            </a:r>
            <a:r>
              <a:rPr kumimoji="1" lang="zh-CN" altLang="en-US" sz="1800" dirty="0">
                <a:solidFill>
                  <a:schemeClr val="tx1"/>
                </a:solidFill>
                <a:latin typeface="仿宋" panose="02010609060101010101" charset="-122"/>
                <a:ea typeface="仿宋" panose="02010609060101010101" charset="-122"/>
                <a:sym typeface="+mn-ea"/>
              </a:rPr>
              <a:t>上升，应注意区别对待。</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745730" cy="5215890"/>
          </a:xfrm>
          <a:prstGeom prst="rect">
            <a:avLst/>
          </a:prstGeom>
          <a:noFill/>
        </p:spPr>
        <p:txBody>
          <a:bodyPr wrap="square" rtlCol="0" anchor="t">
            <a:spAutoFit/>
          </a:bodyPr>
          <a:p>
            <a:pPr>
              <a:lnSpc>
                <a:spcPct val="150000"/>
              </a:lnSpc>
              <a:buFont typeface="Wingdings" panose="05000000000000000000" charset="0"/>
            </a:pPr>
            <a:r>
              <a:rPr kumimoji="1" lang="en-US" altLang="zh-CN" sz="2000" b="1" dirty="0">
                <a:latin typeface="仿宋" panose="02010609060101010101" charset="-122"/>
                <a:ea typeface="仿宋" panose="02010609060101010101" charset="-122"/>
                <a:sym typeface="+mn-ea"/>
              </a:rPr>
              <a:t>CA50</a:t>
            </a:r>
            <a:endParaRPr kumimoji="1" lang="en-US" altLang="zh-CN"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chemeClr val="tx1"/>
                </a:solidFill>
                <a:latin typeface="仿宋" panose="02010609060101010101" charset="-122"/>
                <a:ea typeface="仿宋" panose="02010609060101010101" charset="-122"/>
                <a:sym typeface="+mn-ea"/>
              </a:rPr>
              <a:t>CA50</a:t>
            </a:r>
            <a:r>
              <a:rPr kumimoji="1" lang="zh-CN" altLang="en-US" sz="1800" dirty="0">
                <a:solidFill>
                  <a:schemeClr val="tx1"/>
                </a:solidFill>
                <a:latin typeface="仿宋" panose="02010609060101010101" charset="-122"/>
                <a:ea typeface="仿宋" panose="02010609060101010101" charset="-122"/>
                <a:sym typeface="+mn-ea"/>
              </a:rPr>
              <a:t>是一种非特异性的广谱肿瘤标志物</a:t>
            </a:r>
            <a:r>
              <a:rPr kumimoji="1" lang="en-US" altLang="zh-CN" sz="1800" dirty="0">
                <a:solidFill>
                  <a:schemeClr val="tx1"/>
                </a:solidFill>
                <a:latin typeface="仿宋" panose="02010609060101010101" charset="-122"/>
                <a:ea typeface="仿宋" panose="02010609060101010101" charset="-122"/>
                <a:sym typeface="+mn-ea"/>
              </a:rPr>
              <a:t>.</a:t>
            </a:r>
            <a:r>
              <a:rPr kumimoji="1" lang="zh-CN" altLang="en-US" sz="1800" dirty="0">
                <a:solidFill>
                  <a:schemeClr val="tx1"/>
                </a:solidFill>
                <a:latin typeface="仿宋" panose="02010609060101010101" charset="-122"/>
                <a:ea typeface="仿宋" panose="02010609060101010101" charset="-122"/>
                <a:sym typeface="+mn-ea"/>
              </a:rPr>
              <a:t>对胰腺癌、</a:t>
            </a:r>
            <a:r>
              <a:rPr kumimoji="1" lang="zh-CN" altLang="en-US" sz="1800" dirty="0">
                <a:solidFill>
                  <a:srgbClr val="FF0000"/>
                </a:solidFill>
                <a:latin typeface="仿宋" panose="02010609060101010101" charset="-122"/>
                <a:ea typeface="仿宋" panose="02010609060101010101" charset="-122"/>
                <a:sym typeface="+mn-ea"/>
              </a:rPr>
              <a:t>胆囊癌的阳性检测率达</a:t>
            </a:r>
            <a:r>
              <a:rPr kumimoji="1" lang="en-US" altLang="zh-CN" sz="1800" dirty="0">
                <a:solidFill>
                  <a:srgbClr val="FF0000"/>
                </a:solidFill>
                <a:latin typeface="仿宋" panose="02010609060101010101" charset="-122"/>
                <a:ea typeface="仿宋" panose="02010609060101010101" charset="-122"/>
                <a:sym typeface="+mn-ea"/>
              </a:rPr>
              <a:t>90%</a:t>
            </a:r>
            <a:r>
              <a:rPr kumimoji="1" lang="zh-CN" altLang="en-US" sz="1800" dirty="0">
                <a:solidFill>
                  <a:schemeClr val="tx1"/>
                </a:solidFill>
                <a:latin typeface="仿宋" panose="02010609060101010101" charset="-122"/>
                <a:ea typeface="仿宋" panose="02010609060101010101" charset="-122"/>
                <a:sym typeface="+mn-ea"/>
              </a:rPr>
              <a:t>，对肝癌、胃癌、结直肠癌及卵巢肿瘤诊断亦有较高价值 ，常用于常规体检。</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955915" cy="6047105"/>
          </a:xfrm>
          <a:prstGeom prst="rect">
            <a:avLst/>
          </a:prstGeom>
          <a:noFill/>
        </p:spPr>
        <p:txBody>
          <a:bodyPr wrap="square" rtlCol="0" anchor="t">
            <a:spAutoFit/>
          </a:bodyPr>
          <a:p>
            <a:pPr>
              <a:lnSpc>
                <a:spcPct val="150000"/>
              </a:lnSpc>
              <a:buFont typeface="Wingdings" panose="05000000000000000000" charset="0"/>
            </a:pPr>
            <a:r>
              <a:rPr kumimoji="1" lang="zh-CN" altLang="en-US" sz="2000" b="1" dirty="0">
                <a:latin typeface="仿宋" panose="02010609060101010101" charset="-122"/>
                <a:ea typeface="仿宋" panose="02010609060101010101" charset="-122"/>
                <a:sym typeface="+mn-ea"/>
              </a:rPr>
              <a:t>铁蛋白（</a:t>
            </a:r>
            <a:r>
              <a:rPr kumimoji="1" lang="en-US" altLang="zh-CN" sz="2000" b="1" dirty="0">
                <a:latin typeface="仿宋" panose="02010609060101010101" charset="-122"/>
                <a:ea typeface="仿宋" panose="02010609060101010101" charset="-122"/>
                <a:sym typeface="+mn-ea"/>
              </a:rPr>
              <a:t>SF</a:t>
            </a:r>
            <a:r>
              <a:rPr kumimoji="1" lang="zh-CN" altLang="en-US" sz="2000" dirty="0">
                <a:latin typeface="仿宋" panose="02010609060101010101" charset="-122"/>
                <a:ea typeface="仿宋" panose="02010609060101010101" charset="-122"/>
                <a:sym typeface="+mn-ea"/>
              </a:rPr>
              <a:t>）</a:t>
            </a:r>
            <a:endParaRPr kumimoji="1" lang="en-US" altLang="zh-CN" sz="2000" b="1" dirty="0">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铁蛋白为一种肿瘤相关蛋白质，多数肿瘤病人血清中铁蛋白浓度升高</a:t>
            </a:r>
            <a:r>
              <a:rPr kumimoji="1" lang="en-US" altLang="zh-CN" sz="1800" dirty="0">
                <a:solidFill>
                  <a:schemeClr val="tx1"/>
                </a:solidFill>
                <a:latin typeface="仿宋" panose="02010609060101010101" charset="-122"/>
                <a:ea typeface="仿宋" panose="02010609060101010101" charset="-122"/>
                <a:sym typeface="+mn-ea"/>
              </a:rPr>
              <a:t>.</a:t>
            </a:r>
            <a:r>
              <a:rPr kumimoji="1" lang="zh-CN" altLang="en-US" sz="1800" dirty="0">
                <a:solidFill>
                  <a:schemeClr val="tx1"/>
                </a:solidFill>
                <a:latin typeface="仿宋" panose="02010609060101010101" charset="-122"/>
                <a:ea typeface="仿宋" panose="02010609060101010101" charset="-122"/>
                <a:sym typeface="+mn-ea"/>
              </a:rPr>
              <a:t>血清铁蛋白浓度升高通常说明病人</a:t>
            </a:r>
            <a:r>
              <a:rPr kumimoji="1" lang="zh-CN" altLang="en-US" sz="1800" dirty="0">
                <a:solidFill>
                  <a:srgbClr val="FF0000"/>
                </a:solidFill>
                <a:latin typeface="仿宋" panose="02010609060101010101" charset="-122"/>
                <a:ea typeface="仿宋" panose="02010609060101010101" charset="-122"/>
                <a:sym typeface="+mn-ea"/>
              </a:rPr>
              <a:t>预后不良</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一般情况下与白血病、肺癌、乳腺癌有关，当肝癌时，</a:t>
            </a:r>
            <a:r>
              <a:rPr kumimoji="1" lang="en-US" altLang="zh-CN" sz="1800" dirty="0">
                <a:solidFill>
                  <a:schemeClr val="tx1"/>
                </a:solidFill>
                <a:latin typeface="仿宋" panose="02010609060101010101" charset="-122"/>
                <a:ea typeface="仿宋" panose="02010609060101010101" charset="-122"/>
                <a:sym typeface="+mn-ea"/>
              </a:rPr>
              <a:t>AFP</a:t>
            </a:r>
            <a:r>
              <a:rPr kumimoji="1" lang="zh-CN" altLang="en-US" sz="1800" dirty="0">
                <a:solidFill>
                  <a:schemeClr val="tx1"/>
                </a:solidFill>
                <a:latin typeface="仿宋" panose="02010609060101010101" charset="-122"/>
                <a:ea typeface="仿宋" panose="02010609060101010101" charset="-122"/>
                <a:sym typeface="+mn-ea"/>
              </a:rPr>
              <a:t>测定值较低的情况下，可用铁蛋白测定值补充，以</a:t>
            </a:r>
            <a:r>
              <a:rPr kumimoji="1" lang="zh-CN" altLang="en-US" sz="1800" dirty="0">
                <a:solidFill>
                  <a:srgbClr val="FF0000"/>
                </a:solidFill>
                <a:latin typeface="仿宋" panose="02010609060101010101" charset="-122"/>
                <a:ea typeface="仿宋" panose="02010609060101010101" charset="-122"/>
                <a:sym typeface="+mn-ea"/>
              </a:rPr>
              <a:t>提高诊断率</a:t>
            </a:r>
            <a:r>
              <a:rPr kumimoji="1" lang="zh-CN" altLang="en-US" sz="1800" dirty="0">
                <a:solidFill>
                  <a:schemeClr val="tx1"/>
                </a:solidFill>
                <a:latin typeface="仿宋" panose="02010609060101010101" charset="-122"/>
                <a:ea typeface="仿宋" panose="02010609060101010101" charset="-122"/>
                <a:sym typeface="+mn-ea"/>
              </a:rPr>
              <a:t> </a:t>
            </a:r>
            <a:r>
              <a:rPr kumimoji="1" lang="zh-CN" altLang="en-US" sz="1800" dirty="0" smtClean="0">
                <a:solidFill>
                  <a:schemeClr val="tx1"/>
                </a:solidFill>
                <a:latin typeface="仿宋" panose="02010609060101010101" charset="-122"/>
                <a:ea typeface="仿宋" panose="02010609060101010101" charset="-122"/>
                <a:sym typeface="+mn-ea"/>
              </a:rPr>
              <a:t>。炎症感染也可</a:t>
            </a:r>
            <a:r>
              <a:rPr kumimoji="1" lang="zh-CN" altLang="en-US" sz="1800" dirty="0">
                <a:solidFill>
                  <a:schemeClr val="tx1"/>
                </a:solidFill>
                <a:latin typeface="仿宋" panose="02010609060101010101" charset="-122"/>
                <a:ea typeface="仿宋" panose="02010609060101010101" charset="-122"/>
                <a:sym typeface="+mn-ea"/>
              </a:rPr>
              <a:t>造成</a:t>
            </a:r>
            <a:r>
              <a:rPr kumimoji="1" lang="en-US" altLang="zh-CN" sz="1800" dirty="0">
                <a:solidFill>
                  <a:schemeClr val="tx1"/>
                </a:solidFill>
                <a:latin typeface="仿宋" panose="02010609060101010101" charset="-122"/>
                <a:ea typeface="仿宋" panose="02010609060101010101" charset="-122"/>
                <a:sym typeface="+mn-ea"/>
              </a:rPr>
              <a:t>SF</a:t>
            </a:r>
            <a:r>
              <a:rPr kumimoji="1" lang="zh-CN" altLang="en-US" sz="1800" dirty="0">
                <a:solidFill>
                  <a:schemeClr val="tx1"/>
                </a:solidFill>
                <a:latin typeface="仿宋" panose="02010609060101010101" charset="-122"/>
                <a:ea typeface="仿宋" panose="02010609060101010101" charset="-122"/>
                <a:sym typeface="+mn-ea"/>
              </a:rPr>
              <a:t>升高。</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1800" dirty="0">
                <a:solidFill>
                  <a:schemeClr val="tx1"/>
                </a:solidFill>
                <a:latin typeface="仿宋" panose="02010609060101010101" charset="-122"/>
                <a:ea typeface="仿宋" panose="02010609060101010101" charset="-122"/>
                <a:sym typeface="+mn-ea"/>
              </a:rPr>
              <a:t>SF</a:t>
            </a:r>
            <a:r>
              <a:rPr kumimoji="1" lang="zh-CN" altLang="en-US" sz="1800" dirty="0">
                <a:solidFill>
                  <a:schemeClr val="tx1"/>
                </a:solidFill>
                <a:latin typeface="仿宋" panose="02010609060101010101" charset="-122"/>
                <a:ea typeface="仿宋" panose="02010609060101010101" charset="-122"/>
                <a:sym typeface="+mn-ea"/>
              </a:rPr>
              <a:t>含量过低时可诊断为</a:t>
            </a:r>
            <a:r>
              <a:rPr kumimoji="1" lang="zh-CN" altLang="en-US" sz="1800" dirty="0">
                <a:solidFill>
                  <a:srgbClr val="FF0000"/>
                </a:solidFill>
                <a:latin typeface="仿宋" panose="02010609060101010101" charset="-122"/>
                <a:ea typeface="仿宋" panose="02010609060101010101" charset="-122"/>
                <a:sym typeface="+mn-ea"/>
              </a:rPr>
              <a:t>缺铁</a:t>
            </a:r>
            <a:r>
              <a:rPr kumimoji="1" lang="zh-CN" altLang="en-US" sz="1800" dirty="0">
                <a:solidFill>
                  <a:schemeClr val="tx1"/>
                </a:solidFill>
                <a:latin typeface="仿宋" panose="02010609060101010101" charset="-122"/>
                <a:ea typeface="仿宋" panose="02010609060101010101" charset="-122"/>
                <a:sym typeface="+mn-ea"/>
              </a:rPr>
              <a:t>。这也是</a:t>
            </a:r>
            <a:r>
              <a:rPr kumimoji="1" lang="zh-CN" altLang="en-US" sz="1800" dirty="0">
                <a:solidFill>
                  <a:srgbClr val="FF0000"/>
                </a:solidFill>
                <a:latin typeface="仿宋" panose="02010609060101010101" charset="-122"/>
                <a:ea typeface="仿宋" panose="02010609060101010101" charset="-122"/>
                <a:sym typeface="+mn-ea"/>
              </a:rPr>
              <a:t>诊断隐性缺铁性贫血的可靠指标</a:t>
            </a:r>
            <a:r>
              <a:rPr kumimoji="1" lang="zh-CN" altLang="en-US" sz="1800" dirty="0">
                <a:solidFill>
                  <a:schemeClr val="tx1"/>
                </a:solidFill>
                <a:latin typeface="仿宋" panose="02010609060101010101" charset="-122"/>
                <a:ea typeface="仿宋" panose="02010609060101010101" charset="-122"/>
                <a:sym typeface="+mn-ea"/>
              </a:rPr>
              <a:t>。</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营养不良时</a:t>
            </a:r>
            <a:r>
              <a:rPr kumimoji="1" lang="en-US" altLang="zh-CN" sz="1800" dirty="0">
                <a:solidFill>
                  <a:schemeClr val="tx1"/>
                </a:solidFill>
                <a:latin typeface="仿宋" panose="02010609060101010101" charset="-122"/>
                <a:ea typeface="仿宋" panose="02010609060101010101" charset="-122"/>
                <a:sym typeface="+mn-ea"/>
              </a:rPr>
              <a:t>SF</a:t>
            </a:r>
            <a:r>
              <a:rPr kumimoji="1" lang="zh-CN" altLang="en-US" sz="1800" dirty="0">
                <a:solidFill>
                  <a:schemeClr val="tx1"/>
                </a:solidFill>
                <a:latin typeface="仿宋" panose="02010609060101010101" charset="-122"/>
                <a:ea typeface="仿宋" panose="02010609060101010101" charset="-122"/>
                <a:sym typeface="+mn-ea"/>
              </a:rPr>
              <a:t>减少，</a:t>
            </a:r>
            <a:r>
              <a:rPr kumimoji="1" lang="zh-CN" altLang="en-US" sz="1800" dirty="0" smtClean="0">
                <a:solidFill>
                  <a:schemeClr val="tx1"/>
                </a:solidFill>
                <a:latin typeface="仿宋" panose="02010609060101010101" charset="-122"/>
                <a:ea typeface="仿宋" panose="02010609060101010101" charset="-122"/>
                <a:sym typeface="+mn-ea"/>
              </a:rPr>
              <a:t>它可以作为</a:t>
            </a:r>
            <a:r>
              <a:rPr kumimoji="1" lang="zh-CN" altLang="en-US" sz="1800" dirty="0" smtClean="0">
                <a:solidFill>
                  <a:srgbClr val="FF0000"/>
                </a:solidFill>
                <a:latin typeface="仿宋" panose="02010609060101010101" charset="-122"/>
                <a:ea typeface="仿宋" panose="02010609060101010101" charset="-122"/>
                <a:sym typeface="+mn-ea"/>
              </a:rPr>
              <a:t>儿童营养</a:t>
            </a:r>
            <a:r>
              <a:rPr kumimoji="1" lang="zh-CN" altLang="en-US" sz="1800" dirty="0">
                <a:solidFill>
                  <a:srgbClr val="FF0000"/>
                </a:solidFill>
                <a:latin typeface="仿宋" panose="02010609060101010101" charset="-122"/>
                <a:ea typeface="仿宋" panose="02010609060101010101" charset="-122"/>
                <a:sym typeface="+mn-ea"/>
              </a:rPr>
              <a:t>不良流行病学调查</a:t>
            </a:r>
            <a:r>
              <a:rPr kumimoji="1" lang="zh-CN" altLang="en-US" sz="1800" dirty="0">
                <a:solidFill>
                  <a:schemeClr val="tx1"/>
                </a:solidFill>
                <a:latin typeface="仿宋" panose="02010609060101010101" charset="-122"/>
                <a:ea typeface="仿宋" panose="02010609060101010101" charset="-122"/>
                <a:sym typeface="+mn-ea"/>
              </a:rPr>
              <a:t>的指标。</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常见的肿瘤标志物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955915" cy="4754245"/>
          </a:xfrm>
          <a:prstGeom prst="rect">
            <a:avLst/>
          </a:prstGeom>
          <a:noFill/>
        </p:spPr>
        <p:txBody>
          <a:bodyPr wrap="square" rtlCol="0" anchor="t">
            <a:spAutoFit/>
          </a:bodyPr>
          <a:p>
            <a:pPr>
              <a:lnSpc>
                <a:spcPct val="150000"/>
              </a:lnSpc>
              <a:buFont typeface="Wingdings" panose="05000000000000000000" charset="0"/>
            </a:pPr>
            <a:r>
              <a:rPr kumimoji="1" lang="el-GR" altLang="zh-CN" sz="2000" b="1" dirty="0">
                <a:latin typeface="仿宋" panose="02010609060101010101" charset="-122"/>
                <a:ea typeface="仿宋" panose="02010609060101010101" charset="-122"/>
                <a:sym typeface="+mn-ea"/>
              </a:rPr>
              <a:t>β2</a:t>
            </a:r>
            <a:r>
              <a:rPr kumimoji="1" lang="zh-CN" altLang="el-GR" sz="2000" b="1" dirty="0">
                <a:latin typeface="仿宋" panose="02010609060101010101" charset="-122"/>
                <a:ea typeface="仿宋" panose="02010609060101010101" charset="-122"/>
                <a:sym typeface="+mn-ea"/>
              </a:rPr>
              <a:t>微球蛋白（</a:t>
            </a:r>
            <a:r>
              <a:rPr kumimoji="1" lang="el-GR" altLang="zh-CN" sz="2000" b="1" dirty="0">
                <a:latin typeface="仿宋" panose="02010609060101010101" charset="-122"/>
                <a:ea typeface="仿宋" panose="02010609060101010101" charset="-122"/>
                <a:sym typeface="+mn-ea"/>
              </a:rPr>
              <a:t>β2-MG</a:t>
            </a:r>
            <a:r>
              <a:rPr kumimoji="1" lang="zh-CN" altLang="el-GR" sz="2000" b="1" dirty="0">
                <a:latin typeface="仿宋" panose="02010609060101010101" charset="-122"/>
                <a:ea typeface="仿宋" panose="02010609060101010101" charset="-122"/>
                <a:sym typeface="+mn-ea"/>
              </a:rPr>
              <a:t>）</a:t>
            </a:r>
            <a:endParaRPr kumimoji="1" lang="en-US" altLang="zh-CN" sz="2000" b="1"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它可由肿瘤细胞直接产生，故原发性肝癌、胃癌、大肠癌、骨髓瘤、慢性淋巴细胞白血病、淋巴细胞肉瘤都会使其升高。在肿瘤早期，血清</a:t>
            </a:r>
            <a:r>
              <a:rPr kumimoji="1" lang="en-US" altLang="zh-CN" sz="1800" dirty="0">
                <a:solidFill>
                  <a:schemeClr val="tx1"/>
                </a:solidFill>
                <a:latin typeface="仿宋" panose="02010609060101010101" charset="-122"/>
                <a:ea typeface="仿宋" panose="02010609060101010101" charset="-122"/>
                <a:sym typeface="+mn-ea"/>
              </a:rPr>
              <a:t>β2-MG</a:t>
            </a:r>
            <a:r>
              <a:rPr kumimoji="1" lang="zh-CN" altLang="en-US" sz="1800" dirty="0">
                <a:solidFill>
                  <a:schemeClr val="tx1"/>
                </a:solidFill>
                <a:latin typeface="仿宋" panose="02010609060101010101" charset="-122"/>
                <a:ea typeface="仿宋" panose="02010609060101010101" charset="-122"/>
                <a:sym typeface="+mn-ea"/>
              </a:rPr>
              <a:t>可明显高于正常值，故有助于鉴别良、恶性肿瘤。</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可用于体检。免疫疾病，如溶血性贫血等都可使其值升高。</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1800" dirty="0">
                <a:solidFill>
                  <a:schemeClr val="tx1"/>
                </a:solidFill>
                <a:latin typeface="仿宋" panose="02010609060101010101" charset="-122"/>
                <a:ea typeface="仿宋" panose="02010609060101010101" charset="-122"/>
                <a:sym typeface="+mn-ea"/>
              </a:rPr>
              <a:t>还可用于诊断肾功能损伤和急性脑梗塞、脑膜炎、脑炎、多发性神经炎等。</a:t>
            </a: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4108450" cy="460375"/>
          </a:xfrm>
          <a:prstGeom prst="rect">
            <a:avLst/>
          </a:prstGeom>
          <a:noFill/>
          <a:ln w="9525">
            <a:noFill/>
          </a:ln>
        </p:spPr>
        <p:txBody>
          <a:bodyPr wrap="square">
            <a:spAutoFit/>
          </a:bodyPr>
          <a:p>
            <a:pPr eaLnBrk="1" hangingPunct="1"/>
            <a:r>
              <a:rPr lang="zh-CN" altLang="en-US" sz="2400" b="1" dirty="0">
                <a:latin typeface="仿宋" panose="02010609060101010101" charset="-122"/>
                <a:ea typeface="仿宋" panose="02010609060101010101" charset="-122"/>
                <a:sym typeface="+mn-ea"/>
              </a:rPr>
              <a:t>各器官相应肿瘤标志物</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08405" y="1062355"/>
            <a:ext cx="7955915" cy="2630170"/>
          </a:xfrm>
          <a:prstGeom prst="rect">
            <a:avLst/>
          </a:prstGeom>
          <a:noFill/>
        </p:spPr>
        <p:txBody>
          <a:bodyPr wrap="square" rtlCol="0" anchor="t">
            <a:spAutoFit/>
          </a:bodyPr>
          <a:p>
            <a:pPr>
              <a:lnSpc>
                <a:spcPct val="150000"/>
              </a:lnSpc>
              <a:buFont typeface="Wingdings" panose="05000000000000000000" charset="0"/>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800" dirty="0">
              <a:solidFill>
                <a:schemeClr val="tx1"/>
              </a:solidFill>
              <a:latin typeface="仿宋" panose="02010609060101010101" charset="-122"/>
              <a:ea typeface="仿宋" panose="02010609060101010101" charset="-122"/>
              <a:sym typeface="+mn-ea"/>
            </a:endParaRPr>
          </a:p>
          <a:p>
            <a:pPr marL="0" indent="0">
              <a:lnSpc>
                <a:spcPct val="150000"/>
              </a:lnSpc>
              <a:buNone/>
            </a:pPr>
            <a:endParaRPr kumimoji="1" lang="zh-CN" altLang="en-US" sz="16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graphicFrame>
        <p:nvGraphicFramePr>
          <p:cNvPr id="3" name="内容占位符 56321"/>
          <p:cNvGraphicFramePr>
            <a:graphicFrameLocks noGrp="1"/>
          </p:cNvGraphicFramePr>
          <p:nvPr>
            <p:ph idx="1"/>
          </p:nvPr>
        </p:nvGraphicFramePr>
        <p:xfrm>
          <a:off x="1604645" y="1266825"/>
          <a:ext cx="7416800" cy="4362450"/>
        </p:xfrm>
        <a:graphic>
          <a:graphicData uri="http://schemas.openxmlformats.org/drawingml/2006/table">
            <a:tbl>
              <a:tblPr>
                <a:tableStyleId>{08FB837D-C827-4EFA-A057-4D05807E0F7C}</a:tableStyleId>
              </a:tblPr>
              <a:tblGrid>
                <a:gridCol w="2418715"/>
                <a:gridCol w="4998085"/>
              </a:tblGrid>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癌肿部位</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肿瘤标志物选择顺序 </a:t>
                      </a:r>
                      <a:endParaRPr lang="zh-CN" altLang="en-US"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dirty="0">
                          <a:latin typeface="仿宋" panose="02010609060101010101" charset="-122"/>
                          <a:ea typeface="仿宋" panose="02010609060101010101" charset="-122"/>
                        </a:rPr>
                        <a:t>肝 </a:t>
                      </a:r>
                      <a:endParaRPr lang="zh-CN" altLang="en-US" sz="1800" dirty="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AFP  SF  CEA </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结直肠 </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CEA   CA 19-9  CA50 </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胰腺 </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dirty="0">
                          <a:latin typeface="仿宋" panose="02010609060101010101" charset="-122"/>
                          <a:ea typeface="仿宋" panose="02010609060101010101" charset="-122"/>
                        </a:rPr>
                        <a:t>CA19-9  CEA  CA50 </a:t>
                      </a:r>
                      <a:endParaRPr lang="en-US" altLang="zh-CN" sz="1800" dirty="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dirty="0">
                          <a:latin typeface="仿宋" panose="02010609060101010101" charset="-122"/>
                          <a:ea typeface="仿宋" panose="02010609060101010101" charset="-122"/>
                        </a:rPr>
                        <a:t>肺 </a:t>
                      </a:r>
                      <a:endParaRPr lang="zh-CN" altLang="en-US" sz="1800" dirty="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CA50  CEA  CA19-9</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dirty="0">
                          <a:latin typeface="仿宋" panose="02010609060101010101" charset="-122"/>
                          <a:ea typeface="仿宋" panose="02010609060101010101" charset="-122"/>
                        </a:rPr>
                        <a:t>乳房 </a:t>
                      </a:r>
                      <a:endParaRPr lang="zh-CN" altLang="en-US" sz="1800" dirty="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CA15-3  CA125  CEA </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dirty="0">
                          <a:latin typeface="仿宋" panose="02010609060101010101" charset="-122"/>
                          <a:ea typeface="仿宋" panose="02010609060101010101" charset="-122"/>
                        </a:rPr>
                        <a:t>卵巢 </a:t>
                      </a:r>
                      <a:endParaRPr lang="zh-CN" altLang="en-US" sz="1800" dirty="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dirty="0">
                          <a:latin typeface="仿宋" panose="02010609060101010101" charset="-122"/>
                          <a:ea typeface="仿宋" panose="02010609060101010101" charset="-122"/>
                        </a:rPr>
                        <a:t>CA125  AFP  β- HCG  CEA </a:t>
                      </a:r>
                      <a:endParaRPr lang="en-US" altLang="zh-CN" sz="1800" dirty="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子宫 </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SF  β- HCG </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前列腺 </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a:latin typeface="仿宋" panose="02010609060101010101" charset="-122"/>
                          <a:ea typeface="仿宋" panose="02010609060101010101" charset="-122"/>
                        </a:rPr>
                        <a:t>f-PSA  PSA </a:t>
                      </a:r>
                      <a:endParaRPr lang="en-US" altLang="zh-CN" sz="1800">
                        <a:solidFill>
                          <a:srgbClr val="000000"/>
                        </a:solidFill>
                        <a:latin typeface="仿宋" panose="02010609060101010101" charset="-122"/>
                        <a:ea typeface="仿宋" panose="02010609060101010101" charset="-122"/>
                      </a:endParaRPr>
                    </a:p>
                  </a:txBody>
                  <a:tcPr>
                    <a:noFill/>
                  </a:tcPr>
                </a:tc>
              </a:tr>
              <a:tr h="4362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zh-CN" altLang="en-US" sz="1800">
                          <a:latin typeface="仿宋" panose="02010609060101010101" charset="-122"/>
                          <a:ea typeface="仿宋" panose="02010609060101010101" charset="-122"/>
                        </a:rPr>
                        <a:t>血液病 </a:t>
                      </a:r>
                      <a:endParaRPr lang="zh-CN" altLang="en-US" sz="1800">
                        <a:solidFill>
                          <a:srgbClr val="000000"/>
                        </a:solidFill>
                        <a:latin typeface="仿宋" panose="02010609060101010101" charset="-122"/>
                        <a:ea typeface="仿宋" panose="02010609060101010101" charset="-122"/>
                      </a:endParaRPr>
                    </a:p>
                  </a:txBody>
                  <a:tcP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lnSpc>
                          <a:spcPct val="120000"/>
                        </a:lnSpc>
                        <a:buNone/>
                      </a:pPr>
                      <a:r>
                        <a:rPr lang="en-US" altLang="zh-CN" sz="1800" dirty="0">
                          <a:latin typeface="仿宋" panose="02010609060101010101" charset="-122"/>
                          <a:ea typeface="仿宋" panose="02010609060101010101" charset="-122"/>
                        </a:rPr>
                        <a:t>SF  β2- MG </a:t>
                      </a:r>
                      <a:endParaRPr lang="en-US" altLang="zh-CN" sz="1800" dirty="0">
                        <a:solidFill>
                          <a:srgbClr val="000000"/>
                        </a:solidFill>
                        <a:latin typeface="仿宋" panose="02010609060101010101" charset="-122"/>
                        <a:ea typeface="仿宋" panose="02010609060101010101" charset="-122"/>
                      </a:endParaRPr>
                    </a:p>
                  </a:txBody>
                  <a:tcP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肿瘤标志物的定义</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2" name="文本框 1"/>
          <p:cNvSpPr txBox="1"/>
          <p:nvPr/>
        </p:nvSpPr>
        <p:spPr>
          <a:xfrm>
            <a:off x="1216660" y="1403350"/>
            <a:ext cx="1338580" cy="460375"/>
          </a:xfrm>
          <a:prstGeom prst="rect">
            <a:avLst/>
          </a:prstGeom>
          <a:noFill/>
        </p:spPr>
        <p:txBody>
          <a:bodyPr wrap="square" rtlCol="0" anchor="t">
            <a:spAutoFit/>
          </a:bodyPr>
          <a:p>
            <a:r>
              <a:rPr lang="zh-CN" altLang="en-US" sz="2400" b="1" kern="1000" spc="150" dirty="0" smtClean="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a:t>
            </a:r>
            <a:endParaRPr lang="zh-CN" altLang="en-US" sz="2400" b="1" kern="1000" spc="150" dirty="0" smtClean="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3" name="文本框 2"/>
          <p:cNvSpPr txBox="1"/>
          <p:nvPr/>
        </p:nvSpPr>
        <p:spPr>
          <a:xfrm>
            <a:off x="1216660" y="2414270"/>
            <a:ext cx="7745730" cy="2861310"/>
          </a:xfrm>
          <a:prstGeom prst="rect">
            <a:avLst/>
          </a:prstGeom>
          <a:noFill/>
        </p:spPr>
        <p:txBody>
          <a:bodyPr wrap="square" rtlCol="0" anchor="t">
            <a:spAutoFit/>
          </a:bodyPr>
          <a:p>
            <a:pPr marL="0" indent="0">
              <a:lnSpc>
                <a:spcPct val="150000"/>
              </a:lnSpc>
              <a:buNone/>
            </a:pPr>
            <a:r>
              <a:rPr lang="zh-CN" altLang="en-US" sz="2000" dirty="0">
                <a:solidFill>
                  <a:schemeClr val="tx1"/>
                </a:solidFill>
                <a:latin typeface="仿宋" panose="02010609060101010101" charset="-122"/>
                <a:ea typeface="仿宋" panose="02010609060101010101" charset="-122"/>
                <a:sym typeface="+mn-ea"/>
              </a:rPr>
              <a:t>肿瘤（tumour）是指机体在各种致瘤因子作用下，局部组织细胞增生所形成的新生物（neogrowth），因为这种新生物多呈占位性块状突起，也称</a:t>
            </a:r>
            <a:r>
              <a:rPr lang="zh-CN" altLang="en-US" sz="2000" dirty="0">
                <a:solidFill>
                  <a:srgbClr val="FF0000"/>
                </a:solidFill>
                <a:latin typeface="仿宋" panose="02010609060101010101" charset="-122"/>
                <a:ea typeface="仿宋" panose="02010609060101010101" charset="-122"/>
                <a:sym typeface="+mn-ea"/>
              </a:rPr>
              <a:t>赘生物</a:t>
            </a:r>
            <a:r>
              <a:rPr lang="zh-CN" altLang="en-US" sz="2000" dirty="0">
                <a:solidFill>
                  <a:schemeClr val="tx1"/>
                </a:solidFill>
                <a:latin typeface="仿宋" panose="02010609060101010101" charset="-122"/>
                <a:ea typeface="仿宋" panose="02010609060101010101" charset="-122"/>
                <a:sym typeface="+mn-ea"/>
              </a:rPr>
              <a:t>。</a:t>
            </a:r>
            <a:endParaRPr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endParaRPr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2000" dirty="0">
                <a:solidFill>
                  <a:schemeClr val="tx1"/>
                </a:solidFill>
                <a:latin typeface="仿宋" panose="02010609060101010101" charset="-122"/>
                <a:ea typeface="仿宋" panose="02010609060101010101" charset="-122"/>
                <a:sym typeface="+mn-ea"/>
              </a:rPr>
              <a:t>根据新生物的细胞特性及对机体的危害性程度，又将肿瘤分为良性肿瘤和恶性肿瘤两大类，而癌症即为恶性肿瘤的总称。</a:t>
            </a:r>
            <a:endParaRPr lang="zh-CN" altLang="en-US" sz="2000" dirty="0">
              <a:solidFill>
                <a:schemeClr val="tx1"/>
              </a:solidFill>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Rectangle 3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1" name="Rectangle 4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2" name="Rectangle 41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679" name="TextBox 34      (向天歌演示原创作品：www.TopPPT.cn)"/>
          <p:cNvSpPr txBox="1"/>
          <p:nvPr/>
        </p:nvSpPr>
        <p:spPr>
          <a:xfrm>
            <a:off x="2567305" y="2969260"/>
            <a:ext cx="8166100" cy="101473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6000" b="1" dirty="0">
                <a:solidFill>
                  <a:srgbClr val="21A3D0"/>
                </a:solidFill>
                <a:latin typeface="微软雅黑" panose="020B0503020204020204" pitchFamily="34" charset="-122"/>
              </a:rPr>
              <a:t>分享结束，感谢聆听！</a:t>
            </a:r>
            <a:endParaRPr lang="zh-CN" altLang="en-US" sz="6000" b="1" dirty="0">
              <a:solidFill>
                <a:srgbClr val="21A3D0"/>
              </a:solidFill>
              <a:latin typeface="微软雅黑" panose="020B0503020204020204" pitchFamily="34" charset="-122"/>
            </a:endParaRPr>
          </a:p>
        </p:txBody>
      </p:sp>
      <p:pic>
        <p:nvPicPr>
          <p:cNvPr id="28680" name="Picture 1      (向天歌演示原创作品：www.TopPPT.cn)"/>
          <p:cNvPicPr>
            <a:picLocks noChangeAspect="1"/>
          </p:cNvPicPr>
          <p:nvPr/>
        </p:nvPicPr>
        <p:blipFill>
          <a:blip r:embed="rId1"/>
          <a:srcRect l="50000" t="15062" r="27390" b="64651"/>
          <a:stretch>
            <a:fillRect/>
          </a:stretch>
        </p:blipFill>
        <p:spPr>
          <a:xfrm>
            <a:off x="1056323" y="2063750"/>
            <a:ext cx="1511300" cy="1295400"/>
          </a:xfrm>
          <a:prstGeom prst="rect">
            <a:avLst/>
          </a:prstGeom>
          <a:noFill/>
          <a:ln w="9525">
            <a:noFill/>
          </a:ln>
        </p:spPr>
      </p:pic>
      <p:pic>
        <p:nvPicPr>
          <p:cNvPr id="28681" name="Picture 2      (向天歌演示原创作品：www.TopPPT.cn)"/>
          <p:cNvPicPr>
            <a:picLocks noChangeAspect="1"/>
          </p:cNvPicPr>
          <p:nvPr/>
        </p:nvPicPr>
        <p:blipFill>
          <a:blip r:embed="rId2"/>
          <a:srcRect l="28445" t="14536" r="50359" b="65935"/>
          <a:stretch>
            <a:fillRect/>
          </a:stretch>
        </p:blipFill>
        <p:spPr>
          <a:xfrm>
            <a:off x="10136823" y="3667443"/>
            <a:ext cx="1608137" cy="14128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肿瘤标志物的定义</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6"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2" name="内容占位符 1" descr="QQ截图20180305213257"/>
          <p:cNvPicPr>
            <a:picLocks noChangeAspect="1"/>
          </p:cNvPicPr>
          <p:nvPr>
            <p:ph sz="half" idx="2"/>
          </p:nvPr>
        </p:nvPicPr>
        <p:blipFill>
          <a:blip r:embed="rId1"/>
          <a:stretch>
            <a:fillRect/>
          </a:stretch>
        </p:blipFill>
        <p:spPr>
          <a:xfrm>
            <a:off x="1306830" y="1103630"/>
            <a:ext cx="8695690" cy="45446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肿瘤标志物的定义</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3" name="文本框 2"/>
          <p:cNvSpPr txBox="1"/>
          <p:nvPr/>
        </p:nvSpPr>
        <p:spPr>
          <a:xfrm>
            <a:off x="1198880" y="1431925"/>
            <a:ext cx="7745730" cy="3969385"/>
          </a:xfrm>
          <a:prstGeom prst="rect">
            <a:avLst/>
          </a:prstGeom>
          <a:noFill/>
        </p:spPr>
        <p:txBody>
          <a:bodyPr wrap="square" rtlCol="0" anchor="t">
            <a:spAutoFit/>
          </a:bodyPr>
          <a:p>
            <a:pPr marL="0" indent="0">
              <a:lnSpc>
                <a:spcPct val="150000"/>
              </a:lnSpc>
              <a:buNone/>
            </a:pPr>
            <a:r>
              <a:rPr lang="zh-CN" altLang="en-US" sz="2000" dirty="0">
                <a:solidFill>
                  <a:schemeClr val="tx1"/>
                </a:solidFill>
                <a:latin typeface="仿宋" panose="02010609060101010101" charset="-122"/>
                <a:ea typeface="仿宋" panose="02010609060101010101" charset="-122"/>
                <a:sym typeface="+mn-ea"/>
              </a:rPr>
              <a:t>肿瘤标志物是指由肿瘤组织产生的存在于肿瘤组织本身，或分泌至血液或其他体液</a:t>
            </a:r>
            <a:r>
              <a:rPr lang="zh-CN" altLang="en-US" sz="2000" dirty="0" smtClean="0">
                <a:solidFill>
                  <a:schemeClr val="tx1"/>
                </a:solidFill>
                <a:latin typeface="仿宋" panose="02010609060101010101" charset="-122"/>
                <a:ea typeface="仿宋" panose="02010609060101010101" charset="-122"/>
                <a:sym typeface="+mn-ea"/>
              </a:rPr>
              <a:t>，或是因肿瘤组织</a:t>
            </a:r>
            <a:r>
              <a:rPr lang="zh-CN" altLang="en-US" sz="2000" dirty="0">
                <a:solidFill>
                  <a:schemeClr val="tx1"/>
                </a:solidFill>
                <a:latin typeface="仿宋" panose="02010609060101010101" charset="-122"/>
                <a:ea typeface="仿宋" panose="02010609060101010101" charset="-122"/>
                <a:sym typeface="+mn-ea"/>
              </a:rPr>
              <a:t>刺激，由</a:t>
            </a:r>
            <a:r>
              <a:rPr lang="zh-CN" altLang="en-US" sz="2000" dirty="0">
                <a:solidFill>
                  <a:srgbClr val="FF0000"/>
                </a:solidFill>
                <a:latin typeface="仿宋" panose="02010609060101010101" charset="-122"/>
                <a:ea typeface="仿宋" panose="02010609060101010101" charset="-122"/>
                <a:sym typeface="+mn-ea"/>
              </a:rPr>
              <a:t>宿主细胞</a:t>
            </a:r>
            <a:r>
              <a:rPr lang="zh-CN" altLang="en-US" sz="2000" dirty="0">
                <a:solidFill>
                  <a:schemeClr val="tx1"/>
                </a:solidFill>
                <a:latin typeface="仿宋" panose="02010609060101010101" charset="-122"/>
                <a:ea typeface="仿宋" panose="02010609060101010101" charset="-122"/>
                <a:sym typeface="+mn-ea"/>
              </a:rPr>
              <a:t>产生的，反映肿瘤的存在和生长，含量明显高于正常参考值的一类物质。</a:t>
            </a:r>
            <a:endParaRPr lang="zh-CN" altLang="en-US" sz="2000" dirty="0">
              <a:solidFill>
                <a:schemeClr val="tx1"/>
              </a:solidFill>
              <a:latin typeface="仿宋" panose="02010609060101010101" charset="-122"/>
              <a:ea typeface="仿宋" panose="02010609060101010101" charset="-122"/>
              <a:sym typeface="+mn-ea"/>
            </a:endParaRPr>
          </a:p>
          <a:p>
            <a:pPr marL="0" indent="0">
              <a:lnSpc>
                <a:spcPct val="90000"/>
              </a:lnSpc>
              <a:buNone/>
            </a:pPr>
            <a:endParaRPr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lang="zh-CN" altLang="en-US" sz="2000" dirty="0">
                <a:solidFill>
                  <a:schemeClr val="tx1"/>
                </a:solidFill>
                <a:latin typeface="仿宋" panose="02010609060101010101" charset="-122"/>
                <a:ea typeface="仿宋" panose="02010609060101010101" charset="-122"/>
                <a:sym typeface="+mn-ea"/>
              </a:rPr>
              <a:t>通过对这类物质的分析，能帮助人们从正常组织中区别肿瘤或测定肿瘤细胞核、细胞质以及对细胞膜上的特性进行分析，以此作为辨认肿瘤细胞的标志</a:t>
            </a:r>
            <a:r>
              <a:rPr lang="zh-CN" altLang="en-US" sz="2000" dirty="0" smtClean="0">
                <a:solidFill>
                  <a:schemeClr val="tx1"/>
                </a:solidFill>
                <a:latin typeface="仿宋" panose="02010609060101010101" charset="-122"/>
                <a:ea typeface="仿宋" panose="02010609060101010101" charset="-122"/>
                <a:sym typeface="+mn-ea"/>
              </a:rPr>
              <a:t>。</a:t>
            </a:r>
            <a:endParaRPr lang="zh-CN" altLang="en-US" sz="2000" dirty="0" smtClean="0">
              <a:solidFill>
                <a:schemeClr val="tx1"/>
              </a:solidFill>
              <a:latin typeface="仿宋" panose="02010609060101010101" charset="-122"/>
              <a:ea typeface="仿宋" panose="02010609060101010101" charset="-122"/>
              <a:sym typeface="+mn-ea"/>
            </a:endParaRPr>
          </a:p>
          <a:p>
            <a:pPr marL="0" indent="0">
              <a:lnSpc>
                <a:spcPct val="90000"/>
              </a:lnSpc>
              <a:buNone/>
            </a:pPr>
            <a:endParaRPr lang="zh-CN" altLang="en-US" sz="2000" dirty="0" smtClean="0">
              <a:solidFill>
                <a:schemeClr val="tx1"/>
              </a:solidFill>
              <a:latin typeface="仿宋" panose="02010609060101010101" charset="-122"/>
              <a:ea typeface="仿宋" panose="02010609060101010101" charset="-122"/>
              <a:sym typeface="+mn-ea"/>
            </a:endParaRPr>
          </a:p>
          <a:p>
            <a:pPr marL="0" indent="0">
              <a:lnSpc>
                <a:spcPct val="90000"/>
              </a:lnSpc>
              <a:buNone/>
            </a:pPr>
            <a:r>
              <a:rPr lang="zh-CN" altLang="en-US" sz="2000" dirty="0" smtClean="0">
                <a:solidFill>
                  <a:schemeClr val="tx1"/>
                </a:solidFill>
                <a:latin typeface="仿宋" panose="02010609060101010101" charset="-122"/>
                <a:ea typeface="仿宋" panose="02010609060101010101" charset="-122"/>
                <a:sym typeface="+mn-ea"/>
              </a:rPr>
              <a:t>通常检测肿瘤标志物最常用的方法为：化学发光法</a:t>
            </a:r>
            <a:endParaRPr lang="zh-CN" altLang="en-US" sz="2000" dirty="0" smtClean="0">
              <a:solidFill>
                <a:schemeClr val="tx1"/>
              </a:solidFill>
              <a:latin typeface="仿宋" panose="02010609060101010101" charset="-122"/>
              <a:ea typeface="仿宋" panose="02010609060101010101" charset="-122"/>
              <a:sym typeface="+mn-ea"/>
            </a:endParaRPr>
          </a:p>
          <a:p>
            <a:pPr marL="0" indent="0">
              <a:lnSpc>
                <a:spcPct val="90000"/>
              </a:lnSpc>
              <a:buNone/>
            </a:pPr>
            <a:endParaRPr lang="zh-CN" altLang="en-US" sz="2000" dirty="0">
              <a:solidFill>
                <a:schemeClr val="tx1"/>
              </a:solidFill>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肿瘤标志物的定义</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2" name="文本框 1"/>
          <p:cNvSpPr txBox="1"/>
          <p:nvPr/>
        </p:nvSpPr>
        <p:spPr>
          <a:xfrm>
            <a:off x="1216660" y="1576705"/>
            <a:ext cx="5358765" cy="460375"/>
          </a:xfrm>
          <a:prstGeom prst="rect">
            <a:avLst/>
          </a:prstGeom>
          <a:noFill/>
        </p:spPr>
        <p:txBody>
          <a:bodyPr wrap="square" rtlCol="0" anchor="t">
            <a:spAutoFit/>
          </a:bodyPr>
          <a:p>
            <a:r>
              <a:rPr lang="zh-CN" altLang="en-US" sz="2400" b="1" kern="1000" spc="150" dirty="0" smtClean="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rPr>
              <a:t>化学发光临床检测主要应用</a:t>
            </a:r>
            <a:endParaRPr lang="zh-CN" altLang="en-US" sz="2400" b="1" kern="1000" spc="150" dirty="0" smtClean="0">
              <a:ln w="11430"/>
              <a:solidFill>
                <a:srgbClr val="000000"/>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3" name="文本框 2"/>
          <p:cNvSpPr txBox="1"/>
          <p:nvPr/>
        </p:nvSpPr>
        <p:spPr>
          <a:xfrm>
            <a:off x="1216660" y="2494280"/>
            <a:ext cx="7745730" cy="2861310"/>
          </a:xfrm>
          <a:prstGeom prst="rect">
            <a:avLst/>
          </a:prstGeom>
          <a:noFill/>
        </p:spPr>
        <p:txBody>
          <a:bodyPr wrap="square" rtlCol="0" anchor="t">
            <a:spAutoFit/>
          </a:bodyPr>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肿瘤标志物检测</a:t>
            </a: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甲状腺功能检测</a:t>
            </a: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生殖内分泌激素系列</a:t>
            </a:r>
            <a:endPar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糖尿病检测</a:t>
            </a: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传染病检测</a:t>
            </a:r>
            <a:r>
              <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sym typeface="+mn-ea"/>
              </a:rPr>
              <a:t>系列</a:t>
            </a: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r>
              <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肝纤维化系列</a:t>
            </a:r>
            <a:endParaRPr lang="zh-CN" altLang="en-US" sz="2000" dirty="0">
              <a:solidFill>
                <a:schemeClr val="tx1"/>
              </a:solidFill>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 10      (向天歌演示原创作品：www.TopPPT.cn)"/>
          <p:cNvSpPr/>
          <p:nvPr/>
        </p:nvSpPr>
        <p:spPr>
          <a:xfrm>
            <a:off x="4439603" y="2344420"/>
            <a:ext cx="3168650" cy="30972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7680325" y="3927475"/>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3" name="Rectangle 12      (向天歌演示原创作品：www.TopPPT.cn)"/>
          <p:cNvSpPr/>
          <p:nvPr/>
        </p:nvSpPr>
        <p:spPr>
          <a:xfrm>
            <a:off x="7680325" y="2343150"/>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 name="Rectangle 13      (向天歌演示原创作品：www.TopPPT.cn)"/>
          <p:cNvSpPr/>
          <p:nvPr/>
        </p:nvSpPr>
        <p:spPr>
          <a:xfrm>
            <a:off x="1200150" y="2343150"/>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5" name="Rectangle 14      (向天歌演示原创作品：www.TopPPT.cn)"/>
          <p:cNvSpPr/>
          <p:nvPr/>
        </p:nvSpPr>
        <p:spPr>
          <a:xfrm>
            <a:off x="1200150" y="3914775"/>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296" name="TextBox 17      (向天歌演示原创作品：www.TopPPT.cn)"/>
          <p:cNvSpPr txBox="1"/>
          <p:nvPr/>
        </p:nvSpPr>
        <p:spPr>
          <a:xfrm>
            <a:off x="1459230" y="2926080"/>
            <a:ext cx="2907665" cy="398780"/>
          </a:xfrm>
          <a:prstGeom prst="rect">
            <a:avLst/>
          </a:prstGeom>
          <a:noFill/>
          <a:ln w="9525">
            <a:noFill/>
          </a:ln>
        </p:spPr>
        <p:txBody>
          <a:bodyPr wrap="square">
            <a:spAutoFit/>
          </a:bodyPr>
          <a:p>
            <a:pPr eaLnBrk="1" hangingPunct="1"/>
            <a:r>
              <a:rPr lang="zh-CN" altLang="en-US" sz="2000" b="1" dirty="0" smtClean="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肿</a:t>
            </a:r>
            <a:r>
              <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瘤胚胎性抗原标志物</a:t>
            </a:r>
            <a:endPar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p:txBody>
      </p:sp>
      <p:sp>
        <p:nvSpPr>
          <p:cNvPr id="12297" name="TextBox 18      (向天歌演示原创作品：www.TopPPT.cn)"/>
          <p:cNvSpPr txBox="1"/>
          <p:nvPr/>
        </p:nvSpPr>
        <p:spPr>
          <a:xfrm>
            <a:off x="1616075" y="4481513"/>
            <a:ext cx="2587625" cy="398780"/>
          </a:xfrm>
          <a:prstGeom prst="rect">
            <a:avLst/>
          </a:prstGeom>
          <a:noFill/>
          <a:ln w="9525">
            <a:noFill/>
          </a:ln>
        </p:spPr>
        <p:txBody>
          <a:bodyPr>
            <a:spAutoFit/>
          </a:bodyPr>
          <a:p>
            <a:pPr eaLnBrk="1" hangingPunct="1"/>
            <a:r>
              <a:rPr lang="zh-CN" altLang="en-US" sz="2000" b="1" dirty="0" smtClean="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糖类抗原标</a:t>
            </a:r>
            <a:r>
              <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p:txBody>
      </p:sp>
      <p:sp>
        <p:nvSpPr>
          <p:cNvPr id="12298" name="TextBox 19      (向天歌演示原创作品：www.TopPPT.cn)"/>
          <p:cNvSpPr txBox="1"/>
          <p:nvPr/>
        </p:nvSpPr>
        <p:spPr>
          <a:xfrm>
            <a:off x="8229283" y="2925763"/>
            <a:ext cx="2587625" cy="398780"/>
          </a:xfrm>
          <a:prstGeom prst="rect">
            <a:avLst/>
          </a:prstGeom>
          <a:noFill/>
          <a:ln w="9525">
            <a:noFill/>
          </a:ln>
        </p:spPr>
        <p:txBody>
          <a:bodyPr>
            <a:spAutoFit/>
          </a:bodyPr>
          <a:p>
            <a:pPr eaLnBrk="1" hangingPunct="1"/>
            <a:r>
              <a:rPr lang="zh-CN" altLang="en-US" sz="2000" b="1" dirty="0" smtClean="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酶类标</a:t>
            </a:r>
            <a:r>
              <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p:txBody>
      </p:sp>
      <p:sp>
        <p:nvSpPr>
          <p:cNvPr id="12299" name="TextBox 20      (向天歌演示原创作品：www.TopPPT.cn)"/>
          <p:cNvSpPr txBox="1"/>
          <p:nvPr/>
        </p:nvSpPr>
        <p:spPr>
          <a:xfrm>
            <a:off x="8229600" y="4484688"/>
            <a:ext cx="2587625" cy="398780"/>
          </a:xfrm>
          <a:prstGeom prst="rect">
            <a:avLst/>
          </a:prstGeom>
          <a:noFill/>
          <a:ln w="9525">
            <a:noFill/>
          </a:ln>
        </p:spPr>
        <p:txBody>
          <a:bodyPr>
            <a:spAutoFit/>
          </a:bodyPr>
          <a:p>
            <a:pPr eaLnBrk="1" hangingPunct="1"/>
            <a:r>
              <a:rPr lang="zh-CN" altLang="en-US" sz="2000" b="1" dirty="0" smtClean="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激素类标</a:t>
            </a:r>
            <a:r>
              <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bg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p:txBody>
      </p:sp>
      <p:sp>
        <p:nvSpPr>
          <p:cNvPr id="23" name="Rectangle 22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Rectangle 24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303" name="TextBox 25      (向天歌演示原创作品：www.TopPPT.cn)"/>
          <p:cNvSpPr txBox="1"/>
          <p:nvPr/>
        </p:nvSpPr>
        <p:spPr>
          <a:xfrm>
            <a:off x="681355" y="304800"/>
            <a:ext cx="3522345" cy="829945"/>
          </a:xfrm>
          <a:prstGeom prst="rect">
            <a:avLst/>
          </a:prstGeom>
          <a:noFill/>
          <a:ln w="9525">
            <a:noFill/>
          </a:ln>
        </p:spPr>
        <p:txBody>
          <a:bodyPr wrap="square">
            <a:spAutoFit/>
          </a:bodyPr>
          <a:p>
            <a:pPr eaLnBrk="1" hangingPunct="1"/>
            <a:r>
              <a:rPr lang="zh-CN" altLang="en-US" sz="2400" b="1" kern="1000" spc="100" dirty="0" smtClean="0">
                <a:ln w="11430"/>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eaLnBrk="1" hangingPunct="1"/>
            <a:endParaRPr lang="zh-CN" altLang="en-US" sz="2400" b="1" dirty="0">
              <a:latin typeface="微软雅黑" panose="020B0503020204020204" pitchFamily="34" charset="-122"/>
              <a:ea typeface="微软雅黑" panose="020B0503020204020204" pitchFamily="34" charset="-122"/>
            </a:endParaRPr>
          </a:p>
        </p:txBody>
      </p:sp>
      <p:sp>
        <p:nvSpPr>
          <p:cNvPr id="12304" name="TextBox 21      (向天歌演示原创作品：www.TopPPT.cn)"/>
          <p:cNvSpPr txBox="1"/>
          <p:nvPr/>
        </p:nvSpPr>
        <p:spPr>
          <a:xfrm>
            <a:off x="4775835" y="3693478"/>
            <a:ext cx="2497138" cy="39878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其它蛋白质类标</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a:t>
            </a:r>
            <a:r>
              <a:rPr lang="zh-CN" altLang="en-US" sz="2000" b="1" dirty="0">
                <a:ln w="1905"/>
                <a:noFill/>
                <a:effectLst>
                  <a:innerShdw blurRad="69850" dist="43180" dir="5400000">
                    <a:srgbClr val="000000">
                      <a:alpha val="65000"/>
                    </a:srgbClr>
                  </a:innerShdw>
                </a:effectLst>
                <a:latin typeface="仿宋" panose="02010609060101010101" charset="-122"/>
                <a:ea typeface="仿宋" panose="02010609060101010101" charset="-122"/>
                <a:sym typeface="+mn-ea"/>
              </a:rPr>
              <a:t>物</a:t>
            </a:r>
            <a:endParaRPr lang="zh-CN" altLang="en-US" sz="2000" b="1" dirty="0">
              <a:ln w="1905"/>
              <a:noFill/>
              <a:effectLst>
                <a:innerShdw blurRad="69850" dist="43180" dir="5400000">
                  <a:srgbClr val="000000">
                    <a:alpha val="65000"/>
                  </a:srgbClr>
                </a:innerShdw>
              </a:effectLst>
              <a:latin typeface="仿宋" panose="02010609060101010101" charset="-122"/>
              <a:ea typeface="仿宋"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16660" y="1193800"/>
            <a:ext cx="8166735" cy="4707890"/>
          </a:xfrm>
          <a:prstGeom prst="rect">
            <a:avLst/>
          </a:prstGeom>
          <a:noFill/>
        </p:spPr>
        <p:txBody>
          <a:bodyPr wrap="square" rtlCol="0" anchor="t">
            <a:spAutoFit/>
          </a:bodyPr>
          <a:p>
            <a:pPr>
              <a:lnSpc>
                <a:spcPct val="150000"/>
              </a:lnSpc>
              <a:buFont typeface="Wingdings" panose="05000000000000000000" charset="0"/>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肿</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瘤胚胎性抗原标志物</a:t>
            </a: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a:lnSpc>
                <a:spcPct val="150000"/>
              </a:lnSpc>
              <a:buFont typeface="Wingdings" panose="05000000000000000000" charset="0"/>
            </a:pPr>
            <a:endParaRPr lang="zh-CN" altLang="en-US" sz="2000" b="1" spc="150"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marL="0" indent="0">
              <a:lnSpc>
                <a:spcPct val="150000"/>
              </a:lnSpc>
              <a:buNone/>
            </a:pPr>
            <a:r>
              <a:rPr kumimoji="1" lang="zh-CN" altLang="en-US" sz="2000" dirty="0">
                <a:solidFill>
                  <a:schemeClr val="tx1"/>
                </a:solidFill>
                <a:latin typeface="仿宋" panose="02010609060101010101" charset="-122"/>
                <a:ea typeface="仿宋" panose="02010609060101010101" charset="-122"/>
                <a:sym typeface="+mn-ea"/>
              </a:rPr>
              <a:t>该类蛋白质因返祖现象的出现，而产生的肿瘤标志物。虽然该类标志物与肿瘤组织不一定具有特定的相关性，但与肿瘤的发生存在着内在的联系。</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2000" dirty="0">
                <a:solidFill>
                  <a:schemeClr val="tx1"/>
                </a:solidFill>
                <a:latin typeface="仿宋" panose="02010609060101010101" charset="-122"/>
                <a:ea typeface="仿宋" panose="02010609060101010101" charset="-122"/>
                <a:sym typeface="+mn-ea"/>
              </a:rPr>
              <a:t> </a:t>
            </a:r>
            <a:r>
              <a:rPr kumimoji="1" lang="zh-CN" altLang="en-US" sz="2000" dirty="0" smtClean="0">
                <a:solidFill>
                  <a:schemeClr val="tx1"/>
                </a:solidFill>
                <a:latin typeface="仿宋" panose="02010609060101010101" charset="-122"/>
                <a:ea typeface="仿宋" panose="02010609060101010101" charset="-122"/>
                <a:sym typeface="+mn-ea"/>
              </a:rPr>
              <a:t>例：甲</a:t>
            </a:r>
            <a:r>
              <a:rPr kumimoji="1" lang="zh-CN" altLang="en-US" sz="2000" dirty="0">
                <a:solidFill>
                  <a:schemeClr val="tx1"/>
                </a:solidFill>
                <a:latin typeface="仿宋" panose="02010609060101010101" charset="-122"/>
                <a:ea typeface="仿宋" panose="02010609060101010101" charset="-122"/>
                <a:sym typeface="+mn-ea"/>
              </a:rPr>
              <a:t>胎蛋白（</a:t>
            </a:r>
            <a:r>
              <a:rPr kumimoji="1" lang="en-US" altLang="zh-CN" sz="2000" dirty="0">
                <a:solidFill>
                  <a:schemeClr val="tx1"/>
                </a:solidFill>
                <a:latin typeface="仿宋" panose="02010609060101010101" charset="-122"/>
                <a:ea typeface="仿宋" panose="02010609060101010101" charset="-122"/>
                <a:sym typeface="+mn-ea"/>
              </a:rPr>
              <a:t>alpha-fetoprotein, AFP</a:t>
            </a:r>
            <a:r>
              <a:rPr kumimoji="1" lang="zh-CN" altLang="en-US" sz="2000" dirty="0">
                <a:solidFill>
                  <a:schemeClr val="tx1"/>
                </a:solidFill>
                <a:latin typeface="仿宋" panose="02010609060101010101" charset="-122"/>
                <a:ea typeface="仿宋" panose="02010609060101010101" charset="-122"/>
                <a:sym typeface="+mn-ea"/>
              </a:rPr>
              <a:t>）</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zh-CN" altLang="en-US" sz="2000" dirty="0" smtClean="0">
                <a:solidFill>
                  <a:schemeClr val="tx1"/>
                </a:solidFill>
                <a:latin typeface="仿宋" panose="02010609060101010101" charset="-122"/>
                <a:ea typeface="仿宋" panose="02010609060101010101" charset="-122"/>
                <a:sym typeface="+mn-ea"/>
              </a:rPr>
              <a:t>     癌</a:t>
            </a:r>
            <a:r>
              <a:rPr kumimoji="1" lang="zh-CN" altLang="en-US" sz="2000" dirty="0">
                <a:solidFill>
                  <a:schemeClr val="tx1"/>
                </a:solidFill>
                <a:latin typeface="仿宋" panose="02010609060101010101" charset="-122"/>
                <a:ea typeface="仿宋" panose="02010609060101010101" charset="-122"/>
                <a:sym typeface="+mn-ea"/>
              </a:rPr>
              <a:t>胚抗原（</a:t>
            </a:r>
            <a:r>
              <a:rPr kumimoji="1" lang="en-US" altLang="zh-CN" sz="2000" dirty="0" err="1">
                <a:solidFill>
                  <a:schemeClr val="tx1"/>
                </a:solidFill>
                <a:latin typeface="仿宋" panose="02010609060101010101" charset="-122"/>
                <a:ea typeface="仿宋" panose="02010609060101010101" charset="-122"/>
                <a:sym typeface="+mn-ea"/>
              </a:rPr>
              <a:t>carcinoembryonic</a:t>
            </a:r>
            <a:r>
              <a:rPr kumimoji="1" lang="en-US" altLang="zh-CN" sz="2000" dirty="0">
                <a:solidFill>
                  <a:schemeClr val="tx1"/>
                </a:solidFill>
                <a:latin typeface="仿宋" panose="02010609060101010101" charset="-122"/>
                <a:ea typeface="仿宋" panose="02010609060101010101" charset="-122"/>
                <a:sym typeface="+mn-ea"/>
              </a:rPr>
              <a:t> antigen, CEA</a:t>
            </a:r>
            <a:r>
              <a:rPr kumimoji="1" lang="zh-CN" altLang="en-US" sz="2000" dirty="0" smtClean="0">
                <a:solidFill>
                  <a:schemeClr val="tx1"/>
                </a:solidFill>
                <a:latin typeface="仿宋" panose="02010609060101010101" charset="-122"/>
                <a:ea typeface="仿宋" panose="02010609060101010101" charset="-122"/>
                <a:sym typeface="+mn-ea"/>
              </a:rPr>
              <a:t>）</a:t>
            </a:r>
            <a:endParaRPr kumimoji="1" lang="zh-CN" altLang="en-US" sz="20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smtClean="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83840" cy="460375"/>
          </a:xfrm>
          <a:prstGeom prst="rect">
            <a:avLst/>
          </a:prstGeom>
          <a:noFill/>
          <a:ln w="9525">
            <a:noFill/>
          </a:ln>
        </p:spPr>
        <p:txBody>
          <a:bodyPr wrap="square">
            <a:spAutoFit/>
          </a:bodyPr>
          <a:p>
            <a:pPr eaLnBrk="1" hangingPunct="1"/>
            <a:r>
              <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rPr>
              <a:t>肿瘤标志物的分类</a:t>
            </a:r>
            <a:endParaRPr lang="zh-CN" altLang="en-US" sz="2400" b="1" kern="1000" spc="10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p:txBody>
      </p:sp>
      <p:sp>
        <p:nvSpPr>
          <p:cNvPr id="4" name="Rectangle 29      (向天歌演示原创作品：www.TopPPT.cn)"/>
          <p:cNvSpPr/>
          <p:nvPr/>
        </p:nvSpPr>
        <p:spPr>
          <a:xfrm>
            <a:off x="0" y="6130290"/>
            <a:ext cx="12183110"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文本框 1"/>
          <p:cNvSpPr txBox="1"/>
          <p:nvPr/>
        </p:nvSpPr>
        <p:spPr>
          <a:xfrm>
            <a:off x="1225550" y="1132840"/>
            <a:ext cx="7745730" cy="5169535"/>
          </a:xfrm>
          <a:prstGeom prst="rect">
            <a:avLst/>
          </a:prstGeom>
          <a:noFill/>
        </p:spPr>
        <p:txBody>
          <a:bodyPr wrap="square" rtlCol="0" anchor="t">
            <a:spAutoFit/>
          </a:bodyPr>
          <a:p>
            <a:pPr>
              <a:lnSpc>
                <a:spcPct val="150000"/>
              </a:lnSpc>
              <a:buFont typeface="Wingdings" panose="05000000000000000000" charset="0"/>
            </a:pPr>
            <a:r>
              <a:rPr lang="zh-CN" altLang="en-US" sz="2000" b="1" dirty="0" smtClean="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糖类抗原标</a:t>
            </a:r>
            <a:r>
              <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rPr>
              <a:t>志物</a:t>
            </a:r>
            <a:endParaRPr lang="zh-CN" altLang="en-US" sz="2000" b="1" dirty="0">
              <a:ln w="1905"/>
              <a:solidFill>
                <a:schemeClr val="tx1"/>
              </a:solidFill>
              <a:effectLst>
                <a:innerShdw blurRad="69850" dist="43180" dir="5400000">
                  <a:srgbClr val="000000">
                    <a:alpha val="65000"/>
                  </a:srgbClr>
                </a:innerShdw>
              </a:effectLst>
              <a:latin typeface="仿宋" panose="02010609060101010101" charset="-122"/>
              <a:ea typeface="仿宋" panose="02010609060101010101" charset="-122"/>
              <a:sym typeface="+mn-ea"/>
            </a:endParaRPr>
          </a:p>
          <a:p>
            <a:pPr>
              <a:lnSpc>
                <a:spcPct val="150000"/>
              </a:lnSpc>
              <a:buFont typeface="Wingdings" panose="05000000000000000000" charset="0"/>
            </a:pPr>
            <a:endParaRPr kumimoji="1" lang="zh-CN" altLang="en-US" sz="2000" dirty="0">
              <a:solidFill>
                <a:schemeClr val="tx1"/>
              </a:solidFill>
              <a:latin typeface="仿宋" panose="02010609060101010101" charset="-122"/>
              <a:ea typeface="仿宋" panose="02010609060101010101" charset="-122"/>
              <a:sym typeface="+mn-ea"/>
            </a:endParaRPr>
          </a:p>
          <a:p>
            <a:pPr>
              <a:lnSpc>
                <a:spcPct val="150000"/>
              </a:lnSpc>
              <a:buFont typeface="Wingdings" panose="05000000000000000000" charset="0"/>
            </a:pPr>
            <a:r>
              <a:rPr kumimoji="1" lang="zh-CN" altLang="en-US" sz="2000" dirty="0">
                <a:solidFill>
                  <a:schemeClr val="tx1"/>
                </a:solidFill>
                <a:latin typeface="仿宋" panose="02010609060101010101" charset="-122"/>
                <a:ea typeface="仿宋" panose="02010609060101010101" charset="-122"/>
                <a:sym typeface="+mn-ea"/>
              </a:rPr>
              <a:t>该类物质是肿瘤细胞表面的抗原物质，或肿瘤细胞所分泌的物质。这类标志物的出现为</a:t>
            </a:r>
            <a:r>
              <a:rPr kumimoji="1" lang="zh-CN" altLang="en-US" sz="2000" dirty="0">
                <a:solidFill>
                  <a:srgbClr val="FF0000"/>
                </a:solidFill>
                <a:latin typeface="仿宋" panose="02010609060101010101" charset="-122"/>
                <a:ea typeface="仿宋" panose="02010609060101010101" charset="-122"/>
                <a:sym typeface="+mn-ea"/>
              </a:rPr>
              <a:t>临床肿瘤的诊断</a:t>
            </a:r>
            <a:r>
              <a:rPr kumimoji="1" lang="zh-CN" altLang="en-US" sz="2000" dirty="0">
                <a:solidFill>
                  <a:schemeClr val="tx1"/>
                </a:solidFill>
                <a:latin typeface="仿宋" panose="02010609060101010101" charset="-122"/>
                <a:ea typeface="仿宋" panose="02010609060101010101" charset="-122"/>
                <a:sym typeface="+mn-ea"/>
              </a:rPr>
              <a:t>带来方便，但其命名无规律可言。有些是肿瘤细胞株编号，有些是抗体物质的编号。该类标志物又可分为两类</a:t>
            </a:r>
            <a:endParaRPr kumimoji="1" lang="zh-CN" altLang="en-US"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2000" dirty="0">
                <a:solidFill>
                  <a:schemeClr val="tx1"/>
                </a:solidFill>
                <a:latin typeface="仿宋" panose="02010609060101010101" charset="-122"/>
                <a:ea typeface="仿宋" panose="02010609060101010101" charset="-122"/>
                <a:sym typeface="+mn-ea"/>
              </a:rPr>
              <a:t>①</a:t>
            </a:r>
            <a:r>
              <a:rPr kumimoji="1" lang="zh-CN" altLang="en-US" sz="2000" dirty="0">
                <a:solidFill>
                  <a:schemeClr val="tx1"/>
                </a:solidFill>
                <a:latin typeface="仿宋" panose="02010609060101010101" charset="-122"/>
                <a:ea typeface="仿宋" panose="02010609060101010101" charset="-122"/>
                <a:sym typeface="+mn-ea"/>
              </a:rPr>
              <a:t>糖类高分子粘蛋白抗原 例：癌抗原</a:t>
            </a:r>
            <a:r>
              <a:rPr kumimoji="1" lang="en-US" altLang="zh-CN" sz="2000" dirty="0">
                <a:solidFill>
                  <a:schemeClr val="tx1"/>
                </a:solidFill>
                <a:latin typeface="仿宋" panose="02010609060101010101" charset="-122"/>
                <a:ea typeface="仿宋" panose="02010609060101010101" charset="-122"/>
                <a:sym typeface="+mn-ea"/>
              </a:rPr>
              <a:t>CA125 </a:t>
            </a:r>
            <a:r>
              <a:rPr kumimoji="1" lang="zh-CN" altLang="en-US" sz="2000" dirty="0">
                <a:solidFill>
                  <a:schemeClr val="tx1"/>
                </a:solidFill>
                <a:latin typeface="仿宋" panose="02010609060101010101" charset="-122"/>
                <a:ea typeface="仿宋" panose="02010609060101010101" charset="-122"/>
                <a:sym typeface="+mn-ea"/>
              </a:rPr>
              <a:t>癌抗原</a:t>
            </a:r>
            <a:r>
              <a:rPr kumimoji="1" lang="en-US" altLang="zh-CN" sz="2000" dirty="0">
                <a:solidFill>
                  <a:schemeClr val="tx1"/>
                </a:solidFill>
                <a:latin typeface="仿宋" panose="02010609060101010101" charset="-122"/>
                <a:ea typeface="仿宋" panose="02010609060101010101" charset="-122"/>
                <a:sym typeface="+mn-ea"/>
              </a:rPr>
              <a:t>CA15-3  </a:t>
            </a:r>
            <a:endParaRPr kumimoji="1" lang="en-US" altLang="zh-CN" sz="2000" dirty="0">
              <a:solidFill>
                <a:schemeClr val="tx1"/>
              </a:solidFill>
              <a:latin typeface="仿宋" panose="02010609060101010101" charset="-122"/>
              <a:ea typeface="仿宋" panose="02010609060101010101" charset="-122"/>
              <a:sym typeface="+mn-ea"/>
            </a:endParaRPr>
          </a:p>
          <a:p>
            <a:pPr marL="0" indent="0">
              <a:lnSpc>
                <a:spcPct val="150000"/>
              </a:lnSpc>
              <a:buNone/>
            </a:pPr>
            <a:r>
              <a:rPr kumimoji="1" lang="en-US" altLang="zh-CN" sz="2000" dirty="0">
                <a:solidFill>
                  <a:schemeClr val="tx1"/>
                </a:solidFill>
                <a:latin typeface="仿宋" panose="02010609060101010101" charset="-122"/>
                <a:ea typeface="仿宋" panose="02010609060101010101" charset="-122"/>
                <a:sym typeface="+mn-ea"/>
              </a:rPr>
              <a:t>②</a:t>
            </a:r>
            <a:r>
              <a:rPr kumimoji="1" lang="zh-CN" altLang="en-US" sz="2000" dirty="0">
                <a:solidFill>
                  <a:schemeClr val="tx1"/>
                </a:solidFill>
                <a:latin typeface="仿宋" panose="02010609060101010101" charset="-122"/>
                <a:ea typeface="仿宋" panose="02010609060101010101" charset="-122"/>
                <a:sym typeface="+mn-ea"/>
              </a:rPr>
              <a:t>血型类抗原 例：癌抗原</a:t>
            </a:r>
            <a:r>
              <a:rPr kumimoji="1" lang="en-US" altLang="zh-CN" sz="2000" dirty="0">
                <a:solidFill>
                  <a:schemeClr val="tx1"/>
                </a:solidFill>
                <a:latin typeface="仿宋" panose="02010609060101010101" charset="-122"/>
                <a:ea typeface="仿宋" panose="02010609060101010101" charset="-122"/>
                <a:sym typeface="+mn-ea"/>
              </a:rPr>
              <a:t>CA19-9 </a:t>
            </a:r>
            <a:r>
              <a:rPr kumimoji="1" lang="zh-CN" altLang="en-US" sz="2000" dirty="0">
                <a:solidFill>
                  <a:schemeClr val="tx1"/>
                </a:solidFill>
                <a:latin typeface="仿宋" panose="02010609060101010101" charset="-122"/>
                <a:ea typeface="仿宋" panose="02010609060101010101" charset="-122"/>
                <a:sym typeface="+mn-ea"/>
              </a:rPr>
              <a:t>癌抗原</a:t>
            </a:r>
            <a:r>
              <a:rPr kumimoji="1" lang="en-US" altLang="zh-CN" sz="2000" dirty="0">
                <a:solidFill>
                  <a:schemeClr val="tx1"/>
                </a:solidFill>
                <a:latin typeface="仿宋" panose="02010609060101010101" charset="-122"/>
                <a:ea typeface="仿宋" panose="02010609060101010101" charset="-122"/>
                <a:sym typeface="+mn-ea"/>
              </a:rPr>
              <a:t>CA50</a:t>
            </a:r>
            <a:endParaRPr kumimoji="1" lang="en-US" altLang="zh-CN" sz="2000" dirty="0">
              <a:solidFill>
                <a:schemeClr val="tx1"/>
              </a:solidFill>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kumimoji="1" lang="en-US" altLang="zh-CN" sz="2000" spc="150" dirty="0" smtClean="0">
              <a:ln w="11430"/>
              <a:solidFill>
                <a:schemeClr val="tx1"/>
              </a:solidFill>
              <a:effectLst>
                <a:outerShdw blurRad="25400" algn="tl" rotWithShape="0">
                  <a:srgbClr val="000000">
                    <a:alpha val="43000"/>
                  </a:srgbClr>
                </a:outerShdw>
              </a:effectLst>
              <a:latin typeface="仿宋" panose="02010609060101010101" charset="-122"/>
              <a:ea typeface="仿宋" panose="02010609060101010101" charset="-122"/>
              <a:sym typeface="+mn-ea"/>
            </a:endParaRPr>
          </a:p>
          <a:p>
            <a:pPr>
              <a:lnSpc>
                <a:spcPct val="150000"/>
              </a:lnSpc>
              <a:buFont typeface="Wingdings" panose="05000000000000000000" pitchFamily="2" charset="2"/>
              <a:buChar char="Ø"/>
            </a:pPr>
            <a:endParaRPr lang="zh-CN" altLang="en-US" sz="2000" spc="150" dirty="0">
              <a:ln w="11430"/>
              <a:effectLst>
                <a:outerShdw blurRad="25400" algn="tl" rotWithShape="0">
                  <a:srgbClr val="000000">
                    <a:alpha val="43000"/>
                  </a:srgbClr>
                </a:outerShdw>
              </a:effectLst>
              <a:latin typeface="仿宋" panose="02010609060101010101" charset="-122"/>
              <a:ea typeface="仿宋" panose="02010609060101010101" charset="-122"/>
            </a:endParaRPr>
          </a:p>
          <a:p>
            <a:pPr>
              <a:lnSpc>
                <a:spcPct val="150000"/>
              </a:lnSpc>
              <a:buFont typeface="Wingdings" panose="05000000000000000000" pitchFamily="2" charset="2"/>
              <a:buChar char="Ø"/>
            </a:pPr>
            <a:endParaRPr lang="zh-CN" altLang="en-US" sz="2000" dirty="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4307</Words>
  <Application>WPS 演示</Application>
  <PresentationFormat>宽屏</PresentationFormat>
  <Paragraphs>363</Paragraphs>
  <Slides>30</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Calibri</vt:lpstr>
      <vt:lpstr>微软雅黑</vt:lpstr>
      <vt:lpstr>仿宋</vt:lpstr>
      <vt:lpstr>Wingdings</vt:lpstr>
      <vt:lpstr>Arial Unicode MS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KUMA</cp:lastModifiedBy>
  <cp:revision>141</cp:revision>
  <dcterms:created xsi:type="dcterms:W3CDTF">2013-10-08T09:05:00Z</dcterms:created>
  <dcterms:modified xsi:type="dcterms:W3CDTF">2018-03-05T15:21:35Z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2052-10.1.0.7022</vt:lpwstr>
  </property>
</Properties>
</file>