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524" r:id="rId4"/>
    <p:sldId id="946" r:id="rId6"/>
    <p:sldId id="994" r:id="rId7"/>
    <p:sldId id="939" r:id="rId8"/>
    <p:sldId id="948" r:id="rId9"/>
    <p:sldId id="947" r:id="rId10"/>
    <p:sldId id="949" r:id="rId11"/>
    <p:sldId id="940" r:id="rId12"/>
    <p:sldId id="950" r:id="rId13"/>
    <p:sldId id="951" r:id="rId14"/>
    <p:sldId id="952" r:id="rId15"/>
    <p:sldId id="953" r:id="rId16"/>
    <p:sldId id="954" r:id="rId17"/>
    <p:sldId id="955" r:id="rId18"/>
    <p:sldId id="956" r:id="rId19"/>
    <p:sldId id="957" r:id="rId20"/>
    <p:sldId id="977" r:id="rId21"/>
    <p:sldId id="958" r:id="rId22"/>
    <p:sldId id="995" r:id="rId23"/>
    <p:sldId id="959" r:id="rId24"/>
    <p:sldId id="960" r:id="rId25"/>
    <p:sldId id="961" r:id="rId26"/>
    <p:sldId id="993" r:id="rId27"/>
    <p:sldId id="962" r:id="rId28"/>
    <p:sldId id="984" r:id="rId29"/>
    <p:sldId id="985" r:id="rId30"/>
    <p:sldId id="979" r:id="rId31"/>
    <p:sldId id="980" r:id="rId32"/>
    <p:sldId id="981" r:id="rId33"/>
    <p:sldId id="982" r:id="rId34"/>
    <p:sldId id="983" r:id="rId35"/>
    <p:sldId id="963" r:id="rId36"/>
    <p:sldId id="986" r:id="rId37"/>
    <p:sldId id="987" r:id="rId38"/>
    <p:sldId id="992" r:id="rId39"/>
    <p:sldId id="988" r:id="rId40"/>
    <p:sldId id="996" r:id="rId41"/>
    <p:sldId id="1003" r:id="rId42"/>
    <p:sldId id="965" r:id="rId43"/>
    <p:sldId id="966" r:id="rId44"/>
    <p:sldId id="998" r:id="rId45"/>
    <p:sldId id="967" r:id="rId46"/>
    <p:sldId id="968" r:id="rId47"/>
    <p:sldId id="1002" r:id="rId48"/>
    <p:sldId id="989" r:id="rId49"/>
    <p:sldId id="1001" r:id="rId50"/>
    <p:sldId id="847" r:id="rId51"/>
  </p:sldIdLst>
  <p:sldSz cx="10693400" cy="7561580"/>
  <p:notesSz cx="6858000" cy="9144000"/>
  <p:defaultTextStyle>
    <a:defPPr>
      <a:defRPr lang="en-GB"/>
    </a:defPPr>
    <a:lvl1pPr marL="0" lvl="0"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1pPr>
    <a:lvl2pPr marL="457200" lvl="1"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2pPr>
    <a:lvl3pPr marL="914400" lvl="2"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3pPr>
    <a:lvl4pPr marL="1371600" lvl="3"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4pPr>
    <a:lvl5pPr marL="1828800" lvl="4"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5pPr>
    <a:lvl6pPr marL="2286000" lvl="5"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6pPr>
    <a:lvl7pPr marL="2743200" lvl="6"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7pPr>
    <a:lvl8pPr marL="3200400" lvl="7"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8pPr>
    <a:lvl9pPr marL="3657600" lvl="8" indent="0" algn="r" defTabSz="914400" eaLnBrk="1" fontAlgn="base" latinLnBrk="0" hangingPunct="1">
      <a:lnSpc>
        <a:spcPct val="100000"/>
      </a:lnSpc>
      <a:spcBef>
        <a:spcPct val="0"/>
      </a:spcBef>
      <a:spcAft>
        <a:spcPct val="0"/>
      </a:spcAft>
      <a:buFont typeface="Arial" panose="020B0604020202020204" pitchFamily="34" charset="0"/>
      <a:buNone/>
      <a:defRPr sz="3900" b="1" i="0" u="none" kern="1200" baseline="0">
        <a:solidFill>
          <a:srgbClr val="000066"/>
        </a:solidFill>
        <a:latin typeface="Arial" panose="020B0604020202020204" pitchFamily="34" charset="0"/>
        <a:ea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a:srgbClr val="96CCEE"/>
    <a:srgbClr val="72BBE8"/>
    <a:srgbClr val="1E7FB8"/>
    <a:srgbClr val="C4DAF4"/>
    <a:srgbClr val="4189D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7" d="100"/>
          <a:sy n="57" d="100"/>
        </p:scale>
        <p:origin x="-1434" y="-96"/>
      </p:cViewPr>
      <p:guideLst>
        <p:guide orient="horz" pos="2384"/>
        <p:guide pos="33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World Health Organization</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75" name="Rectangle 3"/>
          <p:cNvSpPr>
            <a:spLocks noGrp="1" noChangeArrowheads="1"/>
          </p:cNvSpPr>
          <p:nvPr>
            <p:ph type="dt" idx="1"/>
          </p:nvPr>
        </p:nvSpPr>
        <p:spPr bwMode="auto">
          <a:xfrm>
            <a:off x="3883025" y="0"/>
            <a:ext cx="2971800" cy="457200"/>
          </a:xfrm>
          <a:prstGeom prst="rect">
            <a:avLst/>
          </a:prstGeom>
          <a:noFill/>
          <a:ln w="9525">
            <a:noFill/>
            <a:miter lim="800000"/>
          </a:ln>
        </p:spPr>
        <p:txBody>
          <a:bodyPr vert="horz" wrap="square" lIns="91440" tIns="45720" rIns="91440" bIns="45720" numCol="1" anchor="t" anchorCtr="0" compatLnSpc="1"/>
          <a:lstStyle>
            <a:lvl1pPr>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7CD9634-535D-42F0-8AAF-80C892E91D1A}" type="datetime3">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GB"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036" name="Rectangle 4"/>
          <p:cNvSpPr>
            <a:spLocks noGrp="1"/>
          </p:cNvSpPr>
          <p:nvPr>
            <p:ph type="sldImg" idx="2"/>
          </p:nvPr>
        </p:nvSpPr>
        <p:spPr>
          <a:xfrm>
            <a:off x="746125" y="685800"/>
            <a:ext cx="5364163" cy="3429000"/>
          </a:xfrm>
          <a:prstGeom prst="rect">
            <a:avLst/>
          </a:prstGeom>
          <a:noFill/>
          <a:ln w="9525">
            <a:noFill/>
          </a:ln>
        </p:spPr>
      </p:sp>
      <p:sp>
        <p:nvSpPr>
          <p:cNvPr id="3077" name="Rectangle 5"/>
          <p:cNvSpPr>
            <a:spLocks noGrp="1" noChangeArrowheads="1"/>
          </p:cNvSpPr>
          <p:nvPr>
            <p:ph type="body" sz="quarter" idx="3"/>
          </p:nvPr>
        </p:nvSpPr>
        <p:spPr bwMode="auto">
          <a:xfrm>
            <a:off x="685800" y="4341813"/>
            <a:ext cx="5484813"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		Second level</a:t>
            </a:r>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78" name="Rectangle 6"/>
          <p:cNvSpPr>
            <a:spLocks noGrp="1" noChangeArrowheads="1"/>
          </p:cNvSpPr>
          <p:nvPr>
            <p:ph type="ftr" sz="quarter" idx="4"/>
          </p:nvPr>
        </p:nvSpPr>
        <p:spPr bwMode="auto">
          <a:xfrm>
            <a:off x="0" y="8683625"/>
            <a:ext cx="2971800" cy="458788"/>
          </a:xfrm>
          <a:prstGeom prst="rect">
            <a:avLst/>
          </a:prstGeom>
          <a:noFill/>
          <a:ln w="9525">
            <a:noFill/>
            <a:miter lim="800000"/>
          </a:ln>
        </p:spPr>
        <p:txBody>
          <a:bodyPr vert="horz" wrap="square" lIns="91440" tIns="45720" rIns="91440" bIns="45720" numCol="1" anchor="b" anchorCtr="0" compatLnSpc="1"/>
          <a:lstStyle>
            <a:lvl1pPr algn="l">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GB"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79" name="Rectangle 7"/>
          <p:cNvSpPr>
            <a:spLocks noGrp="1" noChangeArrowheads="1"/>
          </p:cNvSpPr>
          <p:nvPr>
            <p:ph type="sldNum" sz="quarter" idx="5"/>
          </p:nvPr>
        </p:nvSpPr>
        <p:spPr bwMode="auto">
          <a:xfrm>
            <a:off x="3883025" y="8683625"/>
            <a:ext cx="2971800" cy="458788"/>
          </a:xfrm>
          <a:prstGeom prst="rect">
            <a:avLst/>
          </a:prstGeom>
          <a:noFill/>
          <a:ln w="9525">
            <a:noFill/>
            <a:miter lim="800000"/>
          </a:ln>
        </p:spPr>
        <p:txBody>
          <a:bodyPr vert="horz" wrap="square" lIns="91440" tIns="45720" rIns="91440" bIns="45720" numCol="1" anchor="b" anchorCtr="0" compatLnSpc="1"/>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Rectangle 2"/>
          <p:cNvSpPr txBox="1">
            <a:spLocks noGrp="1"/>
          </p:cNvSpPr>
          <p:nvPr/>
        </p:nvSpPr>
        <p:spPr>
          <a:xfrm>
            <a:off x="0" y="0"/>
            <a:ext cx="2971800" cy="457200"/>
          </a:xfrm>
          <a:prstGeom prst="rect">
            <a:avLst/>
          </a:prstGeom>
          <a:noFill/>
          <a:ln w="9525">
            <a:noFill/>
          </a:ln>
        </p:spPr>
        <p:txBody>
          <a:bodyPr/>
          <a:p>
            <a:pPr lvl="0" algn="l" eaLnBrk="1" hangingPunct="1"/>
            <a:r>
              <a:rPr lang="zh-CN" altLang="en-US" sz="1200" b="0" dirty="0">
                <a:solidFill>
                  <a:schemeClr val="tx1"/>
                </a:solidFill>
                <a:ea typeface="宋体" panose="02010600030101010101" pitchFamily="2" charset="-122"/>
              </a:rPr>
              <a:t>World Health Organization</a:t>
            </a:r>
            <a:endParaRPr lang="zh-CN" altLang="en-US" sz="1200" b="0" dirty="0">
              <a:solidFill>
                <a:schemeClr val="tx1"/>
              </a:solidFill>
              <a:ea typeface="宋体" panose="02010600030101010101" pitchFamily="2" charset="-122"/>
            </a:endParaRPr>
          </a:p>
        </p:txBody>
      </p:sp>
      <p:sp>
        <p:nvSpPr>
          <p:cNvPr id="45059" name="Rectangle 3"/>
          <p:cNvSpPr txBox="1">
            <a:spLocks noGrp="1"/>
          </p:cNvSpPr>
          <p:nvPr/>
        </p:nvSpPr>
        <p:spPr>
          <a:xfrm>
            <a:off x="3883025" y="0"/>
            <a:ext cx="2971800" cy="457200"/>
          </a:xfrm>
          <a:prstGeom prst="rect">
            <a:avLst/>
          </a:prstGeom>
          <a:noFill/>
          <a:ln w="9525">
            <a:noFill/>
          </a:ln>
        </p:spPr>
        <p:txBody>
          <a:bodyPr/>
          <a:p>
            <a:pPr lvl="0" eaLnBrk="1" hangingPunct="1"/>
            <a:fld id="{BB962C8B-B14F-4D97-AF65-F5344CB8AC3E}" type="datetime3">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0" name="Rectangle 7"/>
          <p:cNvSpPr txBox="1">
            <a:spLocks noGrp="1"/>
          </p:cNvSpPr>
          <p:nvPr/>
        </p:nvSpPr>
        <p:spPr>
          <a:xfrm>
            <a:off x="3883025" y="8683625"/>
            <a:ext cx="2971800" cy="458788"/>
          </a:xfrm>
          <a:prstGeom prst="rect">
            <a:avLst/>
          </a:prstGeom>
          <a:noFill/>
          <a:ln w="9525">
            <a:noFill/>
          </a:ln>
        </p:spPr>
        <p:txBody>
          <a:bodyPr anchor="b"/>
          <a:p>
            <a:pPr lvl="0" eaLnBrk="1" hangingPunct="1"/>
            <a:fld id="{9A0DB2DC-4C9A-4742-B13C-FB6460FD3503}" type="slidenum">
              <a:rPr lang="zh-CN" altLang="en-US" sz="1200" b="0" dirty="0">
                <a:solidFill>
                  <a:schemeClr val="tx1"/>
                </a:solidFill>
                <a:ea typeface="宋体" panose="02010600030101010101" pitchFamily="2" charset="-122"/>
              </a:rPr>
            </a:fld>
            <a:endParaRPr lang="zh-CN" altLang="en-US" sz="1200" b="0" dirty="0">
              <a:solidFill>
                <a:schemeClr val="tx1"/>
              </a:solidFill>
              <a:ea typeface="宋体" panose="02010600030101010101" pitchFamily="2" charset="-122"/>
            </a:endParaRPr>
          </a:p>
        </p:txBody>
      </p:sp>
      <p:sp>
        <p:nvSpPr>
          <p:cNvPr id="45061" name="Rectangle 2"/>
          <p:cNvSpPr>
            <a:spLocks noRot="1" noTextEdit="1"/>
          </p:cNvSpPr>
          <p:nvPr>
            <p:ph type="sldImg"/>
          </p:nvPr>
        </p:nvSpPr>
        <p:spPr>
          <a:xfrm>
            <a:off x="1014413" y="692150"/>
            <a:ext cx="4832350" cy="3416300"/>
          </a:xfrm>
          <a:ln w="12700">
            <a:solidFill>
              <a:schemeClr val="tx1">
                <a:alpha val="100000"/>
              </a:schemeClr>
            </a:solidFill>
            <a:miter/>
          </a:ln>
        </p:spPr>
      </p:sp>
      <p:sp>
        <p:nvSpPr>
          <p:cNvPr id="45062" name="Rectangle 3"/>
          <p:cNvSpPr>
            <a:spLocks noGrp="1"/>
          </p:cNvSpPr>
          <p:nvPr>
            <p:ph type="body" idx="1"/>
          </p:nvPr>
        </p:nvSpPr>
        <p:spPr>
          <a:xfrm>
            <a:off x="914400" y="4346575"/>
            <a:ext cx="5027613" cy="3609975"/>
          </a:xfrm>
        </p:spPr>
        <p:txBody>
          <a:bodyPr wrap="square" lIns="91440" tIns="45720" rIns="91440" bIns="45720" anchor="t"/>
          <a:p>
            <a:pPr lvl="0" eaLnBrk="1" hangingPunct="1"/>
            <a:r>
              <a:rPr lang="en-GB" altLang="en-US" sz="1000" dirty="0">
                <a:latin typeface="Comic Sans MS" panose="030F0702030302020204" pitchFamily="66" charset="0"/>
              </a:rPr>
              <a:t>This module deals with the very important topic of documentation.   It is a half to one-day session (depending on the participants ability and experience) divided into 2 roughly equal parts: </a:t>
            </a:r>
            <a:endParaRPr lang="en-GB" altLang="en-US" sz="1000" dirty="0">
              <a:latin typeface="Comic Sans MS" panose="030F0702030302020204" pitchFamily="66" charset="0"/>
            </a:endParaRPr>
          </a:p>
          <a:p>
            <a:pPr lvl="0" eaLnBrk="1" hangingPunct="1"/>
            <a:endParaRPr lang="en-GB" altLang="en-US" sz="1000" dirty="0">
              <a:latin typeface="Comic Sans MS" panose="030F0702030302020204" pitchFamily="66" charset="0"/>
            </a:endParaRPr>
          </a:p>
          <a:p>
            <a:pPr lvl="0" eaLnBrk="1" hangingPunct="1"/>
            <a:r>
              <a:rPr lang="en-GB" altLang="en-US" sz="1000" dirty="0">
                <a:latin typeface="Comic Sans MS" panose="030F0702030302020204" pitchFamily="66" charset="0"/>
              </a:rPr>
              <a:t>In each half, there will be 30 - 45 minutes of presentation, 45 minutes discussion in groups and 30 minutes feedback to the whole group.  There will be one test and discussion (40 minutes) covering the whole module that will be taken at the end.   </a:t>
            </a:r>
            <a:endParaRPr lang="en-GB" altLang="en-US" sz="1000"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1688" y="2349500"/>
            <a:ext cx="9090025" cy="162083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20050" y="0"/>
            <a:ext cx="2673350" cy="645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7867650" cy="645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10693400" cy="6451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1688" y="2349500"/>
            <a:ext cx="9090025" cy="162083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550" y="4859338"/>
            <a:ext cx="9090025" cy="15017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7688" y="1654175"/>
            <a:ext cx="4687887"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87975" y="1654175"/>
            <a:ext cx="468947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1625"/>
            <a:ext cx="3517900" cy="12811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500" y="5292725"/>
            <a:ext cx="6416675" cy="6254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5500" y="676275"/>
            <a:ext cx="6416675" cy="4535488"/>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042670" rtl="0" eaLnBrk="0" fontAlgn="base" latinLnBrk="0" hangingPunct="0">
              <a:lnSpc>
                <a:spcPct val="100000"/>
              </a:lnSpc>
              <a:spcBef>
                <a:spcPct val="80000"/>
              </a:spcBef>
              <a:spcAft>
                <a:spcPct val="0"/>
              </a:spcAft>
              <a:buClr>
                <a:srgbClr val="1E7FB8"/>
              </a:buClr>
              <a:buSzTx/>
              <a:buFont typeface="Wingdings" panose="05000000000000000000" pitchFamily="2" charset="2"/>
              <a:buNone/>
              <a:defRPr/>
            </a:pPr>
            <a:endParaRPr kumimoji="0" lang="zh-CN" altLang="en-US" sz="3200" b="1" i="0" u="none" strike="noStrike" kern="0" cap="none" spc="0" normalizeH="0" baseline="0" noProof="0" smtClean="0">
              <a:ln>
                <a:noFill/>
              </a:ln>
              <a:solidFill>
                <a:srgbClr val="000066"/>
              </a:solidFill>
              <a:effectLst/>
              <a:uLnTx/>
              <a:uFillTx/>
              <a:latin typeface="+mn-lt"/>
              <a:ea typeface="+mn-ea"/>
              <a:cs typeface="+mn-cs"/>
            </a:endParaRPr>
          </a:p>
        </p:txBody>
      </p:sp>
      <p:sp>
        <p:nvSpPr>
          <p:cNvPr id="4" name="文本占位符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20050" y="0"/>
            <a:ext cx="2673350" cy="645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7867650" cy="645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550" y="4859338"/>
            <a:ext cx="9090025" cy="15017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7688" y="1654175"/>
            <a:ext cx="4687887"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87975" y="1654175"/>
            <a:ext cx="468947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1625"/>
            <a:ext cx="3517900" cy="128111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500" y="5292725"/>
            <a:ext cx="6416675" cy="6254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5500" y="676275"/>
            <a:ext cx="6416675" cy="4535488"/>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042670" rtl="0" eaLnBrk="0" fontAlgn="base" latinLnBrk="0" hangingPunct="0">
              <a:lnSpc>
                <a:spcPct val="100000"/>
              </a:lnSpc>
              <a:spcBef>
                <a:spcPct val="80000"/>
              </a:spcBef>
              <a:spcAft>
                <a:spcPct val="0"/>
              </a:spcAft>
              <a:buClr>
                <a:srgbClr val="1E7FB8"/>
              </a:buClr>
              <a:buSzTx/>
              <a:buFont typeface="Wingdings" panose="05000000000000000000" pitchFamily="2" charset="2"/>
              <a:buNone/>
              <a:defRPr/>
            </a:pPr>
            <a:endParaRPr kumimoji="0" lang="zh-CN" altLang="en-US" sz="3200" b="1" i="0" u="none" strike="noStrike" kern="0" cap="none" spc="0" normalizeH="0" baseline="0" noProof="0" smtClean="0">
              <a:ln>
                <a:noFill/>
              </a:ln>
              <a:solidFill>
                <a:srgbClr val="000066"/>
              </a:solidFill>
              <a:effectLst/>
              <a:uLnTx/>
              <a:uFillTx/>
              <a:latin typeface="+mn-lt"/>
              <a:ea typeface="+mn-ea"/>
              <a:cs typeface="+mn-cs"/>
            </a:endParaRPr>
          </a:p>
        </p:txBody>
      </p:sp>
      <p:sp>
        <p:nvSpPr>
          <p:cNvPr id="4" name="文本占位符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3"/>
          <p:cNvSpPr>
            <a:spLocks noGrp="1" noChangeArrowheads="1"/>
          </p:cNvSpPr>
          <p:nvPr>
            <p:ph type="title"/>
          </p:nvPr>
        </p:nvSpPr>
        <p:spPr bwMode="auto">
          <a:xfrm>
            <a:off x="0" y="0"/>
            <a:ext cx="10693400" cy="1365250"/>
          </a:xfrm>
          <a:prstGeom prst="rect">
            <a:avLst/>
          </a:prstGeom>
          <a:noFill/>
          <a:ln w="9525">
            <a:noFill/>
            <a:miter lim="800000"/>
          </a:ln>
          <a:effectLst>
            <a:outerShdw dist="17961" dir="2700000" algn="ctr" rotWithShape="0">
              <a:srgbClr val="96CCEE"/>
            </a:outerShdw>
          </a:effectLst>
        </p:spPr>
        <p:txBody>
          <a:bodyPr vert="horz" wrap="square" lIns="0" tIns="0" rIns="0" bIns="0" numCol="1" anchor="ctr" anchorCtr="0" compatLnSpc="1"/>
          <a:lstStyle/>
          <a:p>
            <a:pPr lvl="0"/>
            <a:r>
              <a:rPr lang="en-GB" altLang="zh-CN" smtClean="0"/>
              <a:t>Click to edit Master title style</a:t>
            </a:r>
            <a:endParaRPr lang="en-GB" altLang="zh-CN" smtClean="0"/>
          </a:p>
        </p:txBody>
      </p:sp>
      <p:sp>
        <p:nvSpPr>
          <p:cNvPr id="1027" name="Rectangle 4"/>
          <p:cNvSpPr>
            <a:spLocks noGrp="1"/>
          </p:cNvSpPr>
          <p:nvPr>
            <p:ph type="body" idx="1"/>
          </p:nvPr>
        </p:nvSpPr>
        <p:spPr>
          <a:xfrm>
            <a:off x="547688" y="1654175"/>
            <a:ext cx="9529762" cy="4797425"/>
          </a:xfrm>
          <a:prstGeom prst="rect">
            <a:avLst/>
          </a:prstGeom>
          <a:noFill/>
          <a:ln w="9525">
            <a:noFill/>
          </a:ln>
        </p:spPr>
        <p:txBody>
          <a:bodyPr lIns="0" tIns="0" rIns="0" bIns="0"/>
          <a:p>
            <a:pPr lvl="0"/>
            <a:r>
              <a:rPr lang="en-GB" altLang="zh-CN" dirty="0"/>
              <a:t>Click to edit Master text styles</a:t>
            </a:r>
            <a:endParaRPr lang="en-GB" altLang="zh-CN" dirty="0"/>
          </a:p>
          <a:p>
            <a:pPr lvl="1"/>
            <a:r>
              <a:rPr lang="en-GB" altLang="zh-CN" dirty="0"/>
              <a:t>Second level</a:t>
            </a:r>
            <a:endParaRPr lang="en-GB" altLang="zh-CN" dirty="0"/>
          </a:p>
          <a:p>
            <a:pPr lvl="2"/>
            <a:r>
              <a:rPr lang="en-GB" altLang="zh-CN" dirty="0"/>
              <a:t>Third level</a:t>
            </a:r>
            <a:endParaRPr lang="en-GB" altLang="zh-CN" dirty="0"/>
          </a:p>
          <a:p>
            <a:pPr lvl="3"/>
            <a:r>
              <a:rPr lang="en-GB" altLang="zh-CN" dirty="0"/>
              <a:t>Fourth level</a:t>
            </a:r>
            <a:endParaRPr lang="en-GB" altLang="zh-CN" dirty="0"/>
          </a:p>
        </p:txBody>
      </p:sp>
      <p:sp>
        <p:nvSpPr>
          <p:cNvPr id="1028" name="Line 6"/>
          <p:cNvSpPr>
            <a:spLocks noChangeShapeType="1"/>
          </p:cNvSpPr>
          <p:nvPr/>
        </p:nvSpPr>
        <p:spPr bwMode="auto">
          <a:xfrm>
            <a:off x="0" y="1408113"/>
            <a:ext cx="10693400" cy="0"/>
          </a:xfrm>
          <a:prstGeom prst="line">
            <a:avLst/>
          </a:prstGeom>
          <a:noFill/>
          <a:ln w="38100">
            <a:solidFill>
              <a:srgbClr val="1E7FB8"/>
            </a:solidFill>
            <a:round/>
          </a:ln>
          <a:effectLst>
            <a:outerShdw dist="28398" dir="1593903" algn="ctr" rotWithShape="0">
              <a:schemeClr val="bg2"/>
            </a:outerShdw>
          </a:effectLst>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9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endParaRPr>
          </a:p>
        </p:txBody>
      </p:sp>
      <p:sp>
        <p:nvSpPr>
          <p:cNvPr id="1029" name="Rectangle 12"/>
          <p:cNvSpPr>
            <a:spLocks noChangeArrowheads="1"/>
          </p:cNvSpPr>
          <p:nvPr/>
        </p:nvSpPr>
        <p:spPr bwMode="auto">
          <a:xfrm>
            <a:off x="1588" y="6632575"/>
            <a:ext cx="10693400" cy="928688"/>
          </a:xfrm>
          <a:prstGeom prst="rect">
            <a:avLst/>
          </a:prstGeom>
          <a:solidFill>
            <a:srgbClr val="1E7FB8"/>
          </a:solidFill>
          <a:ln w="9525">
            <a:noFill/>
            <a:miter lim="800000"/>
          </a:ln>
        </p:spPr>
        <p:txBody>
          <a:bodyPr wrap="none"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900" b="1" i="0" u="none" strike="noStrike" kern="1200" cap="none" spc="0" normalizeH="0" baseline="0" noProof="0">
              <a:ln>
                <a:noFill/>
              </a:ln>
              <a:solidFill>
                <a:srgbClr val="00006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0" name="Rectangle 14"/>
          <p:cNvSpPr>
            <a:spLocks noChangeArrowheads="1"/>
          </p:cNvSpPr>
          <p:nvPr/>
        </p:nvSpPr>
        <p:spPr bwMode="auto">
          <a:xfrm>
            <a:off x="420688" y="7054850"/>
            <a:ext cx="415925" cy="366713"/>
          </a:xfrm>
          <a:prstGeom prst="rect">
            <a:avLst/>
          </a:prstGeom>
          <a:noFill/>
          <a:ln w="9525">
            <a:noFill/>
            <a:miter lim="800000"/>
          </a:ln>
        </p:spPr>
        <p:txBody>
          <a:bodyPr lIns="0" tIns="0" rIns="0" bIns="0"/>
          <a:lstStyle/>
          <a:p>
            <a:pPr marL="0" marR="0" lvl="0" indent="0" algn="r" defTabSz="104267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400" b="1" i="0" u="none" strike="noStrike" kern="1200" cap="none" spc="0" normalizeH="0" baseline="14000" noProof="0">
              <a:ln>
                <a:noFill/>
              </a:ln>
              <a:solidFill>
                <a:schemeClr val="bg1"/>
              </a:solidFill>
              <a:effectLst/>
              <a:uLnTx/>
              <a:uFillTx/>
              <a:latin typeface="Arial Narrow" panose="020B0606020202030204" pitchFamily="34" charset="0"/>
              <a:ea typeface="宋体" panose="02010600030101010101" pitchFamily="2"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042670" rtl="0" eaLnBrk="0" fontAlgn="base" hangingPunct="0">
        <a:spcBef>
          <a:spcPct val="0"/>
        </a:spcBef>
        <a:spcAft>
          <a:spcPct val="0"/>
        </a:spcAft>
        <a:defRPr sz="4000" b="1">
          <a:solidFill>
            <a:srgbClr val="000066"/>
          </a:solidFill>
          <a:latin typeface="+mj-lt"/>
          <a:ea typeface="+mj-ea"/>
          <a:cs typeface="+mj-cs"/>
        </a:defRPr>
      </a:lvl1pPr>
      <a:lvl2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2pPr>
      <a:lvl3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3pPr>
      <a:lvl4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4pPr>
      <a:lvl5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5pPr>
      <a:lvl6pPr marL="4572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6pPr>
      <a:lvl7pPr marL="9144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7pPr>
      <a:lvl8pPr marL="13716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8pPr>
      <a:lvl9pPr marL="18288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9pPr>
    </p:titleStyle>
    <p:bodyStyle>
      <a:lvl1pPr marL="390525" indent="-390525" algn="l" defTabSz="1042670" rtl="0" eaLnBrk="0" fontAlgn="base" hangingPunct="0">
        <a:spcBef>
          <a:spcPct val="80000"/>
        </a:spcBef>
        <a:spcAft>
          <a:spcPct val="0"/>
        </a:spcAft>
        <a:buClr>
          <a:srgbClr val="1E7FB8"/>
        </a:buClr>
        <a:buFont typeface="Wingdings" panose="05000000000000000000" pitchFamily="2" charset="2"/>
        <a:buChar char="l"/>
        <a:defRPr sz="2800" b="1">
          <a:solidFill>
            <a:srgbClr val="000066"/>
          </a:solidFill>
          <a:latin typeface="+mn-lt"/>
          <a:ea typeface="+mn-ea"/>
          <a:cs typeface="+mn-cs"/>
        </a:defRPr>
      </a:lvl1pPr>
      <a:lvl2pPr marL="919480" indent="-322580"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mn-lt"/>
          <a:cs typeface="+mn-cs"/>
        </a:defRPr>
      </a:lvl2pPr>
      <a:lvl3pPr marL="1433830" indent="-307975"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Arial Narrow" panose="020B0606020202030204" pitchFamily="34" charset="0"/>
          <a:cs typeface="+mn-cs"/>
        </a:defRPr>
      </a:lvl3pPr>
      <a:lvl4pPr marL="1898650" indent="-259080"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Arial Narrow" panose="020B0606020202030204" pitchFamily="34" charset="0"/>
          <a:cs typeface="+mn-cs"/>
        </a:defRPr>
      </a:lvl4pPr>
      <a:lvl5pPr marL="22688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5pPr>
      <a:lvl6pPr marL="27260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6pPr>
      <a:lvl7pPr marL="31832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7pPr>
      <a:lvl8pPr marL="36404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8pPr>
      <a:lvl9pPr marL="40976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3"/>
          <p:cNvSpPr>
            <a:spLocks noGrp="1" noChangeArrowheads="1"/>
          </p:cNvSpPr>
          <p:nvPr>
            <p:ph type="title"/>
          </p:nvPr>
        </p:nvSpPr>
        <p:spPr bwMode="auto">
          <a:xfrm>
            <a:off x="0" y="0"/>
            <a:ext cx="10693400" cy="1365250"/>
          </a:xfrm>
          <a:prstGeom prst="rect">
            <a:avLst/>
          </a:prstGeom>
          <a:noFill/>
          <a:ln w="9525">
            <a:noFill/>
            <a:miter lim="800000"/>
          </a:ln>
          <a:effectLst>
            <a:outerShdw dist="17961" dir="2700000" algn="ctr" rotWithShape="0">
              <a:srgbClr val="96CCEE"/>
            </a:outerShdw>
          </a:effectLst>
        </p:spPr>
        <p:txBody>
          <a:bodyPr vert="horz" wrap="square" lIns="0" tIns="0" rIns="0" bIns="0" numCol="1" anchor="ctr" anchorCtr="0" compatLnSpc="1"/>
          <a:lstStyle/>
          <a:p>
            <a:pPr lvl="0"/>
            <a:r>
              <a:rPr lang="en-GB" altLang="zh-CN" smtClean="0"/>
              <a:t>Click to edit Master title style</a:t>
            </a:r>
            <a:endParaRPr lang="en-GB" altLang="zh-CN" smtClean="0"/>
          </a:p>
        </p:txBody>
      </p:sp>
      <p:sp>
        <p:nvSpPr>
          <p:cNvPr id="2051" name="Rectangle 4"/>
          <p:cNvSpPr>
            <a:spLocks noGrp="1"/>
          </p:cNvSpPr>
          <p:nvPr>
            <p:ph type="body" idx="1"/>
          </p:nvPr>
        </p:nvSpPr>
        <p:spPr>
          <a:xfrm>
            <a:off x="547688" y="1654175"/>
            <a:ext cx="9529762" cy="4797425"/>
          </a:xfrm>
          <a:prstGeom prst="rect">
            <a:avLst/>
          </a:prstGeom>
          <a:noFill/>
          <a:ln w="9525">
            <a:noFill/>
          </a:ln>
        </p:spPr>
        <p:txBody>
          <a:bodyPr lIns="0" tIns="0" rIns="0" bIns="0"/>
          <a:p>
            <a:pPr lvl="0"/>
            <a:r>
              <a:rPr lang="en-GB" altLang="zh-CN" dirty="0"/>
              <a:t>Click to edit Master text styles</a:t>
            </a:r>
            <a:endParaRPr lang="en-GB" altLang="zh-CN" dirty="0"/>
          </a:p>
          <a:p>
            <a:pPr lvl="1"/>
            <a:r>
              <a:rPr lang="en-GB" altLang="zh-CN" dirty="0"/>
              <a:t>Second level</a:t>
            </a:r>
            <a:endParaRPr lang="en-GB" altLang="zh-CN" dirty="0"/>
          </a:p>
          <a:p>
            <a:pPr lvl="2"/>
            <a:r>
              <a:rPr lang="en-GB" altLang="zh-CN" dirty="0"/>
              <a:t>Third level</a:t>
            </a:r>
            <a:endParaRPr lang="en-GB" altLang="zh-CN" dirty="0"/>
          </a:p>
          <a:p>
            <a:pPr lvl="3"/>
            <a:r>
              <a:rPr lang="en-GB" altLang="zh-CN" dirty="0"/>
              <a:t>Fourth level</a:t>
            </a:r>
            <a:endParaRPr lang="en-GB" altLang="zh-CN"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1042670" rtl="0" eaLnBrk="0" fontAlgn="base" hangingPunct="0">
        <a:spcBef>
          <a:spcPct val="0"/>
        </a:spcBef>
        <a:spcAft>
          <a:spcPct val="0"/>
        </a:spcAft>
        <a:defRPr sz="4000" b="1">
          <a:solidFill>
            <a:srgbClr val="000066"/>
          </a:solidFill>
          <a:latin typeface="+mj-lt"/>
          <a:ea typeface="+mj-ea"/>
          <a:cs typeface="+mj-cs"/>
        </a:defRPr>
      </a:lvl1pPr>
      <a:lvl2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2pPr>
      <a:lvl3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3pPr>
      <a:lvl4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4pPr>
      <a:lvl5pPr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5pPr>
      <a:lvl6pPr marL="4572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6pPr>
      <a:lvl7pPr marL="9144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7pPr>
      <a:lvl8pPr marL="13716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8pPr>
      <a:lvl9pPr marL="1828800" algn="ctr" defTabSz="1042670" rtl="0"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9pPr>
    </p:titleStyle>
    <p:bodyStyle>
      <a:lvl1pPr marL="390525" indent="-390525" algn="l" defTabSz="1042670" rtl="0" eaLnBrk="0" fontAlgn="base" hangingPunct="0">
        <a:spcBef>
          <a:spcPct val="80000"/>
        </a:spcBef>
        <a:spcAft>
          <a:spcPct val="0"/>
        </a:spcAft>
        <a:buClr>
          <a:srgbClr val="1E7FB8"/>
        </a:buClr>
        <a:buFont typeface="Wingdings" panose="05000000000000000000" pitchFamily="2" charset="2"/>
        <a:buChar char="l"/>
        <a:defRPr sz="2800" b="1">
          <a:solidFill>
            <a:srgbClr val="000066"/>
          </a:solidFill>
          <a:latin typeface="+mn-lt"/>
          <a:ea typeface="+mn-ea"/>
          <a:cs typeface="+mn-cs"/>
        </a:defRPr>
      </a:lvl1pPr>
      <a:lvl2pPr marL="919480" indent="-322580"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mn-lt"/>
          <a:cs typeface="+mn-cs"/>
        </a:defRPr>
      </a:lvl2pPr>
      <a:lvl3pPr marL="1433830" indent="-307975"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Arial Narrow" panose="020B0606020202030204" pitchFamily="34" charset="0"/>
          <a:cs typeface="+mn-cs"/>
        </a:defRPr>
      </a:lvl3pPr>
      <a:lvl4pPr marL="1898650" indent="-259080" algn="l" defTabSz="1042670" rtl="0" eaLnBrk="0" fontAlgn="base" hangingPunct="0">
        <a:spcBef>
          <a:spcPct val="20000"/>
        </a:spcBef>
        <a:spcAft>
          <a:spcPct val="0"/>
        </a:spcAft>
        <a:buClr>
          <a:srgbClr val="1E7FB8"/>
        </a:buClr>
        <a:buFont typeface="Wingdings" panose="05000000000000000000" pitchFamily="2" charset="2"/>
        <a:buChar char="–"/>
        <a:defRPr sz="2400" b="1">
          <a:solidFill>
            <a:srgbClr val="000066"/>
          </a:solidFill>
          <a:latin typeface="Arial Narrow" panose="020B0606020202030204" pitchFamily="34" charset="0"/>
          <a:cs typeface="+mn-cs"/>
        </a:defRPr>
      </a:lvl4pPr>
      <a:lvl5pPr marL="22688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5pPr>
      <a:lvl6pPr marL="27260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6pPr>
      <a:lvl7pPr marL="31832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7pPr>
      <a:lvl8pPr marL="36404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8pPr>
      <a:lvl9pPr marL="4097655" indent="-165100" algn="r" defTabSz="1042670" rtl="0" eaLnBrk="0" fontAlgn="base" hangingPunct="0">
        <a:spcBef>
          <a:spcPct val="20000"/>
        </a:spcBef>
        <a:spcAft>
          <a:spcPct val="0"/>
        </a:spcAft>
        <a:buFont typeface="Wingdings" panose="05000000000000000000" pitchFamily="2" charset="2"/>
        <a:buChar char="»"/>
        <a:defRPr sz="2300">
          <a:solidFill>
            <a:srgbClr val="000066"/>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idx="4294967295"/>
          </p:nvPr>
        </p:nvSpPr>
        <p:spPr>
          <a:xfrm>
            <a:off x="13970" y="1546225"/>
            <a:ext cx="10664825" cy="2655570"/>
          </a:xfrm>
        </p:spPr>
        <p:style>
          <a:lnRef idx="2">
            <a:schemeClr val="accent1"/>
          </a:lnRef>
          <a:fillRef idx="1">
            <a:schemeClr val="lt1"/>
          </a:fillRef>
          <a:effectRef idx="0">
            <a:schemeClr val="accent1"/>
          </a:effectRef>
          <a:fontRef idx="minor">
            <a:schemeClr val="dk1"/>
          </a:fontRef>
        </p:style>
        <p:txBody>
          <a:bodyPr wrap="square" lIns="0" tIns="0" rIns="0" bIns="0" numCol="1" anchor="ctr" anchorCtr="0" compatLnSpc="1"/>
          <a:p>
            <a:pPr lvl="0" eaLnBrk="1" hangingPunct="1">
              <a:lnSpc>
                <a:spcPct val="135000"/>
              </a:lnSpc>
            </a:pPr>
            <a:r>
              <a:rPr lang="en-US" altLang="zh-CN" sz="6000" dirty="0" smtClean="0">
                <a:solidFill>
                  <a:srgbClr val="FF0000"/>
                </a:solidFill>
                <a:latin typeface="宋体" panose="02010600030101010101" pitchFamily="2" charset="-122"/>
                <a:ea typeface="宋体" panose="02010600030101010101" pitchFamily="2" charset="-122"/>
                <a:sym typeface="+mn-ea"/>
              </a:rPr>
              <a:t>POCT</a:t>
            </a:r>
            <a:br>
              <a:rPr lang="en-US" altLang="zh-CN" sz="6000" dirty="0" smtClean="0">
                <a:solidFill>
                  <a:srgbClr val="FF0000"/>
                </a:solidFill>
                <a:latin typeface="宋体" panose="02010600030101010101" pitchFamily="2" charset="-122"/>
                <a:ea typeface="宋体" panose="02010600030101010101" pitchFamily="2" charset="-122"/>
                <a:sym typeface="+mn-ea"/>
              </a:rPr>
            </a:br>
            <a:r>
              <a:rPr lang="en-US" altLang="zh-CN" sz="6000" b="0" dirty="0" smtClean="0">
                <a:solidFill>
                  <a:srgbClr val="FF0000"/>
                </a:solidFill>
                <a:latin typeface="宋体" panose="02010600030101010101" pitchFamily="2" charset="-122"/>
                <a:ea typeface="宋体" panose="02010600030101010101" pitchFamily="2" charset="-122"/>
                <a:sym typeface="+mn-ea"/>
              </a:rPr>
              <a:t>“</a:t>
            </a:r>
            <a:r>
              <a:rPr lang="zh-CN" altLang="en-US" sz="6000" b="0" dirty="0" smtClean="0">
                <a:solidFill>
                  <a:srgbClr val="FF0000"/>
                </a:solidFill>
                <a:latin typeface="宋体" panose="02010600030101010101" pitchFamily="2" charset="-122"/>
                <a:ea typeface="宋体" panose="02010600030101010101" pitchFamily="2" charset="-122"/>
                <a:sym typeface="+mn-ea"/>
              </a:rPr>
              <a:t>即时检验</a:t>
            </a:r>
            <a:r>
              <a:rPr lang="en-US" altLang="zh-CN" sz="6000" b="0" dirty="0" smtClean="0">
                <a:solidFill>
                  <a:srgbClr val="FF0000"/>
                </a:solidFill>
                <a:latin typeface="宋体" panose="02010600030101010101" pitchFamily="2" charset="-122"/>
                <a:ea typeface="宋体" panose="02010600030101010101" pitchFamily="2" charset="-122"/>
                <a:sym typeface="+mn-ea"/>
              </a:rPr>
              <a:t>”</a:t>
            </a:r>
            <a:endParaRPr lang="en-US" altLang="zh-CN" sz="6000" b="0" dirty="0" smtClean="0">
              <a:solidFill>
                <a:srgbClr val="FF0000"/>
              </a:solidFill>
              <a:latin typeface="宋体" panose="02010600030101010101" pitchFamily="2" charset="-122"/>
              <a:ea typeface="宋体" panose="02010600030101010101" pitchFamily="2" charset="-122"/>
              <a:sym typeface="+mn-ea"/>
            </a:endParaRPr>
          </a:p>
        </p:txBody>
      </p:sp>
      <p:sp>
        <p:nvSpPr>
          <p:cNvPr id="2" name="文本框 1"/>
          <p:cNvSpPr txBox="1"/>
          <p:nvPr/>
        </p:nvSpPr>
        <p:spPr>
          <a:xfrm>
            <a:off x="2212975" y="5006975"/>
            <a:ext cx="7487920" cy="1076325"/>
          </a:xfrm>
          <a:prstGeom prst="rect">
            <a:avLst/>
          </a:prstGeom>
          <a:noFill/>
        </p:spPr>
        <p:txBody>
          <a:bodyPr wrap="square" rtlCol="0">
            <a:spAutoFit/>
          </a:bodyPr>
          <a:p>
            <a:pPr algn="ctr"/>
            <a:r>
              <a:rPr lang="zh-CN" altLang="en-US" sz="3200">
                <a:solidFill>
                  <a:schemeClr val="tx1"/>
                </a:solidFill>
                <a:latin typeface="宋体" panose="02010600030101010101" pitchFamily="2" charset="-122"/>
                <a:ea typeface="宋体" panose="02010600030101010101" pitchFamily="2" charset="-122"/>
              </a:rPr>
              <a:t>徐永康</a:t>
            </a:r>
            <a:endParaRPr lang="zh-CN" altLang="en-US" sz="3200">
              <a:solidFill>
                <a:schemeClr val="tx1"/>
              </a:solidFill>
              <a:latin typeface="宋体" panose="02010600030101010101" pitchFamily="2" charset="-122"/>
              <a:ea typeface="宋体" panose="02010600030101010101" pitchFamily="2" charset="-122"/>
            </a:endParaRPr>
          </a:p>
          <a:p>
            <a:pPr algn="ctr"/>
            <a:r>
              <a:rPr lang="en-US" altLang="zh-CN" sz="3200">
                <a:solidFill>
                  <a:schemeClr val="tx1"/>
                </a:solidFill>
                <a:latin typeface="宋体" panose="02010600030101010101" pitchFamily="2" charset="-122"/>
                <a:ea typeface="宋体" panose="02010600030101010101" pitchFamily="2" charset="-122"/>
              </a:rPr>
              <a:t>      2018</a:t>
            </a:r>
            <a:r>
              <a:rPr lang="zh-CN" altLang="en-US" sz="3200">
                <a:solidFill>
                  <a:schemeClr val="tx1"/>
                </a:solidFill>
                <a:latin typeface="宋体" panose="02010600030101010101" pitchFamily="2" charset="-122"/>
                <a:ea typeface="宋体" panose="02010600030101010101" pitchFamily="2" charset="-122"/>
              </a:rPr>
              <a:t>年</a:t>
            </a:r>
            <a:r>
              <a:rPr lang="en-US" altLang="zh-CN" sz="3200">
                <a:solidFill>
                  <a:schemeClr val="tx1"/>
                </a:solidFill>
                <a:latin typeface="宋体" panose="02010600030101010101" pitchFamily="2" charset="-122"/>
                <a:ea typeface="宋体" panose="02010600030101010101" pitchFamily="2" charset="-122"/>
              </a:rPr>
              <a:t>3</a:t>
            </a:r>
            <a:r>
              <a:rPr lang="zh-CN" altLang="en-US" sz="3200">
                <a:solidFill>
                  <a:schemeClr val="tx1"/>
                </a:solidFill>
                <a:latin typeface="宋体" panose="02010600030101010101" pitchFamily="2" charset="-122"/>
                <a:ea typeface="宋体" panose="02010600030101010101" pitchFamily="2" charset="-122"/>
              </a:rPr>
              <a:t>月</a:t>
            </a:r>
            <a:r>
              <a:rPr lang="en-US" altLang="zh-CN" sz="3200">
                <a:solidFill>
                  <a:schemeClr val="tx1"/>
                </a:solidFill>
                <a:latin typeface="宋体" panose="02010600030101010101" pitchFamily="2" charset="-122"/>
                <a:ea typeface="宋体" panose="02010600030101010101" pitchFamily="2" charset="-122"/>
              </a:rPr>
              <a:t>4</a:t>
            </a:r>
            <a:r>
              <a:rPr lang="zh-CN" altLang="en-US" sz="3200">
                <a:solidFill>
                  <a:schemeClr val="tx1"/>
                </a:solidFill>
                <a:latin typeface="宋体" panose="02010600030101010101" pitchFamily="2" charset="-122"/>
                <a:ea typeface="宋体" panose="02010600030101010101" pitchFamily="2" charset="-122"/>
              </a:rPr>
              <a:t>日</a:t>
            </a:r>
            <a:endParaRPr lang="zh-CN" altLang="en-US" sz="320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60985" y="1551940"/>
            <a:ext cx="9814560" cy="556006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4154170"/>
          </a:xfrm>
          <a:prstGeom prst="rect">
            <a:avLst/>
          </a:prstGeom>
          <a:noFill/>
        </p:spPr>
        <p:txBody>
          <a:bodyPr wrap="square" rtlCol="0">
            <a:spAutoFit/>
          </a:bodyPr>
          <a:p>
            <a:pPr algn="l"/>
            <a:r>
              <a:rPr lang="en-US" altLang="zh-CN" sz="2400" dirty="0" smtClean="0">
                <a:solidFill>
                  <a:schemeClr val="tx1"/>
                </a:solidFill>
                <a:latin typeface="微软雅黑" panose="020B0503020204020204" pitchFamily="34" charset="-122"/>
                <a:ea typeface="微软雅黑" panose="020B0503020204020204" pitchFamily="34" charset="-122"/>
                <a:sym typeface="+mn-ea"/>
              </a:rPr>
              <a:t>1.</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血糖检测</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微软雅黑" panose="020B0503020204020204" pitchFamily="34" charset="-122"/>
                <a:ea typeface="微软雅黑" panose="020B0503020204020204" pitchFamily="34" charset="-122"/>
                <a:sym typeface="+mn-ea"/>
              </a:rPr>
              <a:t>市</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场最成熟，随着进口替代以及渗透率提升仍将带来可观增长</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微软雅黑" panose="020B0503020204020204" pitchFamily="34" charset="-122"/>
                <a:ea typeface="微软雅黑" panose="020B0503020204020204" pitchFamily="34" charset="-122"/>
                <a:sym typeface="+mn-ea"/>
              </a:rPr>
              <a:t>主</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要包括：血糖检测系统（仪器以及试剂），糖化血红蛋白定量检测试剂。</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微软雅黑" panose="020B0503020204020204" pitchFamily="34" charset="-122"/>
                <a:ea typeface="微软雅黑" panose="020B0503020204020204" pitchFamily="34" charset="-122"/>
                <a:sym typeface="+mn-ea"/>
              </a:rPr>
              <a:t>目</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前中国血糖仪市场约</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35</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亿人民币</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医用</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家用</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，外资占据</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60%</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以上市场份额，国内企业在</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30%</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多的市场份额中，</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目前国内主流血糖仪已经采用主流的</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电化学法</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。随着技术进步，国产血糖仪厂商不仅可以提供可靠的检测数据，还能提供优质的服务和高性价比的价格，进口替代效应日趋明显。</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微软雅黑" panose="020B0503020204020204" pitchFamily="34" charset="-122"/>
                <a:ea typeface="微软雅黑" panose="020B0503020204020204" pitchFamily="34" charset="-122"/>
                <a:sym typeface="+mn-ea"/>
              </a:rPr>
              <a:t>当</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然，未来的技术发展趋势将往</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无创检测</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和</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连续动态检测发展</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907790"/>
          </a:xfrm>
          <a:prstGeom prst="rect">
            <a:avLst/>
          </a:prstGeom>
          <a:noFill/>
        </p:spPr>
        <p:txBody>
          <a:bodyPr wrap="square" rtlCol="0">
            <a:spAutoFit/>
          </a:bodyPr>
          <a:p>
            <a:pPr algn="l"/>
            <a:r>
              <a:rPr lang="en-US" altLang="zh-CN" sz="3200" dirty="0" smtClean="0">
                <a:solidFill>
                  <a:schemeClr val="tx1"/>
                </a:solidFill>
                <a:latin typeface="微软雅黑" panose="020B0503020204020204" pitchFamily="34" charset="-122"/>
                <a:ea typeface="微软雅黑" panose="020B0503020204020204" pitchFamily="34" charset="-122"/>
                <a:sym typeface="+mn-ea"/>
              </a:rPr>
              <a:t>2.</a:t>
            </a:r>
            <a:r>
              <a:rPr lang="zh-CN" altLang="en-US" sz="3200" dirty="0" smtClean="0">
                <a:solidFill>
                  <a:schemeClr val="tx1"/>
                </a:solidFill>
                <a:latin typeface="微软雅黑" panose="020B0503020204020204" pitchFamily="34" charset="-122"/>
                <a:ea typeface="微软雅黑" panose="020B0503020204020204" pitchFamily="34" charset="-122"/>
                <a:sym typeface="+mn-ea"/>
              </a:rPr>
              <a:t>妊娠检测</a:t>
            </a:r>
            <a:endParaRPr lang="zh-CN" altLang="en-US" sz="32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32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市场准入门槛低，竞争者多，已有细分龙头出现</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微软雅黑" panose="020B0503020204020204" pitchFamily="34" charset="-122"/>
                <a:ea typeface="微软雅黑" panose="020B0503020204020204" pitchFamily="34" charset="-122"/>
                <a:sym typeface="+mn-ea"/>
              </a:rPr>
              <a:t>主</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要包括</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HCG</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（人绒毛膜促性腺激素）检测、</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LH</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（促黄体激素）检测、</a:t>
            </a:r>
            <a:r>
              <a:rPr lang="en-US" altLang="zh-CN" sz="2400" dirty="0" smtClean="0">
                <a:solidFill>
                  <a:schemeClr val="tx1"/>
                </a:solidFill>
                <a:latin typeface="微软雅黑" panose="020B0503020204020204" pitchFamily="34" charset="-122"/>
                <a:ea typeface="微软雅黑" panose="020B0503020204020204" pitchFamily="34" charset="-122"/>
                <a:sym typeface="+mn-ea"/>
              </a:rPr>
              <a:t>FSH</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（促卵泡激素）检测。</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en-US" altLang="zh-CN" sz="2400" dirty="0" smtClean="0">
                <a:solidFill>
                  <a:schemeClr val="tx1"/>
                </a:solidFill>
                <a:latin typeface="微软雅黑" panose="020B0503020204020204" pitchFamily="34" charset="-122"/>
                <a:ea typeface="微软雅黑" panose="020B0503020204020204" pitchFamily="34" charset="-122"/>
                <a:sym typeface="+mn-ea"/>
              </a:rPr>
              <a:t>HCG</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可以在受孕的妇女尿液中检测，是早期检测怀孕的最好标志；</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en-US" altLang="zh-CN" sz="2400" dirty="0" smtClean="0">
                <a:solidFill>
                  <a:schemeClr val="tx1"/>
                </a:solidFill>
                <a:latin typeface="微软雅黑" panose="020B0503020204020204" pitchFamily="34" charset="-122"/>
                <a:ea typeface="微软雅黑" panose="020B0503020204020204" pitchFamily="34" charset="-122"/>
                <a:sym typeface="+mn-ea"/>
              </a:rPr>
              <a:t>LH</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通过尿液检测，是预测排卵的可靠指标；</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en-US" altLang="zh-CN" sz="2400" dirty="0" smtClean="0">
                <a:solidFill>
                  <a:schemeClr val="tx1"/>
                </a:solidFill>
                <a:latin typeface="微软雅黑" panose="020B0503020204020204" pitchFamily="34" charset="-122"/>
                <a:ea typeface="微软雅黑" panose="020B0503020204020204" pitchFamily="34" charset="-122"/>
                <a:sym typeface="+mn-ea"/>
              </a:rPr>
              <a:t>FSH</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通过尿液检测，是预测排卵的可靠指标。</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p:txBody>
      </p:sp>
      <p:graphicFrame>
        <p:nvGraphicFramePr>
          <p:cNvPr id="8" name="表格 7"/>
          <p:cNvGraphicFramePr>
            <a:graphicFrameLocks noGrp="1"/>
          </p:cNvGraphicFramePr>
          <p:nvPr/>
        </p:nvGraphicFramePr>
        <p:xfrm>
          <a:off x="1234440" y="5287010"/>
          <a:ext cx="7411085" cy="1174750"/>
        </p:xfrm>
        <a:graphic>
          <a:graphicData uri="http://schemas.openxmlformats.org/drawingml/2006/table">
            <a:tbl>
              <a:tblPr firstRow="1" bandRow="1">
                <a:tableStyleId>{21E4AEA4-8DFA-4A89-87EB-49C32662AFE0}</a:tableStyleId>
              </a:tblPr>
              <a:tblGrid>
                <a:gridCol w="1682115"/>
                <a:gridCol w="1681480"/>
                <a:gridCol w="1682115"/>
                <a:gridCol w="2365375"/>
              </a:tblGrid>
              <a:tr h="428628">
                <a:tc>
                  <a:txBody>
                    <a:bodyPr/>
                    <a:p>
                      <a:r>
                        <a:rPr lang="zh-CN" altLang="en-US" dirty="0" smtClean="0">
                          <a:solidFill>
                            <a:schemeClr val="tx1"/>
                          </a:solidFill>
                        </a:rPr>
                        <a:t>公司</a:t>
                      </a:r>
                      <a:endParaRPr lang="zh-CN" altLang="en-US" dirty="0" smtClean="0">
                        <a:solidFill>
                          <a:schemeClr val="tx1"/>
                        </a:solidFill>
                      </a:endParaRPr>
                    </a:p>
                  </a:txBody>
                  <a:tcPr>
                    <a:solidFill>
                      <a:schemeClr val="accent1">
                        <a:lumMod val="60000"/>
                        <a:lumOff val="40000"/>
                      </a:schemeClr>
                    </a:solidFill>
                  </a:tcPr>
                </a:tc>
                <a:tc>
                  <a:txBody>
                    <a:bodyPr/>
                    <a:p>
                      <a:r>
                        <a:rPr lang="zh-CN" altLang="en-US" dirty="0" smtClean="0">
                          <a:solidFill>
                            <a:schemeClr val="tx1"/>
                          </a:solidFill>
                        </a:rPr>
                        <a:t>销售额（亿元）</a:t>
                      </a:r>
                      <a:endParaRPr lang="zh-CN" altLang="en-US" dirty="0">
                        <a:solidFill>
                          <a:schemeClr val="tx1"/>
                        </a:solidFill>
                      </a:endParaRPr>
                    </a:p>
                  </a:txBody>
                  <a:tcPr>
                    <a:solidFill>
                      <a:schemeClr val="accent1">
                        <a:lumMod val="60000"/>
                        <a:lumOff val="40000"/>
                      </a:schemeClr>
                    </a:solidFill>
                  </a:tcPr>
                </a:tc>
                <a:tc>
                  <a:txBody>
                    <a:bodyPr/>
                    <a:p>
                      <a:pPr algn="ctr"/>
                      <a:r>
                        <a:rPr lang="zh-CN" altLang="en-US" sz="1400" dirty="0" smtClean="0">
                          <a:solidFill>
                            <a:schemeClr val="tx1"/>
                          </a:solidFill>
                        </a:rPr>
                        <a:t>市场占有率（估算）</a:t>
                      </a:r>
                      <a:endParaRPr lang="zh-CN" altLang="en-US" sz="1400" dirty="0">
                        <a:solidFill>
                          <a:schemeClr val="tx1"/>
                        </a:solidFill>
                      </a:endParaRPr>
                    </a:p>
                  </a:txBody>
                  <a:tcPr>
                    <a:solidFill>
                      <a:schemeClr val="accent1">
                        <a:lumMod val="60000"/>
                        <a:lumOff val="40000"/>
                      </a:schemeClr>
                    </a:solidFill>
                  </a:tcPr>
                </a:tc>
                <a:tc>
                  <a:txBody>
                    <a:bodyPr/>
                    <a:p>
                      <a:pPr algn="ctr"/>
                      <a:r>
                        <a:rPr lang="zh-CN" altLang="en-US" dirty="0" smtClean="0">
                          <a:solidFill>
                            <a:schemeClr val="tx1"/>
                          </a:solidFill>
                        </a:rPr>
                        <a:t>备注</a:t>
                      </a:r>
                      <a:endParaRPr lang="zh-CN" altLang="en-US" dirty="0">
                        <a:solidFill>
                          <a:schemeClr val="tx1"/>
                        </a:solidFill>
                      </a:endParaRPr>
                    </a:p>
                  </a:txBody>
                  <a:tcPr>
                    <a:solidFill>
                      <a:schemeClr val="accent1">
                        <a:lumMod val="60000"/>
                        <a:lumOff val="40000"/>
                      </a:schemeClr>
                    </a:solidFill>
                  </a:tcPr>
                </a:tc>
              </a:tr>
              <a:tr h="375276">
                <a:tc>
                  <a:txBody>
                    <a:bodyPr/>
                    <a:p>
                      <a:pPr algn="ctr"/>
                      <a:r>
                        <a:rPr lang="zh-CN" altLang="en-US" dirty="0" smtClean="0"/>
                        <a:t>广州万孚</a:t>
                      </a:r>
                      <a:endParaRPr lang="zh-CN" altLang="en-US" dirty="0"/>
                    </a:p>
                  </a:txBody>
                  <a:tcPr/>
                </a:tc>
                <a:tc>
                  <a:txBody>
                    <a:bodyPr/>
                    <a:p>
                      <a:pPr algn="ctr"/>
                      <a:r>
                        <a:rPr lang="en-US" altLang="zh-CN" dirty="0" smtClean="0"/>
                        <a:t>~2</a:t>
                      </a:r>
                      <a:endParaRPr lang="zh-CN" altLang="en-US" dirty="0"/>
                    </a:p>
                  </a:txBody>
                  <a:tcPr/>
                </a:tc>
                <a:tc>
                  <a:txBody>
                    <a:bodyPr/>
                    <a:p>
                      <a:pPr algn="ctr"/>
                      <a:r>
                        <a:rPr lang="en-US" altLang="zh-CN" dirty="0" smtClean="0"/>
                        <a:t>66%</a:t>
                      </a:r>
                      <a:endParaRPr lang="zh-CN" altLang="en-US" dirty="0"/>
                    </a:p>
                  </a:txBody>
                  <a:tcPr/>
                </a:tc>
                <a:tc>
                  <a:txBody>
                    <a:bodyPr/>
                    <a:p>
                      <a:endParaRPr lang="zh-CN" altLang="en-US" dirty="0"/>
                    </a:p>
                  </a:txBody>
                  <a:tcPr/>
                </a:tc>
              </a:tr>
              <a:tr h="370840">
                <a:tc>
                  <a:txBody>
                    <a:bodyPr/>
                    <a:p>
                      <a:pPr algn="ctr"/>
                      <a:r>
                        <a:rPr lang="zh-CN" altLang="en-US" dirty="0" smtClean="0"/>
                        <a:t>其他</a:t>
                      </a:r>
                      <a:endParaRPr lang="zh-CN" altLang="en-US" dirty="0"/>
                    </a:p>
                  </a:txBody>
                  <a:tcPr/>
                </a:tc>
                <a:tc>
                  <a:txBody>
                    <a:bodyPr/>
                    <a:p>
                      <a:pPr algn="ctr"/>
                      <a:r>
                        <a:rPr lang="en-US" altLang="zh-CN" dirty="0" smtClean="0"/>
                        <a:t>~1</a:t>
                      </a:r>
                      <a:endParaRPr lang="zh-CN" altLang="en-US" dirty="0"/>
                    </a:p>
                  </a:txBody>
                  <a:tcPr/>
                </a:tc>
                <a:tc>
                  <a:txBody>
                    <a:bodyPr/>
                    <a:p>
                      <a:pPr algn="ctr"/>
                      <a:r>
                        <a:rPr lang="en-US" altLang="zh-CN" dirty="0" smtClean="0"/>
                        <a:t>34%</a:t>
                      </a:r>
                      <a:endParaRPr lang="zh-CN" altLang="en-US" dirty="0"/>
                    </a:p>
                  </a:txBody>
                  <a:tcPr/>
                </a:tc>
                <a:tc>
                  <a:txBody>
                    <a:bodyPr/>
                    <a:p>
                      <a:endParaRPr lang="zh-CN" altLang="en-US" dirty="0"/>
                    </a:p>
                  </a:txBody>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6334125"/>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3.感染因子检测</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鉴别细菌或者病毒感染的CRP（C-反应蛋白）和PCT（降钙素原）快速定量检测系统，目前市场规模12亿元（主要是CRP和PCT），增长率30%。</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rPr>
              <a:t>此行业增长的原因主要有以下两点：</a:t>
            </a:r>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rPr>
              <a:t>1）政府限抗：政府大力推动限制抗生素使用，使得鉴别细菌或者病毒感染的市场急剧放量，行业连续保持超30%的高速增长；</a:t>
            </a:r>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rPr>
              <a:t>2）医院认可：医院已将CRP检测的地位与血常规相提并论，PCT在医院的用量增速超过40%，为感染因子检测市场长期发展带来了巨大的机遇。</a:t>
            </a:r>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290570"/>
          </a:xfrm>
          <a:prstGeom prst="rect">
            <a:avLst/>
          </a:prstGeom>
          <a:noFill/>
        </p:spPr>
        <p:txBody>
          <a:bodyPr wrap="square" rtlCol="0">
            <a:spAutoFit/>
          </a:bodyPr>
          <a:p>
            <a:pPr algn="l"/>
            <a:r>
              <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rPr>
              <a:t>4.心脏标志物检测</a:t>
            </a:r>
            <a:endPar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rPr>
              <a:t>主要用于常见心血管疾病（心梗、心衰等）的快速定量或定性检测筛查。市场规模约10 亿元，增速约30%。心脏标识物行业大医院市场主要被进口占据，罗氏和Alere 市场占有率最高，产品技术路径主要是小型化学发光和免疫荧光定量。</a:t>
            </a:r>
            <a:endPar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rPr>
              <a:t>国产产品2011年至今超快速增长，在中小医院市场占有率较高，产品技术路径以免疫层析+胶体金为主，市场占有率较高的是南京基蛋和深圳瑞莱。心脏标志物产品竞争力的关键在于检测指标的多少、检测时间的长短以及检测准确度。我国企业在方法学批间差方面存在较大的技术差距，技术的提升对提高竞争力起着非常重要的作用。</a:t>
            </a:r>
            <a:endParaRPr lang="zh-CN" altLang="en-US" sz="3200" baseline="-250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4399915"/>
          </a:xfrm>
          <a:prstGeom prst="rect">
            <a:avLst/>
          </a:prstGeom>
          <a:noFill/>
        </p:spPr>
        <p:txBody>
          <a:bodyPr wrap="square" rtlCol="0">
            <a:spAutoFit/>
          </a:bodyPr>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5.血气、电解质检测</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血气、电解质分析，广泛应用在重症监护病房、急诊室、手术室、呼吸科、康复室或透析病房。</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血气分析是指分析血液中所含的O2 和CO2 气体，是评价病人呼吸、氧化及酸碱平衡状态的必要指标。电解质分析仪可反映病人体内急性和潜在的酸碱平衡和气体交换的内环境变化，血清K+、Na+、Cl-离子测定也是临床上常用的检测项目和急诊项目之一。</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中国市场约10 亿人民币，增长率25％。国际品牌如：RadioMeter、雅培、罗氏、西门子。国内血气电解质市场主要依赖于大型传统设备，而POCT 市场则几乎完全被外资企业垄断。</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614930"/>
          </a:xfrm>
          <a:prstGeom prst="rect">
            <a:avLst/>
          </a:prstGeom>
          <a:noFill/>
        </p:spPr>
        <p:txBody>
          <a:bodyPr wrap="square" rtlCol="0">
            <a:spAutoFit/>
          </a:bodyPr>
          <a:p>
            <a:pPr algn="l"/>
            <a:r>
              <a:rPr sz="2800" dirty="0" smtClean="0">
                <a:solidFill>
                  <a:schemeClr val="tx1"/>
                </a:solidFill>
                <a:latin typeface="微软雅黑" panose="020B0503020204020204" pitchFamily="34" charset="-122"/>
                <a:ea typeface="微软雅黑" panose="020B0503020204020204" pitchFamily="34" charset="-122"/>
                <a:sym typeface="+mn-ea"/>
              </a:rPr>
              <a:t>6.传染病检测类</a:t>
            </a:r>
            <a:endParaRPr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sz="2400" dirty="0" smtClean="0">
              <a:solidFill>
                <a:schemeClr val="tx1"/>
              </a:solidFill>
              <a:latin typeface="微软雅黑" panose="020B0503020204020204" pitchFamily="34" charset="-122"/>
              <a:ea typeface="微软雅黑" panose="020B0503020204020204" pitchFamily="34" charset="-122"/>
              <a:sym typeface="+mn-ea"/>
            </a:endParaRPr>
          </a:p>
          <a:p>
            <a:pPr algn="l"/>
            <a:r>
              <a:rPr sz="2800" dirty="0" smtClean="0">
                <a:solidFill>
                  <a:schemeClr val="tx1"/>
                </a:solidFill>
                <a:latin typeface="微软雅黑" panose="020B0503020204020204" pitchFamily="34" charset="-122"/>
                <a:ea typeface="微软雅黑" panose="020B0503020204020204" pitchFamily="34" charset="-122"/>
                <a:sym typeface="+mn-ea"/>
              </a:rPr>
              <a:t>主要针对各类常见传染病及重大传染病等基层现场筛查、快速检测的产品，包括艾滋病、梅毒、病毒性肝炎（甲肝、乙肝、丙肝、戊肝）、疟疾、流感等传染病的快速检测产品。目前国内5-6亿元市场规模，市场主要集中在基层医疗机构、社</a:t>
            </a:r>
            <a:r>
              <a:rPr lang="zh-CN" sz="2800" dirty="0" smtClean="0">
                <a:solidFill>
                  <a:schemeClr val="tx1"/>
                </a:solidFill>
                <a:latin typeface="微软雅黑" panose="020B0503020204020204" pitchFamily="34" charset="-122"/>
                <a:ea typeface="微软雅黑" panose="020B0503020204020204" pitchFamily="34" charset="-122"/>
                <a:sym typeface="+mn-ea"/>
              </a:rPr>
              <a:t>区</a:t>
            </a:r>
            <a:r>
              <a:rPr sz="2800" dirty="0" smtClean="0">
                <a:solidFill>
                  <a:schemeClr val="tx1"/>
                </a:solidFill>
                <a:latin typeface="微软雅黑" panose="020B0503020204020204" pitchFamily="34" charset="-122"/>
                <a:ea typeface="微软雅黑" panose="020B0503020204020204" pitchFamily="34" charset="-122"/>
                <a:sym typeface="+mn-ea"/>
              </a:rPr>
              <a:t>门诊和疾控等。</a:t>
            </a:r>
            <a:endParaRPr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676525"/>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7.毒品（药物滥用）检测类</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主要以金标法进行尿液或唾液检测为主的定性类产品居多，广泛适用于戒毒所、医院、军队征兵、海关边检、特种行业和招工体检的筛查工作。在我国征兵检测领域，自2006年起增加了吸食毒品的检测，为药物滥用类POCT提供了稳定的市场。</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676525"/>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8.肿瘤类产品</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肿瘤类产品主要为常见的肿瘤标志物检测，包括甲胎蛋白（AFP）、癌胚抗原（CEA）、前列腺特异性抗原（PSA）检测等。由于肿瘤标识物对应急性的要求相对不高，其POCT 市场相对不大，国内企业相对较少进入。</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47695" y="2829560"/>
            <a:ext cx="4643755" cy="1106805"/>
          </a:xfrm>
          <a:prstGeom prst="rect">
            <a:avLst/>
          </a:prstGeom>
          <a:noFill/>
        </p:spPr>
        <p:txBody>
          <a:bodyPr wrap="square" rtlCol="0">
            <a:spAutoFit/>
          </a:bodyPr>
          <a:p>
            <a:pPr algn="l"/>
            <a:r>
              <a:rPr lang="en-US" altLang="zh-CN" sz="6600">
                <a:solidFill>
                  <a:srgbClr val="FF0000"/>
                </a:solidFill>
                <a:latin typeface="微软雅黑" panose="020B0503020204020204" pitchFamily="34" charset="-122"/>
                <a:ea typeface="微软雅黑" panose="020B0503020204020204" pitchFamily="34" charset="-122"/>
              </a:rPr>
              <a:t>POCT</a:t>
            </a:r>
            <a:r>
              <a:rPr lang="zh-CN" altLang="en-US" sz="6600">
                <a:solidFill>
                  <a:srgbClr val="FF0000"/>
                </a:solidFill>
                <a:latin typeface="微软雅黑" panose="020B0503020204020204" pitchFamily="34" charset="-122"/>
                <a:ea typeface="微软雅黑" panose="020B0503020204020204" pitchFamily="34" charset="-122"/>
              </a:rPr>
              <a:t>特点</a:t>
            </a:r>
            <a:endParaRPr lang="zh-CN" altLang="en-US" sz="6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9230" y="405765"/>
            <a:ext cx="8867775" cy="922020"/>
          </a:xfrm>
          <a:prstGeom prst="rect">
            <a:avLst/>
          </a:prstGeom>
          <a:noFill/>
        </p:spPr>
        <p:txBody>
          <a:bodyPr wrap="square" rtlCol="0">
            <a:spAutoFit/>
          </a:bodyPr>
          <a:p>
            <a:pPr algn="l"/>
            <a:r>
              <a:rPr lang="zh-CN" altLang="en-US" sz="5400">
                <a:solidFill>
                  <a:srgbClr val="FF0000"/>
                </a:solidFill>
                <a:latin typeface="微软雅黑" panose="020B0503020204020204" pitchFamily="34" charset="-122"/>
                <a:ea typeface="微软雅黑" panose="020B0503020204020204" pitchFamily="34" charset="-122"/>
              </a:rPr>
              <a:t>目录</a:t>
            </a:r>
            <a:endParaRPr lang="zh-CN" altLang="en-US" sz="54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8770" y="2760345"/>
            <a:ext cx="7039610" cy="691515"/>
          </a:xfrm>
          <a:prstGeom prst="rect">
            <a:avLst/>
          </a:prstGeom>
          <a:noFill/>
        </p:spPr>
        <p:txBody>
          <a:bodyPr wrap="square" rtlCol="0">
            <a:spAutoFit/>
          </a:bodyPr>
          <a:p>
            <a:pPr algn="l"/>
            <a:r>
              <a:rPr lang="zh-CN" altLang="en-US">
                <a:solidFill>
                  <a:schemeClr val="tx1"/>
                </a:solidFill>
                <a:latin typeface="微软雅黑" panose="020B0503020204020204" pitchFamily="34" charset="-122"/>
                <a:ea typeface="微软雅黑" panose="020B0503020204020204" pitchFamily="34" charset="-122"/>
              </a:rPr>
              <a:t>二</a:t>
            </a:r>
            <a:r>
              <a:rPr lang="en-US" altLang="zh-CN">
                <a:solidFill>
                  <a:schemeClr val="tx1"/>
                </a:solidFill>
                <a:latin typeface="微软雅黑" panose="020B0503020204020204" pitchFamily="34" charset="-122"/>
                <a:ea typeface="微软雅黑" panose="020B0503020204020204" pitchFamily="34" charset="-122"/>
              </a:rPr>
              <a:t>.POCT</a:t>
            </a:r>
            <a:r>
              <a:rPr lang="zh-CN" altLang="en-US">
                <a:solidFill>
                  <a:schemeClr val="tx1"/>
                </a:solidFill>
                <a:latin typeface="微软雅黑" panose="020B0503020204020204" pitchFamily="34" charset="-122"/>
                <a:ea typeface="微软雅黑" panose="020B0503020204020204" pitchFamily="34" charset="-122"/>
              </a:rPr>
              <a:t>特点</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19405" y="1726565"/>
            <a:ext cx="7445375" cy="691515"/>
          </a:xfrm>
          <a:prstGeom prst="rect">
            <a:avLst/>
          </a:prstGeom>
          <a:noFill/>
        </p:spPr>
        <p:txBody>
          <a:bodyPr wrap="square" rtlCol="0">
            <a:spAutoFit/>
          </a:bodyPr>
          <a:p>
            <a:pPr algn="l"/>
            <a:r>
              <a:rPr lang="zh-CN" altLang="en-US">
                <a:solidFill>
                  <a:schemeClr val="tx1"/>
                </a:solidFill>
                <a:latin typeface="微软雅黑" panose="020B0503020204020204" pitchFamily="34" charset="-122"/>
                <a:ea typeface="微软雅黑" panose="020B0503020204020204" pitchFamily="34" charset="-122"/>
              </a:rPr>
              <a:t>一</a:t>
            </a:r>
            <a:r>
              <a:rPr lang="en-US" altLang="zh-CN">
                <a:solidFill>
                  <a:schemeClr val="tx1"/>
                </a:solidFill>
                <a:latin typeface="微软雅黑" panose="020B0503020204020204" pitchFamily="34" charset="-122"/>
                <a:ea typeface="微软雅黑" panose="020B0503020204020204" pitchFamily="34" charset="-122"/>
              </a:rPr>
              <a:t>.POCT</a:t>
            </a:r>
            <a:r>
              <a:rPr lang="zh-CN" altLang="en-US">
                <a:solidFill>
                  <a:schemeClr val="tx1"/>
                </a:solidFill>
                <a:latin typeface="微软雅黑" panose="020B0503020204020204" pitchFamily="34" charset="-122"/>
                <a:ea typeface="微软雅黑" panose="020B0503020204020204" pitchFamily="34" charset="-122"/>
              </a:rPr>
              <a:t>概述</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20040" y="3860165"/>
            <a:ext cx="6210935" cy="691515"/>
          </a:xfrm>
          <a:prstGeom prst="rect">
            <a:avLst/>
          </a:prstGeom>
          <a:noFill/>
        </p:spPr>
        <p:txBody>
          <a:bodyPr wrap="square" rtlCol="0">
            <a:spAutoFit/>
          </a:bodyPr>
          <a:p>
            <a:pPr algn="l"/>
            <a:r>
              <a:rPr lang="zh-CN" altLang="en-US">
                <a:solidFill>
                  <a:schemeClr val="tx1"/>
                </a:solidFill>
                <a:latin typeface="微软雅黑" panose="020B0503020204020204" pitchFamily="34" charset="-122"/>
                <a:ea typeface="微软雅黑" panose="020B0503020204020204" pitchFamily="34" charset="-122"/>
              </a:rPr>
              <a:t>三</a:t>
            </a:r>
            <a:r>
              <a:rPr lang="en-US" altLang="zh-CN">
                <a:solidFill>
                  <a:schemeClr val="tx1"/>
                </a:solidFill>
                <a:latin typeface="微软雅黑" panose="020B0503020204020204" pitchFamily="34" charset="-122"/>
                <a:ea typeface="微软雅黑" panose="020B0503020204020204" pitchFamily="34" charset="-122"/>
              </a:rPr>
              <a:t>.POCT</a:t>
            </a:r>
            <a:r>
              <a:rPr lang="zh-CN" altLang="en-US">
                <a:solidFill>
                  <a:schemeClr val="tx1"/>
                </a:solidFill>
                <a:latin typeface="微软雅黑" panose="020B0503020204020204" pitchFamily="34" charset="-122"/>
                <a:ea typeface="微软雅黑" panose="020B0503020204020204" pitchFamily="34" charset="-122"/>
              </a:rPr>
              <a:t>技术平台</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46710" y="4871720"/>
            <a:ext cx="5485765" cy="691515"/>
          </a:xfrm>
          <a:prstGeom prst="rect">
            <a:avLst/>
          </a:prstGeom>
          <a:noFill/>
        </p:spPr>
        <p:txBody>
          <a:bodyPr wrap="square" rtlCol="0">
            <a:spAutoFit/>
          </a:bodyPr>
          <a:p>
            <a:pPr algn="l"/>
            <a:r>
              <a:rPr lang="zh-CN" altLang="en-US">
                <a:solidFill>
                  <a:schemeClr val="tx1"/>
                </a:solidFill>
                <a:latin typeface="微软雅黑" panose="020B0503020204020204" pitchFamily="34" charset="-122"/>
                <a:ea typeface="微软雅黑" panose="020B0503020204020204" pitchFamily="34" charset="-122"/>
              </a:rPr>
              <a:t>四</a:t>
            </a:r>
            <a:r>
              <a:rPr lang="en-US" altLang="zh-CN">
                <a:solidFill>
                  <a:schemeClr val="tx1"/>
                </a:solidFill>
                <a:latin typeface="微软雅黑" panose="020B0503020204020204" pitchFamily="34" charset="-122"/>
                <a:ea typeface="微软雅黑" panose="020B0503020204020204" pitchFamily="34" charset="-122"/>
              </a:rPr>
              <a:t>.POCT-CRP</a:t>
            </a:r>
            <a:r>
              <a:rPr lang="zh-CN" altLang="en-US">
                <a:solidFill>
                  <a:schemeClr val="tx1"/>
                </a:solidFill>
                <a:latin typeface="微软雅黑" panose="020B0503020204020204" pitchFamily="34" charset="-122"/>
                <a:ea typeface="微软雅黑" panose="020B0503020204020204" pitchFamily="34" charset="-122"/>
              </a:rPr>
              <a:t>应用</a:t>
            </a:r>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特点</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521970"/>
          </a:xfrm>
          <a:prstGeom prst="rect">
            <a:avLst/>
          </a:prstGeom>
          <a:noFill/>
        </p:spPr>
        <p:txBody>
          <a:bodyPr wrap="square" rtlCol="0">
            <a:spAutoFit/>
          </a:bodyPr>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93675" y="1370965"/>
            <a:ext cx="10039985" cy="5471795"/>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特点</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922905"/>
          </a:xfrm>
          <a:prstGeom prst="rect">
            <a:avLst/>
          </a:prstGeom>
          <a:noFill/>
        </p:spPr>
        <p:txBody>
          <a:bodyPr wrap="square" rtlCol="0">
            <a:spAutoFit/>
          </a:bodyPr>
          <a:p>
            <a:pPr algn="l"/>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定义（</a:t>
            </a:r>
            <a:r>
              <a:rPr lang="en-US" altLang="zh-CN" sz="3600" dirty="0" smtClean="0">
                <a:solidFill>
                  <a:schemeClr val="tx1"/>
                </a:solidFill>
                <a:latin typeface="微软雅黑" panose="020B0503020204020204" pitchFamily="34" charset="-122"/>
                <a:ea typeface="微软雅黑" panose="020B0503020204020204" pitchFamily="34" charset="-122"/>
                <a:sym typeface="+mn-ea"/>
              </a:rPr>
              <a:t>point of care testing</a:t>
            </a:r>
            <a:r>
              <a:rPr lang="zh-CN" altLang="en-US" sz="32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32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     即时检测，指在患者旁边进行的临床检测，俗称“床边检测”，可以省去标本在实验室检测时的复杂处理程序，快速取得检验结果。</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60350" y="1231900"/>
            <a:ext cx="10111105" cy="555815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特点</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922905"/>
          </a:xfrm>
          <a:prstGeom prst="rect">
            <a:avLst/>
          </a:prstGeom>
          <a:noFill/>
        </p:spPr>
        <p:txBody>
          <a:bodyPr wrap="square" rtlCol="0">
            <a:spAutoFit/>
          </a:bodyPr>
          <a:p>
            <a:pPr algn="l"/>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定义（</a:t>
            </a:r>
            <a:r>
              <a:rPr lang="en-US" altLang="zh-CN" sz="3600" dirty="0" smtClean="0">
                <a:solidFill>
                  <a:schemeClr val="tx1"/>
                </a:solidFill>
                <a:latin typeface="微软雅黑" panose="020B0503020204020204" pitchFamily="34" charset="-122"/>
                <a:ea typeface="微软雅黑" panose="020B0503020204020204" pitchFamily="34" charset="-122"/>
                <a:sym typeface="+mn-ea"/>
              </a:rPr>
              <a:t>point of care testing</a:t>
            </a:r>
            <a:r>
              <a:rPr lang="zh-CN" altLang="en-US" sz="32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32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     即时检测，指在患者旁边进行的临床检测，俗称“床边检测”，可以省去标本在实验室检测时的复杂处理程序，快速取得检验结果。</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93675" y="1259840"/>
            <a:ext cx="10324465" cy="557911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39315" y="2641600"/>
            <a:ext cx="6414770" cy="1106805"/>
          </a:xfrm>
          <a:prstGeom prst="rect">
            <a:avLst/>
          </a:prstGeom>
          <a:noFill/>
        </p:spPr>
        <p:txBody>
          <a:bodyPr wrap="square" rtlCol="0">
            <a:spAutoFit/>
          </a:bodyPr>
          <a:p>
            <a:pPr algn="l"/>
            <a:r>
              <a:rPr lang="en-US" altLang="zh-CN" sz="6600">
                <a:solidFill>
                  <a:srgbClr val="FF0000"/>
                </a:solidFill>
                <a:latin typeface="微软雅黑" panose="020B0503020204020204" pitchFamily="34" charset="-122"/>
                <a:ea typeface="微软雅黑" panose="020B0503020204020204" pitchFamily="34" charset="-122"/>
              </a:rPr>
              <a:t>POCT</a:t>
            </a:r>
            <a:r>
              <a:rPr lang="zh-CN" altLang="en-US" sz="6600">
                <a:solidFill>
                  <a:srgbClr val="FF0000"/>
                </a:solidFill>
                <a:latin typeface="微软雅黑" panose="020B0503020204020204" pitchFamily="34" charset="-122"/>
                <a:ea typeface="微软雅黑" panose="020B0503020204020204" pitchFamily="34" charset="-122"/>
              </a:rPr>
              <a:t>技术平台</a:t>
            </a:r>
            <a:endParaRPr lang="zh-CN" altLang="en-US" sz="6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53822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POCT技术的基本原理大致可分为四类：</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（1）把传统方法中的相关液体试剂浸润于滤纸和各种微孔膜的吸水材料内，成为整合的干燥试剂块，然后将其固定于硬质型基质上，成为各种形式的诊断试剂条。</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（2）把传统分析仪器微型化，操作方法简单化，使之成为便携式和手掌式的设备。</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（3）把上述二者整合为统一的系统。</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（4）应用生物感应技术，利用生物感应器检测待测物。</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53822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POCT技术的基本原理大致可分为四类：</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（1）把传统方法中的相关液体试剂浸润于滤纸和各种微孔膜的吸水材料内，成为整合的干燥试剂块，然后将其固定于硬质型基质上，成为各种形式的诊断试剂条。</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（2）把传统分析仪器微型化，操作方法简单化，使之成为便携式和手掌式的设备。</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（3）把上述二者整合为统一的系统。</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（4）应用生物感应技术，利用生物感应器检测待测物。</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60985" y="1448435"/>
            <a:ext cx="10263505" cy="523049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53822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POCT技术的基本原理大致可分为四类：</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（1）把传统方法中的相关液体试剂浸润于滤纸和各种微孔膜的吸水材料内，成为整合的干燥试剂块，然后将其固定于硬质型基质上，成为各种形式的诊断试剂条。</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（2）把传统分析仪器微型化，操作方法简单化，使之成为便携式和手掌式的设备。</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（3）把上述二者整合为统一的系统。</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（4）应用生物感应技术，利用生物感应器检测待测物。</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15362" name="内容占位符 3" descr="http://www.wondfo.com.cn/upFile/20134152046228.jpg"/>
          <p:cNvPicPr>
            <a:picLocks noGrp="1"/>
          </p:cNvPicPr>
          <p:nvPr/>
        </p:nvPicPr>
        <p:blipFill>
          <a:blip r:embed="rId1"/>
          <a:srcRect/>
          <a:stretch>
            <a:fillRect/>
          </a:stretch>
        </p:blipFill>
        <p:spPr>
          <a:xfrm>
            <a:off x="262890" y="1408430"/>
            <a:ext cx="10283190" cy="5616575"/>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676525"/>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一、干化学技术</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干化学技术是将多种反应试剂，干燥在纸片上，用被测样品中所存在的液体作反应介质，被测成分直接与固化于载体上的干试剂进行反应。加上检验标本后产生颜色反应，用眼观定性或仪器检测（半定量）。适用于全血，血清，血浆，尿液等各类样品。</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476625"/>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二、多层涂膜技术</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多层涂膜技术是从感光胶片制作技术移植而来。将多种反应试剂依次涂布在片基上，制成干片。采用多层涂膜技术制成的干片，比干化学纸片平整均匀，用仪器检测，可以准确定量，如目前临床使用的干板化学分析系统，可用于大多数血液化学成分，如蛋白质、糖类、脂类、酶、电解质、非蛋白氮类及一些血药浓度的监测，可供检测的项目达数十项，几乎覆盖了常做的临床生化检验项目。由于其操作简便、快速、常用于急诊检查，也相应推出了一些小型仪器，可做床边检验，但干片成本较高。</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10769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三、免疫层析、色谱法</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POCT条带技术能用于测定蛋白质和酶，如心肌标志物，激素和各种蛋白质等，多为定性试验。基质中分析物的分离是通过纸层析法完成的，并且凭借固定在层析带表面的特异性抗体捕获目标分析物，用于定性分析，这种检测可通过观察颜色完成。</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50515" y="2772410"/>
            <a:ext cx="4992370" cy="1106805"/>
          </a:xfrm>
          <a:prstGeom prst="rect">
            <a:avLst/>
          </a:prstGeom>
          <a:noFill/>
        </p:spPr>
        <p:txBody>
          <a:bodyPr wrap="square" rtlCol="0">
            <a:spAutoFit/>
          </a:bodyPr>
          <a:p>
            <a:pPr algn="l"/>
            <a:r>
              <a:rPr lang="en-US" altLang="zh-CN" sz="6600">
                <a:solidFill>
                  <a:srgbClr val="FF0000"/>
                </a:solidFill>
                <a:latin typeface="微软雅黑" panose="020B0503020204020204" pitchFamily="34" charset="-122"/>
                <a:ea typeface="微软雅黑" panose="020B0503020204020204" pitchFamily="34" charset="-122"/>
              </a:rPr>
              <a:t>POCT</a:t>
            </a:r>
            <a:r>
              <a:rPr lang="zh-CN" altLang="en-US" sz="6600">
                <a:solidFill>
                  <a:srgbClr val="FF0000"/>
                </a:solidFill>
                <a:latin typeface="微软雅黑" panose="020B0503020204020204" pitchFamily="34" charset="-122"/>
                <a:ea typeface="微软雅黑" panose="020B0503020204020204" pitchFamily="34" charset="-122"/>
              </a:rPr>
              <a:t>概述</a:t>
            </a:r>
            <a:endParaRPr lang="zh-CN" altLang="en-US" sz="6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415030"/>
          </a:xfrm>
          <a:prstGeom prst="rect">
            <a:avLst/>
          </a:prstGeom>
          <a:noFill/>
        </p:spPr>
        <p:txBody>
          <a:bodyPr wrap="square" rtlCol="0">
            <a:spAutoFit/>
          </a:bodyPr>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胶体金技术也属于POCT的范畴，胶体金、银、硒及色素（包括荧光色素和非荧光色素）可以牢固吸附在抗体的表面而不影响抗体的活性，当标记抗体与抗原反应聚集到一定浓度时，可以直接呈现颜色。目前，金、银、硒及色素标记免疫反应的方法主要有斑点渗滤法和免疫层析法，用于快速检测蛋白质类和多肽类抗原，如cTnT、血清白蛋白、hs-CRP及一些病毒如HBV、HCV、HIV等的抗原和抗体定性。配合小型检测仪，可做半定量和定量。</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目前，有些公司采用免疫层析双抗原、双抗体夹心法原理，结合胶体金标记技术相继开发了生殖内分泌、传染性疾病、性病、肿瘤标志物、毒品等类几十项，近百种规格的胶体金检测试产品。如HCG测试卡，HBV测试卡等。</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64147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24536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四、选择性电极技术</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用离子选择性电极结合传感器包括生物传感器和化学传感器技术，制成了便携式快速检测血气（PH、PCO2、PO2等）和电解质（K+、Na+、Cl-等）的仪器，已被广泛应用于临床。</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42672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sym typeface="+mn-ea"/>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230245"/>
          </a:xfrm>
          <a:prstGeom prst="rect">
            <a:avLst/>
          </a:prstGeom>
          <a:noFill/>
        </p:spPr>
        <p:txBody>
          <a:bodyPr wrap="square" rtlCol="0">
            <a:spAutoFit/>
          </a:bodyPr>
          <a:p>
            <a:pPr algn="l"/>
            <a:r>
              <a:rPr sz="3200" dirty="0" smtClean="0">
                <a:solidFill>
                  <a:schemeClr val="tx1"/>
                </a:solidFill>
                <a:latin typeface="微软雅黑" panose="020B0503020204020204" pitchFamily="34" charset="-122"/>
                <a:ea typeface="微软雅黑" panose="020B0503020204020204" pitchFamily="34" charset="-122"/>
                <a:sym typeface="+mn-ea"/>
              </a:rPr>
              <a:t>五、红外和远红外分光光度技术</a:t>
            </a:r>
            <a:endParaRPr sz="3200" dirty="0" smtClean="0">
              <a:solidFill>
                <a:schemeClr val="tx1"/>
              </a:solidFill>
              <a:latin typeface="微软雅黑" panose="020B0503020204020204" pitchFamily="34" charset="-122"/>
              <a:ea typeface="微软雅黑" panose="020B0503020204020204" pitchFamily="34" charset="-122"/>
              <a:sym typeface="+mn-ea"/>
            </a:endParaRPr>
          </a:p>
          <a:p>
            <a:pPr algn="l"/>
            <a:endParaRPr sz="3200" dirty="0" smtClean="0">
              <a:solidFill>
                <a:schemeClr val="tx1"/>
              </a:solidFill>
              <a:latin typeface="微软雅黑" panose="020B0503020204020204" pitchFamily="34" charset="-122"/>
              <a:ea typeface="微软雅黑" panose="020B0503020204020204" pitchFamily="34" charset="-122"/>
              <a:sym typeface="+mn-ea"/>
            </a:endParaRPr>
          </a:p>
          <a:p>
            <a:pPr algn="l"/>
            <a:r>
              <a:rPr sz="2800" dirty="0" smtClean="0">
                <a:solidFill>
                  <a:schemeClr val="tx1"/>
                </a:solidFill>
                <a:latin typeface="微软雅黑" panose="020B0503020204020204" pitchFamily="34" charset="-122"/>
                <a:ea typeface="微软雅黑" panose="020B0503020204020204" pitchFamily="34" charset="-122"/>
                <a:sym typeface="+mn-ea"/>
              </a:rPr>
              <a:t>常用于制作经皮检测仪器，可用于检测血液血红蛋白、胆红素、葡萄糖等多种成分。这类检测仪器可连续监测病人血液中的目的成分，无需抽血，这可以避免抽血可能引起的交叉感染和血液标本的污染，降低每次检验的成本和缩短报告时间。但是，这类经皮检测结果的准确性有待提高。</a:t>
            </a:r>
            <a:endParaRPr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42672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sym typeface="+mn-ea"/>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93040" y="1450975"/>
            <a:ext cx="10377170" cy="4030980"/>
          </a:xfrm>
          <a:prstGeom prst="rect">
            <a:avLst/>
          </a:prstGeom>
          <a:noFill/>
        </p:spPr>
        <p:txBody>
          <a:bodyPr wrap="square" rtlCol="0">
            <a:spAutoFit/>
          </a:bodyPr>
          <a:p>
            <a:pPr algn="l"/>
            <a:r>
              <a:rPr sz="3200" dirty="0" smtClean="0">
                <a:solidFill>
                  <a:schemeClr val="tx1"/>
                </a:solidFill>
                <a:latin typeface="微软雅黑" panose="020B0503020204020204" pitchFamily="34" charset="-122"/>
                <a:ea typeface="微软雅黑" panose="020B0503020204020204" pitchFamily="34" charset="-122"/>
                <a:sym typeface="+mn-ea"/>
              </a:rPr>
              <a:t>六、生物传感器</a:t>
            </a:r>
            <a:endParaRPr sz="3200" dirty="0" smtClean="0">
              <a:solidFill>
                <a:schemeClr val="tx1"/>
              </a:solidFill>
              <a:latin typeface="微软雅黑" panose="020B0503020204020204" pitchFamily="34" charset="-122"/>
              <a:ea typeface="微软雅黑" panose="020B0503020204020204" pitchFamily="34" charset="-122"/>
              <a:sym typeface="+mn-ea"/>
            </a:endParaRPr>
          </a:p>
          <a:p>
            <a:pPr algn="l"/>
            <a:endParaRPr sz="3200" dirty="0" smtClean="0">
              <a:solidFill>
                <a:schemeClr val="tx1"/>
              </a:solidFill>
              <a:latin typeface="微软雅黑" panose="020B0503020204020204" pitchFamily="34" charset="-122"/>
              <a:ea typeface="微软雅黑" panose="020B0503020204020204" pitchFamily="34" charset="-122"/>
              <a:sym typeface="+mn-ea"/>
            </a:endParaRPr>
          </a:p>
          <a:p>
            <a:pPr algn="l"/>
            <a:r>
              <a:rPr sz="2400" dirty="0" smtClean="0">
                <a:solidFill>
                  <a:schemeClr val="tx1"/>
                </a:solidFill>
                <a:latin typeface="微软雅黑" panose="020B0503020204020204" pitchFamily="34" charset="-122"/>
                <a:ea typeface="微软雅黑" panose="020B0503020204020204" pitchFamily="34" charset="-122"/>
                <a:sym typeface="+mn-ea"/>
              </a:rPr>
              <a:t>新一代POCT仪使用生物传感器。一个生物传感器偶联一个特定的生物检测器（如酶、抗体或核酸探针）到一个换能器用于靶分析物的直接测定而无需从基质中分离它。它体现了酶化学、免疫化学、电化学与计算机技术的结合。应用它可以对生物体液中的分析物进行超微量的分析，成为检验医学的最佳框架。例如电解质的检测。商业的POCT仪器用电化学技术（如微型离子选择电极）和光学生物传感器去测定葡萄糖，电解质和动脉血气。随着抗体固定技术和特异DNA序列的应用，生物传感器探针将很快用于检测激素、药物、难于培养的细菌、病毒如衣原体、结核菌、人类免疫缺陷病毒。</a:t>
            </a:r>
            <a:endParaRPr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42672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sym typeface="+mn-ea"/>
              </a:rPr>
              <a:t>技术平台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846195"/>
          </a:xfrm>
          <a:prstGeom prst="rect">
            <a:avLst/>
          </a:prstGeom>
          <a:noFill/>
        </p:spPr>
        <p:txBody>
          <a:bodyPr wrap="square" rtlCol="0">
            <a:spAutoFit/>
          </a:bodyPr>
          <a:p>
            <a:pPr algn="l"/>
            <a:r>
              <a:rPr sz="3200" dirty="0" smtClean="0">
                <a:solidFill>
                  <a:schemeClr val="tx1"/>
                </a:solidFill>
                <a:latin typeface="微软雅黑" panose="020B0503020204020204" pitchFamily="34" charset="-122"/>
                <a:ea typeface="微软雅黑" panose="020B0503020204020204" pitchFamily="34" charset="-122"/>
                <a:sym typeface="+mn-ea"/>
              </a:rPr>
              <a:t>七、生物芯片</a:t>
            </a:r>
            <a:endParaRPr sz="3200" dirty="0" smtClean="0">
              <a:solidFill>
                <a:schemeClr val="tx1"/>
              </a:solidFill>
              <a:latin typeface="微软雅黑" panose="020B0503020204020204" pitchFamily="34" charset="-122"/>
              <a:ea typeface="微软雅黑" panose="020B0503020204020204" pitchFamily="34" charset="-122"/>
              <a:sym typeface="+mn-ea"/>
            </a:endParaRPr>
          </a:p>
          <a:p>
            <a:pPr algn="l"/>
            <a:endParaRPr sz="2800" dirty="0" smtClean="0">
              <a:solidFill>
                <a:schemeClr val="tx1"/>
              </a:solidFill>
              <a:latin typeface="微软雅黑" panose="020B0503020204020204" pitchFamily="34" charset="-122"/>
              <a:ea typeface="微软雅黑" panose="020B0503020204020204" pitchFamily="34" charset="-122"/>
              <a:sym typeface="+mn-ea"/>
            </a:endParaRPr>
          </a:p>
          <a:p>
            <a:pPr algn="l"/>
            <a:r>
              <a:rPr sz="2800" dirty="0" smtClean="0">
                <a:solidFill>
                  <a:schemeClr val="tx1"/>
                </a:solidFill>
                <a:latin typeface="微软雅黑" panose="020B0503020204020204" pitchFamily="34" charset="-122"/>
                <a:ea typeface="微软雅黑" panose="020B0503020204020204" pitchFamily="34" charset="-122"/>
                <a:sym typeface="+mn-ea"/>
              </a:rPr>
              <a:t>生物芯片是利用上世纪末提出的以微电加工技术为基础的微全分析系统的概念，将所有试样处理及测定步骤合并于一体，分析人员可在很短时间和空间间隔内获取电信号形式表达的化学信息。</a:t>
            </a:r>
            <a:endParaRPr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sz="2800" dirty="0" smtClean="0">
              <a:solidFill>
                <a:schemeClr val="tx1"/>
              </a:solidFill>
              <a:latin typeface="微软雅黑" panose="020B0503020204020204" pitchFamily="34" charset="-122"/>
              <a:ea typeface="微软雅黑" panose="020B0503020204020204" pitchFamily="34" charset="-122"/>
              <a:sym typeface="+mn-ea"/>
            </a:endParaRPr>
          </a:p>
          <a:p>
            <a:pPr algn="l"/>
            <a:r>
              <a:rPr sz="2400" dirty="0" smtClean="0">
                <a:solidFill>
                  <a:schemeClr val="tx1"/>
                </a:solidFill>
                <a:latin typeface="微软雅黑" panose="020B0503020204020204" pitchFamily="34" charset="-122"/>
                <a:ea typeface="微软雅黑" panose="020B0503020204020204" pitchFamily="34" charset="-122"/>
                <a:sym typeface="+mn-ea"/>
              </a:rPr>
              <a:t>目前生物芯片可分为基因芯片（Gene chip或DNA chip）、蛋白质芯片（protein chip）、细胞芯片（cell chip）和芯片实验室（Lab-On-a-Chip，LOC），它们具有高灵敏度、分析时间短、同时分析项目多等优点</a:t>
            </a:r>
            <a:endParaRPr sz="24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72895" y="2352040"/>
            <a:ext cx="8052435" cy="1106805"/>
          </a:xfrm>
          <a:prstGeom prst="rect">
            <a:avLst/>
          </a:prstGeom>
          <a:noFill/>
        </p:spPr>
        <p:txBody>
          <a:bodyPr wrap="square" rtlCol="0">
            <a:spAutoFit/>
          </a:bodyPr>
          <a:p>
            <a:pPr algn="l"/>
            <a:r>
              <a:rPr lang="en-US" altLang="zh-CN" sz="6600">
                <a:solidFill>
                  <a:srgbClr val="FF0000"/>
                </a:solidFill>
                <a:latin typeface="微软雅黑" panose="020B0503020204020204" pitchFamily="34" charset="-122"/>
                <a:ea typeface="微软雅黑" panose="020B0503020204020204" pitchFamily="34" charset="-122"/>
              </a:rPr>
              <a:t>CRP</a:t>
            </a:r>
            <a:r>
              <a:rPr lang="zh-CN" altLang="en-US" sz="6600">
                <a:solidFill>
                  <a:srgbClr val="FF0000"/>
                </a:solidFill>
                <a:latin typeface="微软雅黑" panose="020B0503020204020204" pitchFamily="34" charset="-122"/>
                <a:ea typeface="微软雅黑" panose="020B0503020204020204" pitchFamily="34" charset="-122"/>
              </a:rPr>
              <a:t>应用及临床价值</a:t>
            </a:r>
            <a:endParaRPr lang="zh-CN" altLang="en-US" sz="6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3040" y="1770380"/>
            <a:ext cx="10333990" cy="3415030"/>
          </a:xfrm>
          <a:prstGeom prst="rect">
            <a:avLst/>
          </a:prstGeom>
          <a:noFill/>
        </p:spPr>
        <p:txBody>
          <a:bodyPr wrap="square" rtlCol="0">
            <a:spAutoFit/>
          </a:bodyPr>
          <a:p>
            <a:pPr algn="l"/>
            <a:r>
              <a:rPr lang="en-US" altLang="zh-CN" sz="3600" dirty="0">
                <a:solidFill>
                  <a:schemeClr val="tx1"/>
                </a:solidFill>
                <a:latin typeface="微软雅黑" panose="020B0503020204020204" pitchFamily="34" charset="-122"/>
                <a:ea typeface="微软雅黑" panose="020B0503020204020204" pitchFamily="34" charset="-122"/>
                <a:sym typeface="+mn-ea"/>
              </a:rPr>
              <a:t>C-</a:t>
            </a:r>
            <a:r>
              <a:rPr lang="zh-CN" altLang="en-US" sz="3600" dirty="0">
                <a:solidFill>
                  <a:schemeClr val="tx1"/>
                </a:solidFill>
                <a:latin typeface="微软雅黑" panose="020B0503020204020204" pitchFamily="34" charset="-122"/>
                <a:ea typeface="微软雅黑" panose="020B0503020204020204" pitchFamily="34" charset="-122"/>
                <a:sym typeface="+mn-ea"/>
              </a:rPr>
              <a:t>反应蛋白定义：</a:t>
            </a:r>
            <a:endParaRPr lang="zh-CN" altLang="en-US" sz="3600" dirty="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3600" dirty="0">
              <a:solidFill>
                <a:schemeClr val="tx1"/>
              </a:solidFill>
              <a:latin typeface="微软雅黑" panose="020B0503020204020204" pitchFamily="34" charset="-122"/>
              <a:ea typeface="微软雅黑" panose="020B0503020204020204" pitchFamily="34" charset="-122"/>
              <a:sym typeface="+mn-ea"/>
            </a:endParaRPr>
          </a:p>
          <a:p>
            <a:pPr algn="l"/>
            <a:r>
              <a:rPr lang="en-US" altLang="zh-CN" sz="3200" dirty="0">
                <a:solidFill>
                  <a:schemeClr val="tx1"/>
                </a:solidFill>
                <a:latin typeface="微软雅黑" panose="020B0503020204020204" pitchFamily="34" charset="-122"/>
                <a:ea typeface="微软雅黑" panose="020B0503020204020204" pitchFamily="34" charset="-122"/>
                <a:sym typeface="+mn-ea"/>
              </a:rPr>
              <a:t>CRP是机体受到微生物入侵或组织损伤等炎症性刺激时肝细胞合成的急性相</a:t>
            </a:r>
            <a:r>
              <a:rPr lang="zh-CN" altLang="en-US" sz="3200" dirty="0">
                <a:solidFill>
                  <a:schemeClr val="tx1"/>
                </a:solidFill>
                <a:latin typeface="微软雅黑" panose="020B0503020204020204" pitchFamily="34" charset="-122"/>
                <a:ea typeface="微软雅黑" panose="020B0503020204020204" pitchFamily="34" charset="-122"/>
                <a:sym typeface="+mn-ea"/>
              </a:rPr>
              <a:t>关</a:t>
            </a:r>
            <a:r>
              <a:rPr lang="en-US" altLang="zh-CN" sz="3200" dirty="0">
                <a:solidFill>
                  <a:schemeClr val="tx1"/>
                </a:solidFill>
                <a:latin typeface="微软雅黑" panose="020B0503020204020204" pitchFamily="34" charset="-122"/>
                <a:ea typeface="微软雅黑" panose="020B0503020204020204" pitchFamily="34" charset="-122"/>
                <a:sym typeface="+mn-ea"/>
              </a:rPr>
              <a:t>蛋白</a:t>
            </a:r>
            <a:endParaRPr lang="en-US" altLang="zh-CN" sz="3200" dirty="0">
              <a:solidFill>
                <a:schemeClr val="tx1"/>
              </a:solidFill>
              <a:latin typeface="微软雅黑" panose="020B0503020204020204" pitchFamily="34" charset="-122"/>
              <a:ea typeface="微软雅黑" panose="020B0503020204020204" pitchFamily="34" charset="-122"/>
              <a:sym typeface="+mn-ea"/>
            </a:endParaRPr>
          </a:p>
          <a:p>
            <a:pPr algn="l"/>
            <a:endParaRPr lang="en-US" altLang="zh-CN" sz="3200" dirty="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tx1"/>
                </a:solidFill>
                <a:latin typeface="楷体_GB2312" pitchFamily="49" charset="-122"/>
                <a:ea typeface="微软雅黑" panose="020B0503020204020204" pitchFamily="34" charset="-122"/>
                <a:sym typeface="+mn-ea"/>
              </a:rPr>
              <a:t>CRP在</a:t>
            </a:r>
            <a:r>
              <a:rPr lang="zh-CN" altLang="en-US" sz="2400" dirty="0">
                <a:solidFill>
                  <a:srgbClr val="FF0000"/>
                </a:solidFill>
                <a:latin typeface="楷体_GB2312" pitchFamily="49" charset="-122"/>
                <a:ea typeface="微软雅黑" panose="020B0503020204020204" pitchFamily="34" charset="-122"/>
                <a:sym typeface="+mn-ea"/>
              </a:rPr>
              <a:t>健康人</a:t>
            </a:r>
            <a:r>
              <a:rPr lang="zh-CN" altLang="en-US" sz="2400" dirty="0">
                <a:solidFill>
                  <a:schemeClr val="tx1"/>
                </a:solidFill>
                <a:latin typeface="楷体_GB2312" pitchFamily="49" charset="-122"/>
                <a:ea typeface="微软雅黑" panose="020B0503020204020204" pitchFamily="34" charset="-122"/>
                <a:sym typeface="+mn-ea"/>
              </a:rPr>
              <a:t>血清中</a:t>
            </a:r>
            <a:r>
              <a:rPr lang="zh-CN" altLang="en-US" sz="2400" dirty="0">
                <a:solidFill>
                  <a:srgbClr val="FF0000"/>
                </a:solidFill>
                <a:latin typeface="楷体_GB2312" pitchFamily="49" charset="-122"/>
                <a:ea typeface="微软雅黑" panose="020B0503020204020204" pitchFamily="34" charset="-122"/>
                <a:sym typeface="+mn-ea"/>
              </a:rPr>
              <a:t>浓度很低</a:t>
            </a:r>
            <a:r>
              <a:rPr lang="zh-CN" altLang="en-US" sz="2400" dirty="0">
                <a:solidFill>
                  <a:schemeClr val="tx1"/>
                </a:solidFill>
                <a:latin typeface="楷体_GB2312" pitchFamily="49" charset="-122"/>
                <a:ea typeface="微软雅黑" panose="020B0503020204020204" pitchFamily="34" charset="-122"/>
                <a:sym typeface="+mn-ea"/>
              </a:rPr>
              <a:t>（&lt;</a:t>
            </a:r>
            <a:r>
              <a:rPr lang="en-US" altLang="zh-CN" sz="2400" dirty="0">
                <a:solidFill>
                  <a:schemeClr val="tx1"/>
                </a:solidFill>
                <a:latin typeface="楷体_GB2312" pitchFamily="49" charset="-122"/>
                <a:ea typeface="微软雅黑" panose="020B0503020204020204" pitchFamily="34" charset="-122"/>
                <a:sym typeface="+mn-ea"/>
              </a:rPr>
              <a:t>10</a:t>
            </a:r>
            <a:r>
              <a:rPr lang="zh-CN" altLang="en-US" sz="2400" dirty="0">
                <a:solidFill>
                  <a:schemeClr val="tx1"/>
                </a:solidFill>
                <a:latin typeface="楷体_GB2312" pitchFamily="49" charset="-122"/>
                <a:ea typeface="微软雅黑" panose="020B0503020204020204" pitchFamily="34" charset="-122"/>
                <a:sym typeface="+mn-ea"/>
              </a:rPr>
              <a:t>mg/L），而在</a:t>
            </a:r>
            <a:r>
              <a:rPr lang="zh-CN" altLang="en-US" sz="2400" dirty="0">
                <a:solidFill>
                  <a:srgbClr val="FF0000"/>
                </a:solidFill>
                <a:latin typeface="楷体_GB2312" pitchFamily="49" charset="-122"/>
                <a:ea typeface="微软雅黑" panose="020B0503020204020204" pitchFamily="34" charset="-122"/>
                <a:sym typeface="+mn-ea"/>
              </a:rPr>
              <a:t>细菌感染或组织损伤</a:t>
            </a:r>
            <a:r>
              <a:rPr lang="zh-CN" altLang="en-US" sz="2400" dirty="0">
                <a:solidFill>
                  <a:schemeClr val="tx1"/>
                </a:solidFill>
                <a:latin typeface="楷体_GB2312" pitchFamily="49" charset="-122"/>
                <a:ea typeface="微软雅黑" panose="020B0503020204020204" pitchFamily="34" charset="-122"/>
                <a:sym typeface="+mn-ea"/>
              </a:rPr>
              <a:t>时，其浓度显著</a:t>
            </a:r>
            <a:r>
              <a:rPr lang="zh-CN" altLang="en-US" sz="2400" dirty="0">
                <a:solidFill>
                  <a:srgbClr val="FF0000"/>
                </a:solidFill>
                <a:latin typeface="楷体_GB2312" pitchFamily="49" charset="-122"/>
                <a:ea typeface="微软雅黑" panose="020B0503020204020204" pitchFamily="34" charset="-122"/>
                <a:sym typeface="+mn-ea"/>
              </a:rPr>
              <a:t>升高</a:t>
            </a:r>
            <a:r>
              <a:rPr lang="zh-CN" altLang="en-US" sz="2400" dirty="0">
                <a:solidFill>
                  <a:schemeClr val="tx1"/>
                </a:solidFill>
                <a:latin typeface="楷体_GB2312" pitchFamily="49" charset="-122"/>
                <a:ea typeface="微软雅黑" panose="020B0503020204020204" pitchFamily="34" charset="-122"/>
                <a:sym typeface="+mn-ea"/>
              </a:rPr>
              <a:t>，故被认为其最有价值。</a:t>
            </a:r>
            <a:endParaRPr lang="zh-CN" altLang="en-US" sz="2400" dirty="0">
              <a:solidFill>
                <a:schemeClr val="tx1"/>
              </a:solidFill>
              <a:latin typeface="楷体_GB2312" pitchFamily="49" charset="-122"/>
              <a:ea typeface="微软雅黑" panose="020B0503020204020204" pitchFamily="34" charset="-122"/>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3040" y="1770380"/>
            <a:ext cx="10333990" cy="3784600"/>
          </a:xfrm>
          <a:prstGeom prst="rect">
            <a:avLst/>
          </a:prstGeom>
          <a:noFill/>
        </p:spPr>
        <p:txBody>
          <a:bodyPr wrap="square" rtlCol="0">
            <a:spAutoFit/>
          </a:bodyPr>
          <a:p>
            <a:pPr algn="l"/>
            <a:r>
              <a:rPr lang="zh-CN" altLang="en-US" sz="2400" dirty="0">
                <a:solidFill>
                  <a:schemeClr val="tx1"/>
                </a:solidFill>
                <a:latin typeface="楷体_GB2312" pitchFamily="49" charset="-122"/>
                <a:ea typeface="微软雅黑" panose="020B0503020204020204" pitchFamily="34" charset="-122"/>
                <a:sym typeface="+mn-ea"/>
              </a:rPr>
              <a:t>CRP升高的程度反应炎症组织的大小或活动性，在急性炎症和感染时，CRP与疾病活动性有良好的相关性。这种情况与慢性炎症不相符，尽管在一些重要情况下，如类风湿关节炎、节段性回肠炎和风湿性多肌痛时，这种相关性足以用来作为治疗监测。</a:t>
            </a:r>
            <a:endParaRPr lang="zh-CN" altLang="en-US" sz="2400" dirty="0">
              <a:solidFill>
                <a:schemeClr val="tx1"/>
              </a:solidFill>
              <a:latin typeface="楷体_GB2312" pitchFamily="49" charset="-122"/>
              <a:ea typeface="微软雅黑" panose="020B0503020204020204" pitchFamily="34" charset="-122"/>
              <a:sym typeface="+mn-ea"/>
            </a:endParaRPr>
          </a:p>
          <a:p>
            <a:pPr algn="l"/>
            <a:r>
              <a:rPr lang="zh-CN" altLang="en-US" sz="2400" dirty="0">
                <a:solidFill>
                  <a:schemeClr val="tx1"/>
                </a:solidFill>
                <a:latin typeface="楷体_GB2312" pitchFamily="49" charset="-122"/>
                <a:ea typeface="微软雅黑" panose="020B0503020204020204" pitchFamily="34" charset="-122"/>
                <a:sym typeface="+mn-ea"/>
              </a:rPr>
              <a:t>1、CRP值为10-50mg/L表示轻度炎症，例如局部细菌性感染（如膀胱炎、支气管炎、脓肿）、手术和意外创伤、心肌梗死、深静脉血栓、非活动性结缔组织病、许多恶性肿瘤和多数病毒感染。</a:t>
            </a:r>
            <a:endParaRPr lang="zh-CN" altLang="en-US" sz="2400" dirty="0">
              <a:solidFill>
                <a:schemeClr val="tx1"/>
              </a:solidFill>
              <a:latin typeface="楷体_GB2312" pitchFamily="49" charset="-122"/>
              <a:ea typeface="微软雅黑" panose="020B0503020204020204" pitchFamily="34" charset="-122"/>
              <a:sym typeface="+mn-ea"/>
            </a:endParaRPr>
          </a:p>
          <a:p>
            <a:pPr algn="l"/>
            <a:r>
              <a:rPr lang="zh-CN" altLang="en-US" sz="2400" dirty="0">
                <a:solidFill>
                  <a:schemeClr val="tx1"/>
                </a:solidFill>
                <a:latin typeface="楷体_GB2312" pitchFamily="49" charset="-122"/>
                <a:ea typeface="微软雅黑" panose="020B0503020204020204" pitchFamily="34" charset="-122"/>
                <a:sym typeface="+mn-ea"/>
              </a:rPr>
              <a:t>2、CRP值升为100mg/L左右表示较严重的疾病，它的炎症程度必要时需静脉注射。</a:t>
            </a:r>
            <a:endParaRPr lang="zh-CN" altLang="en-US" sz="2400" dirty="0">
              <a:solidFill>
                <a:schemeClr val="tx1"/>
              </a:solidFill>
              <a:latin typeface="楷体_GB2312" pitchFamily="49" charset="-122"/>
              <a:ea typeface="微软雅黑" panose="020B0503020204020204" pitchFamily="34" charset="-122"/>
              <a:sym typeface="+mn-ea"/>
            </a:endParaRPr>
          </a:p>
          <a:p>
            <a:pPr algn="l"/>
            <a:r>
              <a:rPr lang="zh-CN" altLang="en-US" sz="2400" dirty="0">
                <a:solidFill>
                  <a:schemeClr val="tx1"/>
                </a:solidFill>
                <a:latin typeface="楷体_GB2312" pitchFamily="49" charset="-122"/>
                <a:ea typeface="微软雅黑" panose="020B0503020204020204" pitchFamily="34" charset="-122"/>
                <a:sym typeface="+mn-ea"/>
              </a:rPr>
              <a:t>3、CRP值大于100mg/L，表示严重的疾病过程并常表示细菌感染的存在。</a:t>
            </a:r>
            <a:endParaRPr lang="zh-CN" altLang="en-US" sz="2400" dirty="0">
              <a:solidFill>
                <a:schemeClr val="tx1"/>
              </a:solidFill>
              <a:latin typeface="楷体_GB2312" pitchFamily="49" charset="-122"/>
              <a:ea typeface="微软雅黑" panose="020B0503020204020204" pitchFamily="34" charset="-122"/>
              <a:sym typeface="+mn-ea"/>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19459" name="Rectangle 3"/>
          <p:cNvSpPr>
            <a:spLocks noGrp="1"/>
          </p:cNvSpPr>
          <p:nvPr/>
        </p:nvSpPr>
        <p:spPr>
          <a:xfrm>
            <a:off x="346075" y="1770380"/>
            <a:ext cx="9810750" cy="403098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marL="0" indent="0" algn="l" eaLnBrk="1" hangingPunct="1">
              <a:lnSpc>
                <a:spcPct val="110000"/>
              </a:lnSpc>
              <a:buNone/>
            </a:pPr>
            <a:r>
              <a:rPr lang="en-US" altLang="zh-CN" sz="1600" dirty="0"/>
              <a:t>      </a:t>
            </a:r>
            <a:endParaRPr lang="zh-CN" altLang="en-US" dirty="0">
              <a:latin typeface="微软雅黑" panose="020B0503020204020204" pitchFamily="34" charset="-122"/>
              <a:ea typeface="微软雅黑" panose="020B0503020204020204" pitchFamily="34" charset="-122"/>
            </a:endParaRPr>
          </a:p>
        </p:txBody>
      </p:sp>
      <p:sp>
        <p:nvSpPr>
          <p:cNvPr id="28674" name="Rectangle 2"/>
          <p:cNvSpPr>
            <a:spLocks noGrp="1"/>
          </p:cNvSpPr>
          <p:nvPr/>
        </p:nvSpPr>
        <p:spPr>
          <a:xfrm>
            <a:off x="442595" y="1770380"/>
            <a:ext cx="9714230" cy="3746500"/>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2pPr>
            <a:lvl3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3pPr>
            <a:lvl4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4pPr>
            <a:lvl5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800" b="1">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800" b="1">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800" b="1">
                <a:solidFill>
                  <a:schemeClr val="tx2"/>
                </a:solidFill>
                <a:latin typeface="Arial" panose="020B0604020202020204" pitchFamily="34" charset="0"/>
                <a:ea typeface="楷体_GB2312" pitchFamily="49" charset="-122"/>
              </a:defRPr>
            </a:lvl9pPr>
          </a:lstStyle>
          <a:p>
            <a:pPr eaLnBrk="1" hangingPunct="1"/>
            <a:endParaRPr lang="zh-CN" altLang="en-US" sz="3200" b="0" dirty="0" smtClean="0">
              <a:solidFill>
                <a:schemeClr val="dk1"/>
              </a:solidFill>
              <a:sym typeface="+mn-ea"/>
            </a:endParaRPr>
          </a:p>
          <a:p>
            <a:pPr eaLnBrk="1" hangingPunct="1"/>
            <a:r>
              <a:rPr lang="zh-CN" altLang="en-US" sz="3200" b="0" dirty="0" smtClean="0">
                <a:latin typeface="微软雅黑" panose="020B0503020204020204" pitchFamily="34" charset="-122"/>
                <a:ea typeface="微软雅黑" panose="020B0503020204020204" pitchFamily="34" charset="-122"/>
                <a:sym typeface="+mn-ea"/>
              </a:rPr>
              <a:t>产品定位</a:t>
            </a:r>
            <a:endParaRPr lang="zh-CN" altLang="en-US" sz="3200" b="0" dirty="0" smtClean="0">
              <a:latin typeface="微软雅黑" panose="020B0503020204020204" pitchFamily="34" charset="-122"/>
              <a:ea typeface="微软雅黑" panose="020B0503020204020204" pitchFamily="34" charset="-122"/>
              <a:sym typeface="+mn-ea"/>
            </a:endParaRPr>
          </a:p>
          <a:p>
            <a:pPr eaLnBrk="1" hangingPunct="1"/>
            <a:r>
              <a:rPr lang="zh-CN" altLang="en-US" sz="3200" b="0" dirty="0" smtClean="0">
                <a:solidFill>
                  <a:schemeClr val="dk1"/>
                </a:solidFill>
                <a:latin typeface="微软雅黑" panose="020B0503020204020204" pitchFamily="34" charset="-122"/>
                <a:ea typeface="微软雅黑" panose="020B0503020204020204" pitchFamily="34" charset="-122"/>
                <a:sym typeface="+mn-ea"/>
              </a:rPr>
              <a:t>发热待查首选检查指标，最适合儿科及门诊即时检测、</a:t>
            </a:r>
            <a:r>
              <a:rPr lang="zh-CN" sz="3200" dirty="0" smtClean="0">
                <a:solidFill>
                  <a:schemeClr val="dk1"/>
                </a:solidFill>
                <a:latin typeface="微软雅黑" panose="020B0503020204020204" pitchFamily="34" charset="-122"/>
                <a:ea typeface="微软雅黑" panose="020B0503020204020204" pitchFamily="34" charset="-122"/>
                <a:sym typeface="+mn-ea"/>
              </a:rPr>
              <a:t>指导抗生素使用最经济的首选筛查项目；</a:t>
            </a:r>
            <a:endParaRPr lang="zh-CN" sz="3200" dirty="0" smtClean="0">
              <a:solidFill>
                <a:schemeClr val="dk1"/>
              </a:solidFill>
              <a:latin typeface="微软雅黑" panose="020B0503020204020204" pitchFamily="34" charset="-122"/>
              <a:ea typeface="微软雅黑" panose="020B0503020204020204" pitchFamily="34" charset="-122"/>
              <a:sym typeface="+mn-ea"/>
            </a:endParaRPr>
          </a:p>
          <a:p>
            <a:pPr eaLnBrk="1" hangingPunct="1"/>
            <a:endParaRPr lang="zh-CN" altLang="en-US" sz="3200" dirty="0">
              <a:latin typeface="微软雅黑" panose="020B0503020204020204" pitchFamily="34" charset="-122"/>
              <a:ea typeface="微软雅黑" panose="020B0503020204020204" pitchFamily="34" charset="-122"/>
            </a:endParaRPr>
          </a:p>
          <a:p>
            <a:pPr eaLnBrk="1" hangingPunct="1"/>
            <a:endParaRPr lang="zh-CN" altLang="en-US" sz="3200" dirty="0">
              <a:latin typeface="微软雅黑" panose="020B0503020204020204" pitchFamily="34" charset="-122"/>
              <a:ea typeface="微软雅黑" panose="020B0503020204020204" pitchFamily="34" charset="-122"/>
            </a:endParaRPr>
          </a:p>
          <a:p>
            <a:pPr eaLnBrk="1" hangingPunct="1"/>
            <a:r>
              <a:rPr lang="zh-CN" altLang="en-US" sz="3200" b="0" dirty="0" smtClean="0">
                <a:latin typeface="微软雅黑" panose="020B0503020204020204" pitchFamily="34" charset="-122"/>
                <a:ea typeface="微软雅黑" panose="020B0503020204020204" pitchFamily="34" charset="-122"/>
                <a:sym typeface="+mn-ea"/>
              </a:rPr>
              <a:t>适用范围</a:t>
            </a:r>
            <a:endParaRPr lang="zh-CN" altLang="en-US" sz="3200" b="0" dirty="0">
              <a:latin typeface="微软雅黑" panose="020B0503020204020204" pitchFamily="34" charset="-122"/>
              <a:ea typeface="微软雅黑" panose="020B0503020204020204" pitchFamily="34" charset="-122"/>
            </a:endParaRPr>
          </a:p>
          <a:p>
            <a:pPr eaLnBrk="1" hangingPunct="1"/>
            <a:r>
              <a:rPr lang="zh-CN" altLang="en-US" sz="3200" b="0" dirty="0" smtClean="0">
                <a:solidFill>
                  <a:schemeClr val="dk1"/>
                </a:solidFill>
                <a:latin typeface="微软雅黑" panose="020B0503020204020204" pitchFamily="34" charset="-122"/>
                <a:ea typeface="微软雅黑" panose="020B0503020204020204" pitchFamily="34" charset="-122"/>
                <a:sym typeface="+mn-ea"/>
              </a:rPr>
              <a:t>儿科、门诊、检验科、</a:t>
            </a:r>
            <a:r>
              <a:rPr lang="en-US" altLang="zh-CN" sz="3200" b="0" dirty="0" smtClean="0">
                <a:solidFill>
                  <a:schemeClr val="dk1"/>
                </a:solidFill>
                <a:latin typeface="微软雅黑" panose="020B0503020204020204" pitchFamily="34" charset="-122"/>
                <a:ea typeface="微软雅黑" panose="020B0503020204020204" pitchFamily="34" charset="-122"/>
                <a:sym typeface="+mn-ea"/>
              </a:rPr>
              <a:t>ICU</a:t>
            </a:r>
            <a:r>
              <a:rPr lang="zh-CN" altLang="en-US" sz="3200" b="0" dirty="0" smtClean="0">
                <a:solidFill>
                  <a:schemeClr val="dk1"/>
                </a:solidFill>
                <a:latin typeface="微软雅黑" panose="020B0503020204020204" pitchFamily="34" charset="-122"/>
                <a:ea typeface="微软雅黑" panose="020B0503020204020204" pitchFamily="34" charset="-122"/>
                <a:sym typeface="+mn-ea"/>
              </a:rPr>
              <a:t>、感染科、心内科等</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4788535"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3040" y="1378585"/>
            <a:ext cx="10333990" cy="1291590"/>
          </a:xfrm>
          <a:prstGeom prst="rect">
            <a:avLst/>
          </a:prstGeom>
          <a:noFill/>
        </p:spPr>
        <p:txBody>
          <a:bodyPr wrap="square" rtlCol="0">
            <a:spAutoFit/>
          </a:bodyPr>
          <a:p>
            <a:pPr algn="l"/>
            <a:r>
              <a:rPr lang="en-US" altLang="zh-CN" sz="3600" dirty="0">
                <a:solidFill>
                  <a:schemeClr val="tx1"/>
                </a:solidFill>
                <a:latin typeface="微软雅黑" panose="020B0503020204020204" pitchFamily="34" charset="-122"/>
                <a:ea typeface="微软雅黑" panose="020B0503020204020204" pitchFamily="34" charset="-122"/>
                <a:sym typeface="+mn-ea"/>
              </a:rPr>
              <a:t> CRP</a:t>
            </a:r>
            <a:r>
              <a:rPr lang="zh-CN" altLang="en-US" sz="3600" dirty="0">
                <a:solidFill>
                  <a:schemeClr val="tx1"/>
                </a:solidFill>
                <a:latin typeface="微软雅黑" panose="020B0503020204020204" pitchFamily="34" charset="-122"/>
                <a:ea typeface="微软雅黑" panose="020B0503020204020204" pitchFamily="34" charset="-122"/>
                <a:sym typeface="+mn-ea"/>
              </a:rPr>
              <a:t>是急性时相反应的“金指标</a:t>
            </a:r>
            <a:r>
              <a:rPr lang="zh-CN" altLang="en-US" dirty="0">
                <a:sym typeface="+mn-ea"/>
              </a:rPr>
              <a:t>”</a:t>
            </a:r>
            <a:endParaRPr lang="zh-CN" altLang="en-US" dirty="0"/>
          </a:p>
          <a:p>
            <a:endParaRPr lang="zh-CN" altLang="en-US"/>
          </a:p>
        </p:txBody>
      </p:sp>
      <p:sp>
        <p:nvSpPr>
          <p:cNvPr id="9220" name="Rectangle 4"/>
          <p:cNvSpPr>
            <a:spLocks noGrp="1"/>
          </p:cNvSpPr>
          <p:nvPr/>
        </p:nvSpPr>
        <p:spPr>
          <a:xfrm>
            <a:off x="188595" y="2113915"/>
            <a:ext cx="4503420" cy="4526280"/>
          </a:xfrm>
          <a:prstGeom prst="rect">
            <a:avLst/>
          </a:prstGeom>
          <a:noFill/>
          <a:ln w="9525">
            <a:noFill/>
          </a:ln>
        </p:spPr>
        <p:txBody>
          <a:bodyPr vert="horz" wrap="square" lIns="91440" tIns="45720" rIns="91440" bIns="45720" anchor="ctr"/>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r>
              <a:rPr lang="en-US" altLang="zh-CN" sz="1600" dirty="0"/>
              <a:t>在炎症、组织损伤和手术后, CRP浓度显著增高</a:t>
            </a:r>
            <a:r>
              <a:rPr lang="zh-CN" altLang="en-US" sz="1600" dirty="0"/>
              <a:t> </a:t>
            </a:r>
            <a:endParaRPr lang="zh-CN" altLang="en-US" sz="1600" dirty="0"/>
          </a:p>
          <a:p>
            <a:r>
              <a:rPr lang="zh-CN" altLang="en-US" sz="1600" dirty="0"/>
              <a:t>疾病后</a:t>
            </a:r>
            <a:r>
              <a:rPr lang="en-US" altLang="zh-CN" sz="1600" dirty="0"/>
              <a:t>4</a:t>
            </a:r>
            <a:r>
              <a:rPr lang="en-US" altLang="en-US" sz="1600" dirty="0"/>
              <a:t>—</a:t>
            </a:r>
            <a:r>
              <a:rPr lang="en-US" altLang="zh-CN" sz="1600" dirty="0"/>
              <a:t>6h</a:t>
            </a:r>
            <a:r>
              <a:rPr lang="zh-CN" altLang="en-US" sz="1600" dirty="0"/>
              <a:t>开始升高，</a:t>
            </a:r>
            <a:r>
              <a:rPr lang="en-US" altLang="en-US" sz="1600" dirty="0"/>
              <a:t>6-12小时就可检测到血液中升高的</a:t>
            </a:r>
            <a:r>
              <a:rPr lang="en-US" altLang="zh-CN" sz="1600" dirty="0"/>
              <a:t>CRP</a:t>
            </a:r>
            <a:r>
              <a:rPr lang="zh-CN" altLang="en-US" sz="1600" dirty="0"/>
              <a:t>，</a:t>
            </a:r>
            <a:r>
              <a:rPr lang="en-US" altLang="zh-CN" sz="1600" dirty="0"/>
              <a:t>24—48h</a:t>
            </a:r>
            <a:r>
              <a:rPr lang="zh-CN" altLang="en-US" sz="1600" dirty="0"/>
              <a:t>达到高峰</a:t>
            </a:r>
            <a:endParaRPr lang="zh-CN" altLang="en-US" sz="1600" dirty="0"/>
          </a:p>
          <a:p>
            <a:r>
              <a:rPr lang="zh-CN" altLang="en-US" sz="1600" dirty="0"/>
              <a:t>比正常值高</a:t>
            </a:r>
            <a:r>
              <a:rPr lang="en-US" altLang="zh-CN" sz="1600" dirty="0"/>
              <a:t>100</a:t>
            </a:r>
            <a:r>
              <a:rPr lang="zh-CN" altLang="en-US" sz="1600" dirty="0"/>
              <a:t>～</a:t>
            </a:r>
            <a:r>
              <a:rPr lang="en-US" altLang="zh-CN" sz="1600" dirty="0"/>
              <a:t>1000</a:t>
            </a:r>
            <a:r>
              <a:rPr lang="zh-CN" altLang="en-US" sz="1600" dirty="0"/>
              <a:t>倍，升高幅度与感染的程度呈正相关，持续时间与病程相当</a:t>
            </a:r>
            <a:endParaRPr lang="zh-CN" altLang="en-US" sz="1600" dirty="0"/>
          </a:p>
          <a:p>
            <a:r>
              <a:rPr lang="zh-CN" altLang="en-US" sz="1600" dirty="0"/>
              <a:t>病变好转时其含量急速下降，</a:t>
            </a:r>
            <a:r>
              <a:rPr lang="en-US" altLang="zh-CN" sz="1600" dirty="0"/>
              <a:t>1</a:t>
            </a:r>
            <a:r>
              <a:rPr lang="zh-CN" altLang="en-US" sz="1600" dirty="0"/>
              <a:t>周内可恢复正常（</a:t>
            </a:r>
            <a:r>
              <a:rPr lang="en-US" altLang="zh-CN" sz="1600" dirty="0"/>
              <a:t>T</a:t>
            </a:r>
            <a:r>
              <a:rPr lang="en-US" altLang="zh-CN" sz="1600" baseline="-25000" dirty="0"/>
              <a:t>1/2</a:t>
            </a:r>
            <a:r>
              <a:rPr lang="zh-CN" altLang="en-US" sz="1600" dirty="0"/>
              <a:t>约</a:t>
            </a:r>
            <a:r>
              <a:rPr lang="en-US" altLang="zh-CN" sz="1600" dirty="0"/>
              <a:t>19 h)</a:t>
            </a:r>
            <a:r>
              <a:rPr lang="zh-CN" altLang="en-US" sz="1600" dirty="0"/>
              <a:t>，</a:t>
            </a:r>
            <a:endParaRPr lang="zh-CN" altLang="en-US" sz="1600" dirty="0"/>
          </a:p>
          <a:p>
            <a:r>
              <a:rPr lang="zh-CN" altLang="en-US" sz="1600" dirty="0"/>
              <a:t>变化不受患者的个体差异、机体状态和治疗药物的影响 </a:t>
            </a:r>
            <a:endParaRPr lang="zh-CN" altLang="en-US" sz="1600" dirty="0"/>
          </a:p>
        </p:txBody>
      </p:sp>
      <p:sp>
        <p:nvSpPr>
          <p:cNvPr id="54284" name="Rectangle 12"/>
          <p:cNvSpPr>
            <a:spLocks noChangeArrowheads="1"/>
          </p:cNvSpPr>
          <p:nvPr/>
        </p:nvSpPr>
        <p:spPr bwMode="auto">
          <a:xfrm>
            <a:off x="5804218" y="4079558"/>
            <a:ext cx="3824288" cy="593725"/>
          </a:xfrm>
          <a:prstGeom prst="rect">
            <a:avLst/>
          </a:prstGeom>
          <a:solidFill>
            <a:schemeClr val="accent1"/>
          </a:solidFill>
          <a:ln w="9525">
            <a:solidFill>
              <a:schemeClr val="tx1"/>
            </a:solidFill>
            <a:miter lim="800000"/>
          </a:ln>
          <a:effectLst>
            <a:outerShdw dist="107763" dir="13500000" algn="ctr" rotWithShape="0">
              <a:schemeClr val="bg2">
                <a:alpha val="50000"/>
              </a:schemeClr>
            </a:outerShdw>
          </a:effectLst>
        </p:spPr>
        <p:txBody>
          <a:bodyPr wrap="none"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时相性</a:t>
            </a:r>
            <a:r>
              <a:rPr kumimoji="0" lang="en-US" altLang="zh-CN"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灵敏性</a:t>
            </a:r>
            <a:r>
              <a:rPr kumimoji="0" lang="en-US" altLang="zh-CN"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临床特异性</a:t>
            </a:r>
            <a:endPar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922905"/>
          </a:xfrm>
          <a:prstGeom prst="rect">
            <a:avLst/>
          </a:prstGeom>
          <a:noFill/>
        </p:spPr>
        <p:txBody>
          <a:bodyPr wrap="square" rtlCol="0">
            <a:spAutoFit/>
          </a:bodyPr>
          <a:p>
            <a:pPr algn="l"/>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定义（</a:t>
            </a:r>
            <a:r>
              <a:rPr lang="en-US" altLang="zh-CN" sz="3600" dirty="0" smtClean="0">
                <a:solidFill>
                  <a:schemeClr val="tx1"/>
                </a:solidFill>
                <a:latin typeface="微软雅黑" panose="020B0503020204020204" pitchFamily="34" charset="-122"/>
                <a:ea typeface="微软雅黑" panose="020B0503020204020204" pitchFamily="34" charset="-122"/>
                <a:sym typeface="+mn-ea"/>
              </a:rPr>
              <a:t>point of care testing</a:t>
            </a:r>
            <a:r>
              <a:rPr lang="zh-CN" altLang="en-US" sz="32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32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     即时检测，指在患者旁边进行的临床检测，俗称“床边检测”，可以省去标本在实验室检测时的复杂处理程序，快速取得检验结果。</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4"/>
          <p:cNvSpPr>
            <a:spLocks noGrp="1"/>
          </p:cNvSpPr>
          <p:nvPr/>
        </p:nvSpPr>
        <p:spPr>
          <a:xfrm>
            <a:off x="50165" y="31750"/>
            <a:ext cx="8229600" cy="582613"/>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2pPr>
            <a:lvl3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3pPr>
            <a:lvl4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4pPr>
            <a:lvl5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800" b="1">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800" b="1">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800" b="1">
                <a:solidFill>
                  <a:schemeClr val="tx2"/>
                </a:solidFill>
                <a:latin typeface="Arial" panose="020B0604020202020204" pitchFamily="34" charset="0"/>
                <a:ea typeface="楷体_GB2312" pitchFamily="49" charset="-122"/>
              </a:defRPr>
            </a:lvl9pPr>
          </a:lstStyle>
          <a:p>
            <a:pPr eaLnBrk="1" hangingPunct="1"/>
            <a:r>
              <a:rPr lang="zh-CN" altLang="en-US" sz="2400" dirty="0"/>
              <a:t>常用感染指标的比较</a:t>
            </a:r>
            <a:br>
              <a:rPr lang="zh-CN" altLang="en-US" sz="2400" dirty="0"/>
            </a:br>
            <a:r>
              <a:rPr lang="zh-CN" altLang="en-US" sz="1600" dirty="0">
                <a:solidFill>
                  <a:srgbClr val="FF0000"/>
                </a:solidFill>
                <a:latin typeface="楷体_GB2312" pitchFamily="49" charset="-122"/>
              </a:rPr>
              <a:t>细菌或病毒感染鉴别的特异性、灵敏性：</a:t>
            </a:r>
            <a:r>
              <a:rPr lang="en-US" altLang="zh-CN" sz="1600" dirty="0">
                <a:solidFill>
                  <a:srgbClr val="FF0000"/>
                </a:solidFill>
                <a:latin typeface="楷体_GB2312" pitchFamily="49" charset="-122"/>
              </a:rPr>
              <a:t>CRP</a:t>
            </a:r>
            <a:r>
              <a:rPr lang="zh-CN" altLang="en-US" sz="1600" dirty="0">
                <a:solidFill>
                  <a:srgbClr val="FF0000"/>
                </a:solidFill>
                <a:latin typeface="楷体_GB2312" pitchFamily="49" charset="-122"/>
              </a:rPr>
              <a:t>＞</a:t>
            </a:r>
            <a:r>
              <a:rPr lang="en-US" altLang="zh-CN" sz="1600" dirty="0">
                <a:solidFill>
                  <a:srgbClr val="FF0000"/>
                </a:solidFill>
                <a:latin typeface="楷体_GB2312" pitchFamily="49" charset="-122"/>
              </a:rPr>
              <a:t>WBC</a:t>
            </a:r>
            <a:r>
              <a:rPr lang="zh-CN" altLang="en-US" sz="1600" dirty="0">
                <a:solidFill>
                  <a:srgbClr val="FF0000"/>
                </a:solidFill>
                <a:latin typeface="楷体_GB2312" pitchFamily="49" charset="-122"/>
              </a:rPr>
              <a:t>＞</a:t>
            </a:r>
            <a:r>
              <a:rPr lang="en-US" altLang="zh-CN" sz="1600" dirty="0">
                <a:solidFill>
                  <a:srgbClr val="FF0000"/>
                </a:solidFill>
                <a:latin typeface="楷体_GB2312" pitchFamily="49" charset="-122"/>
              </a:rPr>
              <a:t>ESR</a:t>
            </a:r>
            <a:endParaRPr lang="en-US" altLang="zh-CN" sz="1600" dirty="0">
              <a:solidFill>
                <a:srgbClr val="FF0000"/>
              </a:solidFill>
              <a:latin typeface="楷体_GB2312" pitchFamily="49" charset="-122"/>
            </a:endParaRPr>
          </a:p>
        </p:txBody>
      </p:sp>
      <p:graphicFrame>
        <p:nvGraphicFramePr>
          <p:cNvPr id="529707" name="Group 299"/>
          <p:cNvGraphicFramePr>
            <a:graphicFrameLocks noGrp="1"/>
          </p:cNvGraphicFramePr>
          <p:nvPr/>
        </p:nvGraphicFramePr>
        <p:xfrm>
          <a:off x="50165" y="786130"/>
          <a:ext cx="10636250" cy="6818630"/>
        </p:xfrm>
        <a:graphic>
          <a:graphicData uri="http://schemas.openxmlformats.org/drawingml/2006/table">
            <a:tbl>
              <a:tblPr/>
              <a:tblGrid>
                <a:gridCol w="2068195"/>
                <a:gridCol w="3206750"/>
                <a:gridCol w="3194050"/>
                <a:gridCol w="2167255"/>
              </a:tblGrid>
              <a:tr h="1138555">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endParaRPr kumimoji="0" lang="zh-CN" altLang="zh-CN" sz="1200" b="1" i="0" u="none" strike="noStrike" cap="none" normalizeH="0" baseline="0" dirty="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楷体_GB2312" pitchFamily="49" charset="-122"/>
                          <a:ea typeface="楷体_GB2312" pitchFamily="49" charset="-122"/>
                        </a:rPr>
                        <a:t>C-</a:t>
                      </a: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反应蛋白（</a:t>
                      </a:r>
                      <a:r>
                        <a:rPr kumimoji="0" lang="en-US" altLang="zh-CN" sz="1200" b="1" i="0" u="none" strike="noStrike" cap="none" normalizeH="0" baseline="0" smtClean="0">
                          <a:ln>
                            <a:noFill/>
                          </a:ln>
                          <a:solidFill>
                            <a:schemeClr val="tx1"/>
                          </a:solidFill>
                          <a:effectLst/>
                          <a:latin typeface="楷体_GB2312" pitchFamily="49" charset="-122"/>
                          <a:ea typeface="楷体_GB2312" pitchFamily="49" charset="-122"/>
                        </a:rPr>
                        <a:t>CRP</a:t>
                      </a: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白细胞（</a:t>
                      </a:r>
                      <a:r>
                        <a:rPr kumimoji="0" lang="en-US" altLang="zh-CN" sz="1200" b="1"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血沉（</a:t>
                      </a:r>
                      <a:r>
                        <a:rPr kumimoji="0" lang="en-US" altLang="zh-CN" sz="1200" b="1" i="0" u="none" strike="noStrike" cap="none" normalizeH="0" baseline="0" smtClean="0">
                          <a:ln>
                            <a:noFill/>
                          </a:ln>
                          <a:solidFill>
                            <a:schemeClr val="tx1"/>
                          </a:solidFill>
                          <a:effectLst/>
                          <a:latin typeface="楷体_GB2312" pitchFamily="49" charset="-122"/>
                          <a:ea typeface="楷体_GB2312" pitchFamily="49" charset="-122"/>
                        </a:rPr>
                        <a:t>ESR</a:t>
                      </a: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81430">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对急性炎症的反应</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出现升高、消退时间</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CRP</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浓度在炎症进程开始后</a:t>
                      </a: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 </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4</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6h</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明显上升；</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36h</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50h</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达高峰（可为正常值的</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100</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倍～</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1000</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倍），当感染被控制后血的</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CRP</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水平迅速下降</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楷体_GB2312" pitchFamily="49" charset="-122"/>
                        </a:rPr>
                        <a:t>wbc</a:t>
                      </a:r>
                      <a:r>
                        <a:rPr kumimoji="0" lang="zh-CN" altLang="en-US" sz="1200" b="0" i="0" u="none" strike="noStrike" cap="none" normalizeH="0" baseline="0" smtClean="0">
                          <a:ln>
                            <a:noFill/>
                          </a:ln>
                          <a:solidFill>
                            <a:schemeClr val="tx1"/>
                          </a:solidFill>
                          <a:effectLst/>
                          <a:latin typeface="Arial" panose="020B0604020202020204" pitchFamily="34" charset="0"/>
                          <a:ea typeface="楷体_GB2312" pitchFamily="49" charset="-122"/>
                        </a:rPr>
                        <a:t>升高较慢，</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在炎症早期</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不如</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CRP</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出现的快；</a:t>
                      </a:r>
                      <a:r>
                        <a:rPr kumimoji="0" lang="zh-CN" altLang="en-US" sz="1200" b="0" i="0" u="none" strike="noStrike" cap="none" normalizeH="0" baseline="0" smtClean="0">
                          <a:ln>
                            <a:noFill/>
                          </a:ln>
                          <a:solidFill>
                            <a:schemeClr val="tx1"/>
                          </a:solidFill>
                          <a:effectLst/>
                          <a:latin typeface="Arial" panose="020B0604020202020204" pitchFamily="34" charset="0"/>
                          <a:ea typeface="楷体_GB2312" pitchFamily="49" charset="-122"/>
                        </a:rPr>
                        <a:t>治疗后变化缓慢*</a:t>
                      </a:r>
                      <a:r>
                        <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rPr>
                        <a:t> </a:t>
                      </a:r>
                      <a:endPar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一般</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2</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3d</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才开始升高</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有效治疗后</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血沉几周后仍不降至正常</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385">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影响因素</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不受病人的个体差异、机体状态和治疗药物的影响</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楷体_GB2312" pitchFamily="49" charset="-122"/>
                        </a:rPr>
                        <a:t>易受年龄、日间变化、妊娠与分娩、机体抵抗力、药物治疗等多种混杂因素的影响</a:t>
                      </a:r>
                      <a:r>
                        <a:rPr kumimoji="0" lang="zh-CN" altLang="en-US" sz="1200" b="1" i="0" u="none" strike="noStrike" cap="none" normalizeH="0" baseline="0" dirty="0" smtClean="0">
                          <a:ln>
                            <a:noFill/>
                          </a:ln>
                          <a:solidFill>
                            <a:schemeClr val="tx1"/>
                          </a:solidFill>
                          <a:effectLst/>
                          <a:latin typeface="Arial" panose="020B0604020202020204" pitchFamily="34" charset="0"/>
                          <a:ea typeface="楷体_GB2312" pitchFamily="49" charset="-122"/>
                        </a:rPr>
                        <a:t> </a:t>
                      </a:r>
                      <a:r>
                        <a:rPr kumimoji="0" lang="en-US" altLang="zh-CN" sz="1200" b="0" i="0" u="none" strike="noStrike" cap="none" normalizeH="0" baseline="0" dirty="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rPr>
                        <a:t>解热镇痛药、抗生素均可使</a:t>
                      </a:r>
                      <a:r>
                        <a:rPr kumimoji="0" lang="en-US" altLang="zh-CN" sz="1200" b="0" i="0" u="none" strike="noStrike" cap="none" normalizeH="0" baseline="0" dirty="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rPr>
                        <a:t>降低</a:t>
                      </a:r>
                      <a:endPar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易受年龄、性别、温度、贫血、血沉管位置、药物等因素影响</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213610">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相关疾病的活动性</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rPr>
                        <a:t>（细菌感染）</a:t>
                      </a:r>
                      <a:endPar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Arial" panose="020B0604020202020204" pitchFamily="34" charset="0"/>
                          <a:ea typeface="楷体_GB2312" pitchFamily="49" charset="-122"/>
                        </a:rPr>
                        <a:t>CRP</a:t>
                      </a:r>
                      <a:r>
                        <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rPr>
                        <a:t>量的动态变化能反应疾病的活动性* </a:t>
                      </a:r>
                      <a:endPar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Char char="•"/>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在细菌感染时增高</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而病毒感染时不增高</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Char char="•"/>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升高的幅度与细菌感染的程度呈正相关</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Char char="•"/>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不受抗生素、免疫抑制剂和激素的影响</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直到炎症吸收</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CRP</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才恢复正常</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Arial" panose="020B0604020202020204" pitchFamily="34" charset="0"/>
                          <a:ea typeface="楷体_GB2312" pitchFamily="49" charset="-122"/>
                        </a:rPr>
                        <a:t>wbc</a:t>
                      </a:r>
                      <a:r>
                        <a:rPr kumimoji="0" lang="zh-CN" altLang="en-US" sz="1200" b="1" i="0" u="none" strike="noStrike" cap="none" normalizeH="0" baseline="0" smtClean="0">
                          <a:ln>
                            <a:noFill/>
                          </a:ln>
                          <a:solidFill>
                            <a:schemeClr val="tx1"/>
                          </a:solidFill>
                          <a:effectLst/>
                          <a:latin typeface="Arial" panose="020B0604020202020204" pitchFamily="34" charset="0"/>
                          <a:ea typeface="楷体_GB2312" pitchFamily="49" charset="-122"/>
                        </a:rPr>
                        <a:t>量的变化不能反应疾病的活动性* </a:t>
                      </a:r>
                      <a:endPar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AutoNum type="circleNumDbPlain"/>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正常范围较宽，一些</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基数低的患儿，轻度升高不会超过正常范围上限；</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AutoNum type="circleNumDbPlain"/>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部分细菌感染时，患儿</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不能相应提高，</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WBC</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计数及分类指数变化不显著</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无相关性</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p>
                      <a:pPr marL="342900" marR="0" lvl="0" indent="-342900" algn="l" defTabSz="914400" rtl="0" eaLnBrk="1" fontAlgn="ctr" latinLnBrk="0" hangingPunct="1">
                        <a:lnSpc>
                          <a:spcPct val="100000"/>
                        </a:lnSpc>
                        <a:spcBef>
                          <a:spcPct val="0"/>
                        </a:spcBef>
                        <a:spcAft>
                          <a:spcPct val="0"/>
                        </a:spcAft>
                        <a:buClrTx/>
                        <a:buSzTx/>
                        <a:buFontTx/>
                        <a:buAutoNum type="circleNumDbPlain"/>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间接测量纤维蛋白的水平</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但其变化范围在病人与健康人之间交叉较大</a:t>
                      </a: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因而对其正常结果的制定受到影响</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665">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细菌或病毒感染鉴别</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能（显著性差异）</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不易（部分差异不显著）</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不是可靠指标，尤其是小婴儿</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不能（无显著差异）</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7985">
                <a:tc gridSpan="4">
                  <a:txBody>
                    <a:bodyPr/>
                    <a:p>
                      <a:pPr marL="0" marR="0" lvl="0" indent="0" algn="l" defTabSz="914400" rtl="0" eaLnBrk="1" fontAlgn="ctr" latinLnBrk="0" hangingPunct="1">
                        <a:lnSpc>
                          <a:spcPct val="100000"/>
                        </a:lnSpc>
                        <a:spcBef>
                          <a:spcPct val="0"/>
                        </a:spcBef>
                        <a:spcAft>
                          <a:spcPct val="0"/>
                        </a:spcAft>
                        <a:buClrTx/>
                        <a:buSzTx/>
                        <a:buFont typeface="Wingdings" panose="05000000000000000000" pitchFamily="2" charset="2"/>
                        <a:buChar char="Ø"/>
                      </a:pPr>
                      <a:r>
                        <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rPr>
                        <a:t>血培养：至少需要</a:t>
                      </a:r>
                      <a:r>
                        <a:rPr kumimoji="0" lang="en-US" altLang="zh-CN" sz="1200" b="0" i="0" u="none" strike="noStrike" cap="none" normalizeH="0" baseline="0" dirty="0" smtClean="0">
                          <a:ln>
                            <a:noFill/>
                          </a:ln>
                          <a:solidFill>
                            <a:schemeClr val="tx1"/>
                          </a:solidFill>
                          <a:effectLst/>
                          <a:latin typeface="楷体_GB2312" pitchFamily="49" charset="-122"/>
                          <a:ea typeface="楷体_GB2312" pitchFamily="49" charset="-122"/>
                        </a:rPr>
                        <a:t>48h</a:t>
                      </a:r>
                      <a:r>
                        <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rPr>
                        <a:t>，结果滞后，且阳性率低，标本易污染；血培养阴性也不能完全排除败血症</a:t>
                      </a:r>
                      <a:endPar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19459" name="Rectangle 3"/>
          <p:cNvSpPr>
            <a:spLocks noGrp="1"/>
          </p:cNvSpPr>
          <p:nvPr/>
        </p:nvSpPr>
        <p:spPr>
          <a:xfrm>
            <a:off x="346075" y="1770380"/>
            <a:ext cx="9810750" cy="403098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marL="0" indent="0" algn="l" eaLnBrk="1" hangingPunct="1">
              <a:lnSpc>
                <a:spcPct val="110000"/>
              </a:lnSpc>
              <a:buNone/>
            </a:pPr>
            <a:r>
              <a:rPr lang="en-US" altLang="zh-CN" sz="1600" dirty="0"/>
              <a:t>      </a:t>
            </a:r>
            <a:r>
              <a:rPr lang="zh-CN" altLang="en-US" dirty="0">
                <a:latin typeface="微软雅黑" panose="020B0503020204020204" pitchFamily="34" charset="-122"/>
                <a:ea typeface="微软雅黑" panose="020B0503020204020204" pitchFamily="34" charset="-122"/>
              </a:rPr>
              <a:t>抗生素使用的主要人群之一是</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岁以下儿童，据上海、北京和重庆儿童医院资                    料</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门诊就诊患儿已使用抗生素者</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85</a:t>
            </a:r>
            <a:r>
              <a:rPr lang="zh-CN" altLang="en-US" dirty="0">
                <a:latin typeface="微软雅黑" panose="020B0503020204020204" pitchFamily="34" charset="-122"/>
                <a:ea typeface="微软雅黑" panose="020B0503020204020204" pitchFamily="34" charset="-122"/>
              </a:rPr>
              <a:t>％（呼吸道感染占儿科疾病发病率的首位 ，占儿科门诊总数的</a:t>
            </a:r>
            <a:r>
              <a:rPr lang="en-US" altLang="zh-CN" dirty="0">
                <a:latin typeface="微软雅黑" panose="020B0503020204020204" pitchFamily="34" charset="-122"/>
                <a:ea typeface="微软雅黑" panose="020B0503020204020204" pitchFamily="34" charset="-122"/>
              </a:rPr>
              <a:t>90% </a:t>
            </a:r>
            <a:r>
              <a:rPr lang="zh-CN" altLang="en-US" dirty="0">
                <a:latin typeface="微软雅黑" panose="020B0503020204020204" pitchFamily="34" charset="-122"/>
                <a:ea typeface="微软雅黑" panose="020B0503020204020204" pitchFamily="34" charset="-122"/>
              </a:rPr>
              <a:t>，大多数都有发烧、咳嗽的表现 ，</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以上的呼吸道感染是由病毒引起，用抗生素无效 ）</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普通感冒</a:t>
            </a:r>
            <a:r>
              <a:rPr lang="en-US" altLang="zh-CN" dirty="0">
                <a:latin typeface="微软雅黑" panose="020B0503020204020204" pitchFamily="34" charset="-122"/>
                <a:ea typeface="微软雅黑" panose="020B0503020204020204" pitchFamily="34" charset="-122"/>
              </a:rPr>
              <a:t>92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普通感冒</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％是病毒所致，不适合用抗生素     </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肺炎者则</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％使用抗生素</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婴幼儿肺炎尤其初始阶段，病毒病原比率也高达</a:t>
            </a:r>
            <a:r>
              <a:rPr lang="en-US" altLang="zh-CN" dirty="0">
                <a:latin typeface="微软雅黑" panose="020B0503020204020204" pitchFamily="34" charset="-122"/>
                <a:ea typeface="微软雅黑" panose="020B0503020204020204" pitchFamily="34" charset="-122"/>
              </a:rPr>
              <a:t>40</a:t>
            </a:r>
            <a:r>
              <a:rPr lang="zh-CN" altLang="en-US" dirty="0">
                <a:latin typeface="微软雅黑" panose="020B0503020204020204" pitchFamily="34" charset="-122"/>
                <a:ea typeface="微软雅黑" panose="020B0503020204020204" pitchFamily="34" charset="-122"/>
              </a:rPr>
              <a:t>％，这部分患儿是没有使用抗生素指征的</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60985" y="1654175"/>
            <a:ext cx="10377170" cy="1076325"/>
          </a:xfrm>
          <a:prstGeom prst="rect">
            <a:avLst/>
          </a:prstGeom>
          <a:noFill/>
        </p:spPr>
        <p:txBody>
          <a:bodyPr wrap="square" rtlCol="0">
            <a:spAutoFit/>
          </a:bodyPr>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9685" y="246380"/>
            <a:ext cx="7820025"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14338" name="Rectangle 2"/>
          <p:cNvSpPr>
            <a:spLocks noGrp="1"/>
          </p:cNvSpPr>
          <p:nvPr/>
        </p:nvSpPr>
        <p:spPr>
          <a:xfrm>
            <a:off x="260985" y="1654175"/>
            <a:ext cx="8229600" cy="582613"/>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2pPr>
            <a:lvl3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3pPr>
            <a:lvl4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4pPr>
            <a:lvl5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800" b="1">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800" b="1">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800" b="1">
                <a:solidFill>
                  <a:schemeClr val="tx2"/>
                </a:solidFill>
                <a:latin typeface="Arial" panose="020B0604020202020204" pitchFamily="34" charset="0"/>
                <a:ea typeface="楷体_GB2312" pitchFamily="49" charset="-122"/>
              </a:defRPr>
            </a:lvl9pPr>
          </a:lstStyle>
          <a:p>
            <a:pPr eaLnBrk="1" hangingPunct="1"/>
            <a:r>
              <a:rPr lang="en-US" altLang="zh-CN" dirty="0"/>
              <a:t>CRP</a:t>
            </a:r>
            <a:r>
              <a:rPr lang="zh-CN" altLang="en-US" dirty="0"/>
              <a:t>的临床价值</a:t>
            </a:r>
            <a:endParaRPr lang="zh-CN" altLang="en-US" dirty="0"/>
          </a:p>
        </p:txBody>
      </p:sp>
      <p:sp>
        <p:nvSpPr>
          <p:cNvPr id="14341" name="Rectangle 3"/>
          <p:cNvSpPr>
            <a:spLocks noGrp="1"/>
          </p:cNvSpPr>
          <p:nvPr/>
        </p:nvSpPr>
        <p:spPr>
          <a:xfrm>
            <a:off x="729615" y="2326005"/>
            <a:ext cx="4038600" cy="396240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eaLnBrk="1" hangingPunct="1">
              <a:lnSpc>
                <a:spcPct val="110000"/>
              </a:lnSpc>
            </a:pPr>
            <a:r>
              <a:rPr lang="en-US" altLang="zh-CN" sz="1600" dirty="0">
                <a:solidFill>
                  <a:schemeClr val="tx2"/>
                </a:solidFill>
              </a:rPr>
              <a:t>hs CRP </a:t>
            </a:r>
            <a:r>
              <a:rPr lang="zh-CN" altLang="en-US" sz="1600" dirty="0">
                <a:solidFill>
                  <a:schemeClr val="tx2"/>
                </a:solidFill>
              </a:rPr>
              <a:t>＞</a:t>
            </a:r>
            <a:r>
              <a:rPr lang="en-US" altLang="zh-CN" sz="1600" dirty="0">
                <a:solidFill>
                  <a:schemeClr val="tx2"/>
                </a:solidFill>
              </a:rPr>
              <a:t>2mg/L</a:t>
            </a:r>
            <a:r>
              <a:rPr lang="zh-CN" altLang="en-US" sz="1600" dirty="0">
                <a:solidFill>
                  <a:schemeClr val="tx2"/>
                </a:solidFill>
              </a:rPr>
              <a:t>提示新生儿感染</a:t>
            </a:r>
            <a:endParaRPr lang="zh-CN" altLang="en-US" sz="1600" dirty="0">
              <a:solidFill>
                <a:schemeClr val="tx2"/>
              </a:solidFill>
            </a:endParaRPr>
          </a:p>
          <a:p>
            <a:pPr lvl="1" eaLnBrk="1" hangingPunct="1">
              <a:lnSpc>
                <a:spcPct val="110000"/>
              </a:lnSpc>
            </a:pPr>
            <a:r>
              <a:rPr lang="zh-CN" altLang="en-US" sz="1600" dirty="0"/>
              <a:t>新生儿</a:t>
            </a:r>
            <a:r>
              <a:rPr lang="en-US" altLang="zh-CN" sz="1600" dirty="0"/>
              <a:t>hs CRP</a:t>
            </a:r>
            <a:r>
              <a:rPr lang="zh-CN" altLang="en-US" sz="1600" dirty="0"/>
              <a:t>参考范围为</a:t>
            </a:r>
            <a:r>
              <a:rPr lang="en-US" altLang="zh-CN" sz="1600" dirty="0"/>
              <a:t>&lt; 1</a:t>
            </a:r>
            <a:r>
              <a:rPr lang="zh-CN" altLang="en-US" sz="1600" dirty="0"/>
              <a:t>～</a:t>
            </a:r>
            <a:r>
              <a:rPr lang="en-US" altLang="zh-CN" sz="1600" dirty="0"/>
              <a:t>2mg/L</a:t>
            </a:r>
            <a:r>
              <a:rPr lang="zh-CN" altLang="en-US" sz="1600" dirty="0"/>
              <a:t>，超出此范围与严重感染有关</a:t>
            </a:r>
            <a:r>
              <a:rPr lang="en-US" altLang="zh-CN" sz="1600" baseline="30000" dirty="0"/>
              <a:t>1</a:t>
            </a:r>
            <a:endParaRPr lang="en-US" altLang="zh-CN" sz="1600" baseline="30000" dirty="0"/>
          </a:p>
          <a:p>
            <a:pPr eaLnBrk="1" hangingPunct="1">
              <a:lnSpc>
                <a:spcPct val="110000"/>
              </a:lnSpc>
            </a:pPr>
            <a:endParaRPr lang="en-US" altLang="zh-CN" sz="1600" dirty="0"/>
          </a:p>
          <a:p>
            <a:pPr eaLnBrk="1" hangingPunct="1">
              <a:lnSpc>
                <a:spcPct val="110000"/>
              </a:lnSpc>
            </a:pPr>
            <a:endParaRPr lang="en-US" altLang="zh-CN" sz="1600" dirty="0"/>
          </a:p>
          <a:p>
            <a:pPr eaLnBrk="1" hangingPunct="1">
              <a:lnSpc>
                <a:spcPct val="110000"/>
              </a:lnSpc>
            </a:pPr>
            <a:r>
              <a:rPr lang="en-US" altLang="zh-CN" sz="1600" dirty="0"/>
              <a:t> hs—CRP</a:t>
            </a:r>
            <a:r>
              <a:rPr lang="zh-CN" altLang="en-US" sz="1600" dirty="0"/>
              <a:t>用于</a:t>
            </a:r>
            <a:r>
              <a:rPr lang="zh-CN" altLang="en-US" sz="1600" dirty="0">
                <a:solidFill>
                  <a:schemeClr val="tx2"/>
                </a:solidFill>
              </a:rPr>
              <a:t>心血管疾病危险评估</a:t>
            </a:r>
            <a:r>
              <a:rPr lang="zh-CN" altLang="en-US" sz="1600" dirty="0"/>
              <a:t>时</a:t>
            </a:r>
            <a:r>
              <a:rPr lang="en-US" altLang="zh-CN" sz="1600" baseline="30000" dirty="0"/>
              <a:t>2</a:t>
            </a:r>
            <a:r>
              <a:rPr lang="zh-CN" altLang="en-US" sz="1600" dirty="0"/>
              <a:t>，</a:t>
            </a:r>
            <a:endParaRPr lang="en-US" altLang="zh-CN" sz="1600" dirty="0"/>
          </a:p>
          <a:p>
            <a:pPr lvl="1" eaLnBrk="1" hangingPunct="1">
              <a:lnSpc>
                <a:spcPct val="110000"/>
              </a:lnSpc>
            </a:pPr>
            <a:r>
              <a:rPr lang="zh-CN" altLang="en-US" sz="1600" dirty="0"/>
              <a:t>＜</a:t>
            </a:r>
            <a:r>
              <a:rPr lang="en-US" altLang="zh-CN" sz="1600" dirty="0"/>
              <a:t>1.0mg/L</a:t>
            </a:r>
            <a:r>
              <a:rPr lang="zh-CN" altLang="en-US" sz="1600" dirty="0"/>
              <a:t>：低危险性；</a:t>
            </a:r>
            <a:endParaRPr lang="zh-CN" altLang="en-US" sz="1600" dirty="0"/>
          </a:p>
          <a:p>
            <a:pPr lvl="1" eaLnBrk="1" hangingPunct="1">
              <a:lnSpc>
                <a:spcPct val="110000"/>
              </a:lnSpc>
            </a:pPr>
            <a:r>
              <a:rPr lang="en-US" altLang="zh-CN" sz="1600" dirty="0"/>
              <a:t>1.0mg/L</a:t>
            </a:r>
            <a:r>
              <a:rPr lang="en-US" altLang="en-US" sz="1600" dirty="0"/>
              <a:t>～</a:t>
            </a:r>
            <a:r>
              <a:rPr lang="zh-CN" altLang="en-US" sz="1600" dirty="0"/>
              <a:t> </a:t>
            </a:r>
            <a:r>
              <a:rPr lang="en-US" altLang="zh-CN" sz="1600" dirty="0"/>
              <a:t>3.0mg/L</a:t>
            </a:r>
            <a:r>
              <a:rPr lang="zh-CN" altLang="en-US" sz="1600" dirty="0"/>
              <a:t>：中度危险性</a:t>
            </a:r>
            <a:endParaRPr lang="zh-CN" altLang="en-US" sz="1600" dirty="0"/>
          </a:p>
          <a:p>
            <a:pPr lvl="1" eaLnBrk="1" hangingPunct="1">
              <a:lnSpc>
                <a:spcPct val="110000"/>
              </a:lnSpc>
            </a:pPr>
            <a:r>
              <a:rPr lang="zh-CN" altLang="en-US" sz="1600" dirty="0"/>
              <a:t> </a:t>
            </a:r>
            <a:r>
              <a:rPr lang="en-US" altLang="en-US" sz="1600" dirty="0"/>
              <a:t>＞</a:t>
            </a:r>
            <a:r>
              <a:rPr lang="en-US" altLang="zh-CN" sz="1600" dirty="0"/>
              <a:t>3.0mg/L</a:t>
            </a:r>
            <a:r>
              <a:rPr lang="zh-CN" altLang="en-US" sz="1600" dirty="0"/>
              <a:t>：高度危险性</a:t>
            </a:r>
            <a:endParaRPr lang="en-US" altLang="zh-CN" sz="1600" dirty="0"/>
          </a:p>
          <a:p>
            <a:pPr eaLnBrk="1" hangingPunct="1">
              <a:lnSpc>
                <a:spcPct val="110000"/>
              </a:lnSpc>
              <a:buNone/>
            </a:pPr>
            <a:endParaRPr lang="en-US" altLang="zh-CN" sz="1600" dirty="0"/>
          </a:p>
          <a:p>
            <a:pPr eaLnBrk="1" hangingPunct="1">
              <a:lnSpc>
                <a:spcPct val="110000"/>
              </a:lnSpc>
            </a:pPr>
            <a:endParaRPr lang="en-US" altLang="zh-CN" sz="1600" dirty="0"/>
          </a:p>
          <a:p>
            <a:pPr eaLnBrk="1" hangingPunct="1">
              <a:lnSpc>
                <a:spcPct val="110000"/>
              </a:lnSpc>
            </a:pPr>
            <a:r>
              <a:rPr lang="zh-CN" altLang="en-US" sz="1600" dirty="0"/>
              <a:t>常规</a:t>
            </a:r>
            <a:r>
              <a:rPr lang="en-US" altLang="zh-CN" sz="1600" dirty="0"/>
              <a:t>CRP</a:t>
            </a:r>
            <a:r>
              <a:rPr lang="zh-CN" altLang="en-US" sz="1600" dirty="0"/>
              <a:t>：感染的鉴别诊断</a:t>
            </a:r>
            <a:endParaRPr lang="en-US" altLang="zh-CN" sz="1600" dirty="0"/>
          </a:p>
          <a:p>
            <a:pPr eaLnBrk="1" hangingPunct="1">
              <a:lnSpc>
                <a:spcPct val="110000"/>
              </a:lnSpc>
            </a:pPr>
            <a:endParaRPr lang="zh-CN" altLang="en-US" sz="1600" dirty="0"/>
          </a:p>
          <a:p>
            <a:pPr lvl="1" eaLnBrk="1" hangingPunct="1">
              <a:lnSpc>
                <a:spcPct val="110000"/>
              </a:lnSpc>
              <a:buNone/>
            </a:pPr>
            <a:endParaRPr lang="zh-CN" altLang="en-US" sz="1600" dirty="0"/>
          </a:p>
        </p:txBody>
      </p:sp>
      <p:pic>
        <p:nvPicPr>
          <p:cNvPr id="14339" name="Picture 13" descr="DJ-098x"/>
          <p:cNvPicPr>
            <a:picLocks noChangeAspect="1"/>
          </p:cNvPicPr>
          <p:nvPr/>
        </p:nvPicPr>
        <p:blipFill>
          <a:blip r:embed="rId1"/>
          <a:srcRect/>
          <a:stretch>
            <a:fillRect/>
          </a:stretch>
        </p:blipFill>
        <p:spPr>
          <a:xfrm>
            <a:off x="6236653" y="1746250"/>
            <a:ext cx="3303587" cy="2185988"/>
          </a:xfrm>
          <a:prstGeom prst="rect">
            <a:avLst/>
          </a:prstGeom>
          <a:noFill/>
          <a:ln w="9525">
            <a:noFill/>
          </a:ln>
        </p:spPr>
      </p:pic>
      <p:pic>
        <p:nvPicPr>
          <p:cNvPr id="14340" name="Picture 14" descr="crp"/>
          <p:cNvPicPr>
            <a:picLocks noChangeAspect="1"/>
          </p:cNvPicPr>
          <p:nvPr/>
        </p:nvPicPr>
        <p:blipFill>
          <a:blip r:embed="rId2"/>
          <a:srcRect/>
          <a:stretch>
            <a:fillRect/>
          </a:stretch>
        </p:blipFill>
        <p:spPr>
          <a:xfrm>
            <a:off x="6440170" y="3932555"/>
            <a:ext cx="2187575" cy="2187575"/>
          </a:xfrm>
          <a:prstGeom prst="rect">
            <a:avLst/>
          </a:prstGeom>
          <a:noFill/>
          <a:ln w="9525">
            <a:solidFill>
              <a:schemeClr val="accent1">
                <a:alpha val="100000"/>
              </a:schemeClr>
            </a:solidFill>
            <a:miter/>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212965"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sym typeface="+mn-ea"/>
              </a:rPr>
              <a:t>POCT-CRP</a:t>
            </a:r>
            <a:r>
              <a:rPr lang="zh-CN" altLang="en-US" sz="4400">
                <a:solidFill>
                  <a:srgbClr val="FF0000"/>
                </a:solidFill>
                <a:latin typeface="微软雅黑" panose="020B0503020204020204" pitchFamily="34" charset="-122"/>
                <a:ea typeface="微软雅黑" panose="020B0503020204020204" pitchFamily="34" charset="-122"/>
                <a:sym typeface="+mn-ea"/>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521970"/>
          </a:xfrm>
          <a:prstGeom prst="rect">
            <a:avLst/>
          </a:prstGeom>
          <a:noFill/>
        </p:spPr>
        <p:txBody>
          <a:bodyPr wrap="square" rtlCol="0">
            <a:spAutoFit/>
          </a:bodyPr>
          <a:p>
            <a:pPr algn="l"/>
            <a:r>
              <a:rPr lang="zh-CN" altLang="en-US" sz="28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4338" name="Rectangle 2"/>
          <p:cNvSpPr>
            <a:spLocks noGrp="1"/>
          </p:cNvSpPr>
          <p:nvPr/>
        </p:nvSpPr>
        <p:spPr>
          <a:xfrm>
            <a:off x="260985" y="1654175"/>
            <a:ext cx="8229600" cy="582613"/>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2pPr>
            <a:lvl3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3pPr>
            <a:lvl4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4pPr>
            <a:lvl5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800" b="1">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800" b="1">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800" b="1">
                <a:solidFill>
                  <a:schemeClr val="tx2"/>
                </a:solidFill>
                <a:latin typeface="Arial" panose="020B0604020202020204" pitchFamily="34" charset="0"/>
                <a:ea typeface="楷体_GB2312" pitchFamily="49" charset="-122"/>
              </a:defRPr>
            </a:lvl9pPr>
          </a:lstStyle>
          <a:p>
            <a:pPr eaLnBrk="1" hangingPunct="1"/>
            <a:r>
              <a:rPr lang="en-US" altLang="zh-CN" dirty="0"/>
              <a:t>CRP</a:t>
            </a:r>
            <a:r>
              <a:rPr lang="zh-CN" altLang="en-US" dirty="0"/>
              <a:t>的临床价值</a:t>
            </a:r>
            <a:endParaRPr lang="zh-CN" altLang="en-US" dirty="0"/>
          </a:p>
        </p:txBody>
      </p:sp>
      <p:graphicFrame>
        <p:nvGraphicFramePr>
          <p:cNvPr id="15363" name="表格 15362"/>
          <p:cNvGraphicFramePr/>
          <p:nvPr/>
        </p:nvGraphicFramePr>
        <p:xfrm>
          <a:off x="659765" y="2325370"/>
          <a:ext cx="8418830" cy="2163445"/>
        </p:xfrm>
        <a:graphic>
          <a:graphicData uri="http://schemas.openxmlformats.org/drawingml/2006/table">
            <a:tbl>
              <a:tblPr/>
              <a:tblGrid>
                <a:gridCol w="1371600"/>
                <a:gridCol w="1371600"/>
                <a:gridCol w="914400"/>
                <a:gridCol w="914400"/>
                <a:gridCol w="914400"/>
                <a:gridCol w="685800"/>
                <a:gridCol w="2246313"/>
              </a:tblGrid>
              <a:tr h="420370">
                <a:tc rowSpan="2">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endParaRPr lang="zh-CN" altLang="zh-CN" sz="1800" dirty="0">
                        <a:latin typeface="Arial" panose="020B0604020202020204" pitchFamily="34"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范围</a:t>
                      </a:r>
                      <a:endParaRPr lang="zh-CN" altLang="en-US" sz="1800" dirty="0">
                        <a:latin typeface="Arial" panose="020B0604020202020204" pitchFamily="34" charset="0"/>
                      </a:endParaRPr>
                    </a:p>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mg/L</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灵敏度</a:t>
                      </a:r>
                      <a:endParaRPr lang="zh-CN" altLang="en-US" sz="1800" dirty="0">
                        <a:latin typeface="Arial" panose="020B0604020202020204" pitchFamily="34" charset="0"/>
                      </a:endParaRPr>
                    </a:p>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mg/L</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感染性疾病</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600" dirty="0">
                          <a:latin typeface="Arial" panose="020B0604020202020204" pitchFamily="34" charset="0"/>
                        </a:rPr>
                        <a:t>心血管疾病危险评估</a:t>
                      </a:r>
                      <a:endParaRPr lang="zh-CN" altLang="en-US" sz="1600" dirty="0">
                        <a:latin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92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新生儿</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儿童</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成人</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成人</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437">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latin typeface="Arial" panose="020B0604020202020204" pitchFamily="34" charset="0"/>
                        </a:rPr>
                        <a:t>常规</a:t>
                      </a:r>
                      <a:r>
                        <a:rPr lang="en-US" altLang="zh-CN" sz="1800" dirty="0">
                          <a:latin typeface="Arial" panose="020B0604020202020204" pitchFamily="34" charset="0"/>
                        </a:rPr>
                        <a:t>CRP</a:t>
                      </a:r>
                      <a:endParaRPr lang="en-US" altLang="zh-CN" sz="1800" dirty="0">
                        <a:latin typeface="Arial" panose="020B0604020202020204" pitchFamily="34"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5</a:t>
                      </a:r>
                      <a:r>
                        <a:rPr lang="zh-CN" altLang="en-US" sz="1800" dirty="0">
                          <a:latin typeface="Arial" panose="020B0604020202020204" pitchFamily="34" charset="0"/>
                        </a:rPr>
                        <a:t>～</a:t>
                      </a:r>
                      <a:r>
                        <a:rPr lang="en-US" altLang="zh-CN" sz="1800" dirty="0">
                          <a:latin typeface="Arial" panose="020B0604020202020204" pitchFamily="34" charset="0"/>
                        </a:rPr>
                        <a:t>160</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1</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endParaRPr lang="zh-CN" altLang="zh-CN" sz="1800" dirty="0">
                        <a:solidFill>
                          <a:srgbClr val="FF0000"/>
                        </a:solidFill>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w="12700" cap="flat" cmpd="sng">
                      <a:solidFill>
                        <a:srgbClr val="FF0000"/>
                      </a:solidFill>
                      <a:prstDash val="solid"/>
                      <a:headEnd type="none" w="med" len="med"/>
                      <a:tailEnd type="none" w="med" len="med"/>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endParaRPr lang="zh-CN" altLang="zh-CN" sz="1800" dirty="0">
                        <a:solidFill>
                          <a:srgbClr val="FF0000"/>
                        </a:solidFill>
                        <a:latin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w="12700" cap="flat" cmpd="sng">
                      <a:solidFill>
                        <a:srgbClr val="FF0000"/>
                      </a:solidFill>
                      <a:prstDash val="solid"/>
                      <a:headEnd type="none" w="med" len="med"/>
                      <a:tailEnd type="none" w="med" len="med"/>
                    </a:lnBlToTr>
                    <a:solidFill>
                      <a:schemeClr val="accent1"/>
                    </a:solidFill>
                  </a:tcPr>
                </a:tc>
              </a:tr>
              <a:tr h="420688">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hsCRP</a:t>
                      </a:r>
                      <a:endParaRPr lang="en-US" altLang="zh-CN" sz="1800" dirty="0">
                        <a:latin typeface="Arial" panose="020B0604020202020204" pitchFamily="34"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0.5</a:t>
                      </a:r>
                      <a:r>
                        <a:rPr lang="zh-CN" altLang="en-US" sz="1800" dirty="0">
                          <a:latin typeface="Arial" panose="020B0604020202020204" pitchFamily="34" charset="0"/>
                        </a:rPr>
                        <a:t>～</a:t>
                      </a:r>
                      <a:r>
                        <a:rPr lang="en-US" altLang="zh-CN" sz="1800" dirty="0">
                          <a:latin typeface="Arial" panose="020B0604020202020204" pitchFamily="34" charset="0"/>
                        </a:rPr>
                        <a:t>5</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0.1</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endParaRPr lang="zh-CN" altLang="zh-CN" sz="1800" dirty="0">
                        <a:solidFill>
                          <a:srgbClr val="FF0000"/>
                        </a:solidFill>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w="12700" cap="flat" cmpd="sng">
                      <a:solidFill>
                        <a:srgbClr val="FF0000"/>
                      </a:solidFill>
                      <a:prstDash val="solid"/>
                      <a:headEnd type="none" w="med" len="med"/>
                      <a:tailEnd type="none" w="med" len="med"/>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endParaRPr lang="zh-CN" altLang="zh-CN" sz="1800" dirty="0">
                        <a:solidFill>
                          <a:srgbClr val="FF0000"/>
                        </a:solidFill>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w="12700" cap="flat" cmpd="sng">
                      <a:solidFill>
                        <a:srgbClr val="FF0000"/>
                      </a:solidFill>
                      <a:prstDash val="solid"/>
                      <a:headEnd type="none" w="med" len="med"/>
                      <a:tailEnd type="none" w="med" len="med"/>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0687">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zh-CN" altLang="en-US" sz="1800" dirty="0">
                          <a:solidFill>
                            <a:schemeClr val="tx2"/>
                          </a:solidFill>
                          <a:latin typeface="Arial" panose="020B0604020202020204" pitchFamily="34" charset="0"/>
                        </a:rPr>
                        <a:t>全程</a:t>
                      </a:r>
                      <a:r>
                        <a:rPr lang="en-US" altLang="zh-CN" sz="1800" dirty="0">
                          <a:solidFill>
                            <a:schemeClr val="tx2"/>
                          </a:solidFill>
                          <a:latin typeface="Arial" panose="020B0604020202020204" pitchFamily="34" charset="0"/>
                        </a:rPr>
                        <a:t>CRP</a:t>
                      </a:r>
                      <a:endParaRPr lang="en-US" altLang="zh-CN" sz="1800" dirty="0">
                        <a:solidFill>
                          <a:schemeClr val="tx2"/>
                        </a:solidFill>
                        <a:latin typeface="Arial" panose="020B0604020202020204" pitchFamily="34"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0.5</a:t>
                      </a:r>
                      <a:r>
                        <a:rPr lang="zh-CN" altLang="en-US" sz="1800" dirty="0">
                          <a:latin typeface="Arial" panose="020B0604020202020204" pitchFamily="34" charset="0"/>
                        </a:rPr>
                        <a:t>～</a:t>
                      </a:r>
                      <a:r>
                        <a:rPr lang="en-US" altLang="zh-CN" sz="1800" dirty="0">
                          <a:latin typeface="Arial" panose="020B0604020202020204" pitchFamily="34" charset="0"/>
                        </a:rPr>
                        <a:t>200</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0.1</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Arial" panose="020B0604020202020204" pitchFamily="34" charset="0"/>
                          <a:ea typeface="楷体_GB2312" pitchFamily="49" charset="-122"/>
                          <a:cs typeface="+mn-cs"/>
                        </a:defRPr>
                      </a:lvl5pPr>
                    </a:lstStyle>
                    <a:p>
                      <a:pPr lvl="0" algn="ctr" eaLnBrk="1" hangingPunct="1">
                        <a:lnSpc>
                          <a:spcPct val="120000"/>
                        </a:lnSpc>
                        <a:spcBef>
                          <a:spcPct val="20000"/>
                        </a:spcBef>
                        <a:buSzPct val="80000"/>
                        <a:buFont typeface="Wingdings" panose="05000000000000000000" pitchFamily="2" charset="2"/>
                        <a:buNone/>
                      </a:pPr>
                      <a:r>
                        <a:rPr lang="en-US" altLang="zh-CN" sz="1800" dirty="0">
                          <a:latin typeface="Arial" panose="020B0604020202020204" pitchFamily="34" charset="0"/>
                        </a:rPr>
                        <a:t>√</a:t>
                      </a:r>
                      <a:endParaRPr lang="en-US" altLang="zh-CN"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5412" name="Rectangle 136"/>
          <p:cNvSpPr>
            <a:spLocks noGrp="1"/>
          </p:cNvSpPr>
          <p:nvPr/>
        </p:nvSpPr>
        <p:spPr>
          <a:xfrm>
            <a:off x="659765" y="4837748"/>
            <a:ext cx="8229600" cy="2187575"/>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eaLnBrk="1" hangingPunct="1">
              <a:lnSpc>
                <a:spcPct val="160000"/>
              </a:lnSpc>
            </a:pPr>
            <a:r>
              <a:rPr lang="zh-CN" altLang="en-US" sz="1800" dirty="0">
                <a:solidFill>
                  <a:schemeClr val="tx2"/>
                </a:solidFill>
              </a:rPr>
              <a:t>全程</a:t>
            </a:r>
            <a:r>
              <a:rPr lang="en-US" altLang="zh-CN" sz="1800" dirty="0">
                <a:solidFill>
                  <a:schemeClr val="tx2"/>
                </a:solidFill>
              </a:rPr>
              <a:t>CRP</a:t>
            </a:r>
            <a:endParaRPr lang="en-US" altLang="zh-CN" sz="1800" dirty="0">
              <a:solidFill>
                <a:schemeClr val="tx2"/>
              </a:solidFill>
            </a:endParaRPr>
          </a:p>
          <a:p>
            <a:pPr lvl="1" eaLnBrk="1" hangingPunct="1">
              <a:lnSpc>
                <a:spcPct val="160000"/>
              </a:lnSpc>
              <a:buFont typeface="Wingdings" panose="05000000000000000000" pitchFamily="2" charset="2"/>
              <a:buAutoNum type="arabicPeriod"/>
            </a:pPr>
            <a:r>
              <a:rPr lang="zh-CN" altLang="en-US" sz="1600" dirty="0">
                <a:latin typeface="楷体_GB2312" pitchFamily="49" charset="-122"/>
              </a:rPr>
              <a:t>一卡双项：包含</a:t>
            </a:r>
            <a:r>
              <a:rPr lang="en-US" altLang="zh-CN" sz="1600" dirty="0">
                <a:latin typeface="楷体_GB2312" pitchFamily="49" charset="-122"/>
              </a:rPr>
              <a:t>hsCRP</a:t>
            </a:r>
            <a:r>
              <a:rPr lang="zh-CN" altLang="en-US" sz="1600" dirty="0">
                <a:latin typeface="楷体_GB2312" pitchFamily="49" charset="-122"/>
              </a:rPr>
              <a:t>和常规</a:t>
            </a:r>
            <a:r>
              <a:rPr lang="en-US" altLang="zh-CN" sz="1600" dirty="0">
                <a:latin typeface="楷体_GB2312" pitchFamily="49" charset="-122"/>
              </a:rPr>
              <a:t>CRP</a:t>
            </a:r>
            <a:r>
              <a:rPr lang="zh-CN" altLang="en-US" sz="1600" dirty="0">
                <a:latin typeface="楷体_GB2312" pitchFamily="49" charset="-122"/>
              </a:rPr>
              <a:t>的检测范围</a:t>
            </a:r>
            <a:endParaRPr lang="zh-CN" altLang="en-US" sz="1600" dirty="0">
              <a:latin typeface="楷体_GB2312" pitchFamily="49" charset="-122"/>
            </a:endParaRPr>
          </a:p>
          <a:p>
            <a:pPr lvl="1" eaLnBrk="1" hangingPunct="1">
              <a:lnSpc>
                <a:spcPct val="160000"/>
              </a:lnSpc>
              <a:buFont typeface="Wingdings" panose="05000000000000000000" pitchFamily="2" charset="2"/>
              <a:buAutoNum type="arabicPeriod"/>
            </a:pPr>
            <a:r>
              <a:rPr lang="zh-CN" altLang="en-US" sz="1600" dirty="0"/>
              <a:t>更准确的检测</a:t>
            </a:r>
            <a:r>
              <a:rPr lang="zh-CN" altLang="en-US" sz="1600" dirty="0">
                <a:latin typeface="楷体_GB2312" pitchFamily="49" charset="-122"/>
              </a:rPr>
              <a:t>低水平的</a:t>
            </a:r>
            <a:r>
              <a:rPr lang="en-US" altLang="zh-CN" sz="1600" dirty="0">
                <a:latin typeface="楷体_GB2312" pitchFamily="49" charset="-122"/>
              </a:rPr>
              <a:t>CRP</a:t>
            </a:r>
            <a:r>
              <a:rPr lang="zh-CN" altLang="en-US" sz="1600" dirty="0">
                <a:latin typeface="楷体_GB2312" pitchFamily="49" charset="-122"/>
              </a:rPr>
              <a:t>：</a:t>
            </a:r>
            <a:r>
              <a:rPr lang="zh-CN" altLang="en-US" sz="1600" dirty="0"/>
              <a:t>检测低限为</a:t>
            </a:r>
            <a:r>
              <a:rPr lang="en-US" altLang="zh-CN" sz="1600" dirty="0"/>
              <a:t>0.5mg/L</a:t>
            </a:r>
            <a:endParaRPr lang="en-US" altLang="zh-CN" sz="1600" dirty="0">
              <a:latin typeface="楷体_GB2312" pitchFamily="49" charset="-122"/>
            </a:endParaRPr>
          </a:p>
          <a:p>
            <a:pPr lvl="1" eaLnBrk="1" hangingPunct="1">
              <a:lnSpc>
                <a:spcPct val="160000"/>
              </a:lnSpc>
              <a:buFont typeface="Wingdings" panose="05000000000000000000" pitchFamily="2" charset="2"/>
              <a:buAutoNum type="arabicPeriod"/>
            </a:pPr>
            <a:r>
              <a:rPr lang="zh-CN" altLang="en-US" sz="1600" dirty="0"/>
              <a:t>更敏感的检测</a:t>
            </a:r>
            <a:r>
              <a:rPr lang="zh-CN" altLang="zh-CN" sz="1600" dirty="0"/>
              <a:t>CRP</a:t>
            </a:r>
            <a:r>
              <a:rPr lang="zh-CN" altLang="en-US" sz="1600" dirty="0">
                <a:latin typeface="楷体_GB2312" pitchFamily="49" charset="-122"/>
              </a:rPr>
              <a:t>微小变化：</a:t>
            </a:r>
            <a:r>
              <a:rPr lang="zh-CN" altLang="en-US" sz="1600" dirty="0"/>
              <a:t>检测灵敏度为</a:t>
            </a:r>
            <a:r>
              <a:rPr lang="en-US" altLang="zh-CN" sz="1600" dirty="0"/>
              <a:t>0.1mg/L</a:t>
            </a:r>
            <a:endParaRPr lang="en-US" altLang="zh-CN" sz="1600" dirty="0"/>
          </a:p>
          <a:p>
            <a:pPr lvl="1" eaLnBrk="1" hangingPunct="1">
              <a:lnSpc>
                <a:spcPct val="160000"/>
              </a:lnSpc>
              <a:buFont typeface="Wingdings" panose="05000000000000000000" pitchFamily="2" charset="2"/>
              <a:buAutoNum type="arabicPeriod"/>
            </a:pPr>
            <a:r>
              <a:rPr lang="zh-CN" altLang="en-US" sz="1600" dirty="0"/>
              <a:t>应用更广：全量程</a:t>
            </a:r>
            <a:r>
              <a:rPr lang="en-US" altLang="zh-CN" sz="1600" dirty="0"/>
              <a:t>0.5</a:t>
            </a:r>
            <a:r>
              <a:rPr lang="zh-CN" altLang="en-US" sz="1600" dirty="0"/>
              <a:t>～</a:t>
            </a:r>
            <a:r>
              <a:rPr lang="en-US" altLang="zh-CN" sz="1600" dirty="0"/>
              <a:t>200mg/L</a:t>
            </a:r>
            <a:endParaRPr lang="en-US" altLang="zh-CN" sz="16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19459" name="Rectangle 3"/>
          <p:cNvSpPr>
            <a:spLocks noGrp="1"/>
          </p:cNvSpPr>
          <p:nvPr/>
        </p:nvSpPr>
        <p:spPr>
          <a:xfrm>
            <a:off x="346075" y="1770380"/>
            <a:ext cx="9810750" cy="403098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marL="0" indent="0" algn="l" eaLnBrk="1" hangingPunct="1">
              <a:lnSpc>
                <a:spcPct val="110000"/>
              </a:lnSpc>
              <a:buNone/>
            </a:pPr>
            <a:r>
              <a:rPr lang="en-US" altLang="zh-CN" sz="1600" dirty="0"/>
              <a:t>      </a:t>
            </a:r>
            <a:r>
              <a:rPr lang="zh-CN" altLang="en-US" dirty="0">
                <a:latin typeface="微软雅黑" panose="020B0503020204020204" pitchFamily="34" charset="-122"/>
                <a:ea typeface="微软雅黑" panose="020B0503020204020204" pitchFamily="34" charset="-122"/>
              </a:rPr>
              <a:t>抗生素使用的主要人群之一是</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岁以下儿童，据上海、北京和重庆儿童医院资                    料</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门诊就诊患儿已使用抗生素者</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85</a:t>
            </a:r>
            <a:r>
              <a:rPr lang="zh-CN" altLang="en-US" dirty="0">
                <a:latin typeface="微软雅黑" panose="020B0503020204020204" pitchFamily="34" charset="-122"/>
                <a:ea typeface="微软雅黑" panose="020B0503020204020204" pitchFamily="34" charset="-122"/>
              </a:rPr>
              <a:t>％（呼吸道感染占儿科疾病发病率的首位 ，占儿科门诊总数的</a:t>
            </a:r>
            <a:r>
              <a:rPr lang="en-US" altLang="zh-CN" dirty="0">
                <a:latin typeface="微软雅黑" panose="020B0503020204020204" pitchFamily="34" charset="-122"/>
                <a:ea typeface="微软雅黑" panose="020B0503020204020204" pitchFamily="34" charset="-122"/>
              </a:rPr>
              <a:t>90% </a:t>
            </a:r>
            <a:r>
              <a:rPr lang="zh-CN" altLang="en-US" dirty="0">
                <a:latin typeface="微软雅黑" panose="020B0503020204020204" pitchFamily="34" charset="-122"/>
                <a:ea typeface="微软雅黑" panose="020B0503020204020204" pitchFamily="34" charset="-122"/>
              </a:rPr>
              <a:t>，大多数都有发烧、咳嗽的表现 ，</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以上的呼吸道感染是由病毒引起，用抗生素无效 ）</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普通感冒</a:t>
            </a:r>
            <a:r>
              <a:rPr lang="en-US" altLang="zh-CN" dirty="0">
                <a:latin typeface="微软雅黑" panose="020B0503020204020204" pitchFamily="34" charset="-122"/>
                <a:ea typeface="微软雅黑" panose="020B0503020204020204" pitchFamily="34" charset="-122"/>
              </a:rPr>
              <a:t>92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普通感冒</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％是病毒所致，不适合用抗生素     </a:t>
            </a:r>
            <a:endParaRPr lang="zh-CN" altLang="en-US" dirty="0">
              <a:latin typeface="微软雅黑" panose="020B0503020204020204" pitchFamily="34" charset="-122"/>
              <a:ea typeface="微软雅黑" panose="020B0503020204020204" pitchFamily="34" charset="-122"/>
            </a:endParaRPr>
          </a:p>
          <a:p>
            <a:pPr marL="0" indent="0" algn="l" eaLnBrk="1" hangingPunct="1">
              <a:lnSpc>
                <a:spcPct val="110000"/>
              </a:lnSpc>
              <a:buNone/>
            </a:pPr>
            <a:r>
              <a:rPr lang="zh-CN" altLang="en-US" dirty="0">
                <a:latin typeface="微软雅黑" panose="020B0503020204020204" pitchFamily="34" charset="-122"/>
                <a:ea typeface="微软雅黑" panose="020B0503020204020204" pitchFamily="34" charset="-122"/>
              </a:rPr>
              <a:t>     肺炎者则</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％使用抗生素</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婴幼儿肺炎尤其初始阶段，病毒病原比率也高达</a:t>
            </a:r>
            <a:r>
              <a:rPr lang="en-US" altLang="zh-CN" dirty="0">
                <a:latin typeface="微软雅黑" panose="020B0503020204020204" pitchFamily="34" charset="-122"/>
                <a:ea typeface="微软雅黑" panose="020B0503020204020204" pitchFamily="34" charset="-122"/>
              </a:rPr>
              <a:t>40</a:t>
            </a:r>
            <a:r>
              <a:rPr lang="zh-CN" altLang="en-US" dirty="0">
                <a:latin typeface="微软雅黑" panose="020B0503020204020204" pitchFamily="34" charset="-122"/>
                <a:ea typeface="微软雅黑" panose="020B0503020204020204" pitchFamily="34" charset="-122"/>
              </a:rPr>
              <a:t>％，这部分患儿是没有使用抗生素指征的</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3815" y="1163955"/>
            <a:ext cx="10634980" cy="6189980"/>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3"/>
          <p:cNvSpPr>
            <a:spLocks noGrp="1"/>
          </p:cNvSpPr>
          <p:nvPr/>
        </p:nvSpPr>
        <p:spPr>
          <a:xfrm>
            <a:off x="346075" y="1770380"/>
            <a:ext cx="9810750" cy="403098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marL="0" indent="0" algn="l" eaLnBrk="1" hangingPunct="1">
              <a:lnSpc>
                <a:spcPct val="110000"/>
              </a:lnSpc>
              <a:buNone/>
            </a:pPr>
            <a:r>
              <a:rPr lang="en-US" altLang="zh-CN" sz="1600" dirty="0"/>
              <a:t>      </a:t>
            </a:r>
            <a:endParaRPr lang="zh-CN" altLang="en-US" dirty="0">
              <a:latin typeface="微软雅黑" panose="020B0503020204020204" pitchFamily="34" charset="-122"/>
              <a:ea typeface="微软雅黑" panose="020B0503020204020204" pitchFamily="34" charset="-122"/>
            </a:endParaRPr>
          </a:p>
        </p:txBody>
      </p:sp>
      <p:sp>
        <p:nvSpPr>
          <p:cNvPr id="665615" name="Rectangle 15"/>
          <p:cNvSpPr>
            <a:spLocks noChangeArrowheads="1"/>
          </p:cNvSpPr>
          <p:nvPr/>
        </p:nvSpPr>
        <p:spPr bwMode="auto">
          <a:xfrm>
            <a:off x="264478" y="174625"/>
            <a:ext cx="8545513" cy="508000"/>
          </a:xfrm>
          <a:prstGeom prst="rect">
            <a:avLst/>
          </a:prstGeom>
          <a:gradFill rotWithShape="1">
            <a:gsLst>
              <a:gs pos="0">
                <a:schemeClr val="bg1"/>
              </a:gs>
              <a:gs pos="100000">
                <a:schemeClr val="bg1">
                  <a:gamma/>
                  <a:tint val="0"/>
                  <a:invGamma/>
                  <a:alpha val="0"/>
                </a:schemeClr>
              </a:gs>
            </a:gsLst>
            <a:lin ang="0" scaled="1"/>
          </a:gradFill>
          <a:ln w="9525">
            <a:noFill/>
            <a:miter lim="800000"/>
          </a:ln>
          <a:effectLst/>
        </p:spPr>
        <p:txBody>
          <a:bodyPr wrap="none"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tx2"/>
                </a:solidFill>
                <a:effectLst/>
                <a:uLnTx/>
                <a:uFillTx/>
                <a:latin typeface="Arial" panose="020B0604020202020204" pitchFamily="34" charset="0"/>
                <a:ea typeface="楷体_GB2312" pitchFamily="49" charset="-122"/>
                <a:cs typeface="+mn-cs"/>
              </a:rPr>
              <a:t>CRP</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临床应用建议</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p:txBody>
      </p:sp>
      <p:sp>
        <p:nvSpPr>
          <p:cNvPr id="665619" name="Rectangle 19"/>
          <p:cNvSpPr/>
          <p:nvPr/>
        </p:nvSpPr>
        <p:spPr>
          <a:xfrm>
            <a:off x="114300" y="539750"/>
            <a:ext cx="1439863" cy="360363"/>
          </a:xfrm>
          <a:prstGeom prst="rect">
            <a:avLst/>
          </a:prstGeom>
          <a:noFill/>
          <a:ln w="9525">
            <a:noFill/>
          </a:ln>
        </p:spPr>
        <p:txBody>
          <a:bodyPr wrap="none" anchor="ctr"/>
          <a:p>
            <a:pPr algn="ctr"/>
            <a:r>
              <a:rPr lang="zh-CN" altLang="en-US" sz="1800" b="0" dirty="0">
                <a:solidFill>
                  <a:schemeClr val="tx2"/>
                </a:solidFill>
                <a:latin typeface="Arial" panose="020B0604020202020204" pitchFamily="34" charset="0"/>
              </a:rPr>
              <a:t>新生儿</a:t>
            </a:r>
            <a:endParaRPr lang="zh-CN" altLang="en-US" sz="1800" b="0" dirty="0">
              <a:solidFill>
                <a:schemeClr val="tx2"/>
              </a:solidFill>
              <a:latin typeface="Arial" panose="020B0604020202020204" pitchFamily="34" charset="0"/>
            </a:endParaRPr>
          </a:p>
        </p:txBody>
      </p:sp>
      <p:sp>
        <p:nvSpPr>
          <p:cNvPr id="665618" name="Rectangle 18"/>
          <p:cNvSpPr/>
          <p:nvPr/>
        </p:nvSpPr>
        <p:spPr>
          <a:xfrm>
            <a:off x="2834005" y="539750"/>
            <a:ext cx="2339975" cy="360363"/>
          </a:xfrm>
          <a:prstGeom prst="rect">
            <a:avLst/>
          </a:prstGeom>
          <a:noFill/>
          <a:ln w="9525">
            <a:noFill/>
          </a:ln>
        </p:spPr>
        <p:txBody>
          <a:bodyPr wrap="none" anchor="ctr"/>
          <a:p>
            <a:pPr algn="ctr"/>
            <a:r>
              <a:rPr lang="zh-CN" altLang="en-US" sz="1800" b="0" dirty="0">
                <a:solidFill>
                  <a:schemeClr val="tx2"/>
                </a:solidFill>
                <a:latin typeface="Arial" panose="020B0604020202020204" pitchFamily="34" charset="0"/>
              </a:rPr>
              <a:t>儿童</a:t>
            </a:r>
            <a:endParaRPr lang="zh-CN" altLang="en-US" sz="1800" b="0" dirty="0">
              <a:solidFill>
                <a:schemeClr val="tx2"/>
              </a:solidFill>
              <a:latin typeface="Arial" panose="020B0604020202020204" pitchFamily="34" charset="0"/>
            </a:endParaRPr>
          </a:p>
        </p:txBody>
      </p:sp>
      <p:sp>
        <p:nvSpPr>
          <p:cNvPr id="22545" name="Rectangle 17"/>
          <p:cNvSpPr/>
          <p:nvPr/>
        </p:nvSpPr>
        <p:spPr>
          <a:xfrm>
            <a:off x="6542405" y="540068"/>
            <a:ext cx="3778250" cy="360362"/>
          </a:xfrm>
          <a:prstGeom prst="rect">
            <a:avLst/>
          </a:prstGeom>
          <a:noFill/>
          <a:ln w="9525">
            <a:noFill/>
          </a:ln>
        </p:spPr>
        <p:txBody>
          <a:bodyPr wrap="none" anchor="ctr"/>
          <a:p>
            <a:pPr algn="ctr"/>
            <a:r>
              <a:rPr lang="zh-CN" altLang="en-US" sz="1800" b="0" dirty="0">
                <a:solidFill>
                  <a:schemeClr val="tx2"/>
                </a:solidFill>
                <a:latin typeface="Arial" panose="020B0604020202020204" pitchFamily="34" charset="0"/>
              </a:rPr>
              <a:t>成人</a:t>
            </a:r>
            <a:endParaRPr lang="zh-CN" altLang="en-US" sz="1800" b="0" dirty="0">
              <a:solidFill>
                <a:schemeClr val="tx2"/>
              </a:solidFill>
              <a:latin typeface="Arial" panose="020B0604020202020204" pitchFamily="34" charset="0"/>
            </a:endParaRPr>
          </a:p>
        </p:txBody>
      </p:sp>
      <p:pic>
        <p:nvPicPr>
          <p:cNvPr id="665603" name="Picture 3" descr="图形0"/>
          <p:cNvPicPr>
            <a:picLocks noChangeAspect="1"/>
          </p:cNvPicPr>
          <p:nvPr/>
        </p:nvPicPr>
        <p:blipFill>
          <a:blip r:embed="rId1"/>
          <a:stretch>
            <a:fillRect/>
          </a:stretch>
        </p:blipFill>
        <p:spPr>
          <a:xfrm>
            <a:off x="2200275" y="682625"/>
            <a:ext cx="404813" cy="5757863"/>
          </a:xfrm>
          <a:prstGeom prst="rect">
            <a:avLst/>
          </a:prstGeom>
          <a:noFill/>
          <a:ln w="9525">
            <a:noFill/>
          </a:ln>
        </p:spPr>
      </p:pic>
      <p:sp>
        <p:nvSpPr>
          <p:cNvPr id="665605" name="Rectangle 5"/>
          <p:cNvSpPr/>
          <p:nvPr/>
        </p:nvSpPr>
        <p:spPr>
          <a:xfrm>
            <a:off x="580708" y="5335905"/>
            <a:ext cx="1439862" cy="360363"/>
          </a:xfrm>
          <a:prstGeom prst="rect">
            <a:avLst/>
          </a:prstGeom>
          <a:noFill/>
          <a:ln w="9525">
            <a:noFill/>
          </a:ln>
        </p:spPr>
        <p:txBody>
          <a:bodyPr wrap="none" anchor="ctr"/>
          <a:p>
            <a:pPr algn="ctr">
              <a:lnSpc>
                <a:spcPct val="120000"/>
              </a:lnSpc>
            </a:pPr>
            <a:r>
              <a:rPr lang="zh-CN" altLang="en-US" sz="1600" dirty="0">
                <a:latin typeface="Arial" panose="020B0604020202020204" pitchFamily="34" charset="0"/>
              </a:rPr>
              <a:t>新生儿感染</a:t>
            </a:r>
            <a:endParaRPr lang="zh-CN" altLang="en-US" sz="1600" dirty="0">
              <a:latin typeface="Arial" panose="020B0604020202020204" pitchFamily="34" charset="0"/>
            </a:endParaRPr>
          </a:p>
        </p:txBody>
      </p:sp>
      <p:pic>
        <p:nvPicPr>
          <p:cNvPr id="6" name="图片 5"/>
          <p:cNvPicPr>
            <a:picLocks noChangeAspect="1"/>
          </p:cNvPicPr>
          <p:nvPr/>
        </p:nvPicPr>
        <p:blipFill>
          <a:blip r:embed="rId2"/>
          <a:stretch>
            <a:fillRect/>
          </a:stretch>
        </p:blipFill>
        <p:spPr>
          <a:xfrm>
            <a:off x="0" y="570865"/>
            <a:ext cx="10664190" cy="69265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65619"/>
                                        </p:tgtEl>
                                        <p:attrNameLst>
                                          <p:attrName>style.visibility</p:attrName>
                                        </p:attrNameLst>
                                      </p:cBhvr>
                                      <p:to>
                                        <p:strVal val="visible"/>
                                      </p:to>
                                    </p:set>
                                    <p:anim calcmode="lin" valueType="num">
                                      <p:cBhvr>
                                        <p:cTn id="7" dur="1000" fill="hold"/>
                                        <p:tgtEl>
                                          <p:spTgt spid="665619"/>
                                        </p:tgtEl>
                                        <p:attrNameLst>
                                          <p:attrName>ppt_w</p:attrName>
                                        </p:attrNameLst>
                                      </p:cBhvr>
                                      <p:tavLst>
                                        <p:tav tm="0">
                                          <p:val>
                                            <p:fltVal val="0.000000"/>
                                          </p:val>
                                        </p:tav>
                                        <p:tav tm="100000">
                                          <p:val>
                                            <p:strVal val="#ppt_w"/>
                                          </p:val>
                                        </p:tav>
                                      </p:tavLst>
                                    </p:anim>
                                    <p:anim calcmode="lin" valueType="num">
                                      <p:cBhvr>
                                        <p:cTn id="8" dur="1000" fill="hold"/>
                                        <p:tgtEl>
                                          <p:spTgt spid="665619"/>
                                        </p:tgtEl>
                                        <p:attrNameLst>
                                          <p:attrName>ppt_h</p:attrName>
                                        </p:attrNameLst>
                                      </p:cBhvr>
                                      <p:tavLst>
                                        <p:tav tm="0">
                                          <p:val>
                                            <p:fltVal val="0.000000"/>
                                          </p:val>
                                        </p:tav>
                                        <p:tav tm="100000">
                                          <p:val>
                                            <p:strVal val="#ppt_h"/>
                                          </p:val>
                                        </p:tav>
                                      </p:tavLst>
                                    </p:anim>
                                    <p:anim calcmode="lin" valueType="num">
                                      <p:cBhvr>
                                        <p:cTn id="9" dur="1000" fill="hold"/>
                                        <p:tgtEl>
                                          <p:spTgt spid="665619"/>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66561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5618"/>
                                        </p:tgtEl>
                                        <p:attrNameLst>
                                          <p:attrName>style.visibility</p:attrName>
                                        </p:attrNameLst>
                                      </p:cBhvr>
                                      <p:to>
                                        <p:strVal val="visible"/>
                                      </p:to>
                                    </p:set>
                                    <p:anim calcmode="lin" valueType="num">
                                      <p:cBhvr>
                                        <p:cTn id="15" dur="1000" fill="hold"/>
                                        <p:tgtEl>
                                          <p:spTgt spid="665618"/>
                                        </p:tgtEl>
                                        <p:attrNameLst>
                                          <p:attrName>ppt_w</p:attrName>
                                        </p:attrNameLst>
                                      </p:cBhvr>
                                      <p:tavLst>
                                        <p:tav tm="0">
                                          <p:val>
                                            <p:fltVal val="0.000000"/>
                                          </p:val>
                                        </p:tav>
                                        <p:tav tm="100000">
                                          <p:val>
                                            <p:strVal val="#ppt_w"/>
                                          </p:val>
                                        </p:tav>
                                      </p:tavLst>
                                    </p:anim>
                                    <p:anim calcmode="lin" valueType="num">
                                      <p:cBhvr>
                                        <p:cTn id="16" dur="1000" fill="hold"/>
                                        <p:tgtEl>
                                          <p:spTgt spid="665618"/>
                                        </p:tgtEl>
                                        <p:attrNameLst>
                                          <p:attrName>ppt_h</p:attrName>
                                        </p:attrNameLst>
                                      </p:cBhvr>
                                      <p:tavLst>
                                        <p:tav tm="0">
                                          <p:val>
                                            <p:fltVal val="0.000000"/>
                                          </p:val>
                                        </p:tav>
                                        <p:tav tm="100000">
                                          <p:val>
                                            <p:strVal val="#ppt_h"/>
                                          </p:val>
                                        </p:tav>
                                      </p:tavLst>
                                    </p:anim>
                                    <p:anim calcmode="lin" valueType="num">
                                      <p:cBhvr>
                                        <p:cTn id="17" dur="1000" fill="hold"/>
                                        <p:tgtEl>
                                          <p:spTgt spid="665618"/>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665618"/>
                                        </p:tgtEl>
                                        <p:attrNameLst>
                                          <p:attrName>ppt_y</p:attrName>
                                        </p:attrNameLst>
                                      </p:cBhvr>
                                      <p:tavLst>
                                        <p:tav tm="0" fmla="#ppt_y+(sin(-2*pi*(1-$))*-#ppt_x+cos(-2*pi*(1-$))*(1-#ppt_y))*(1-$)">
                                          <p:val>
                                            <p:fltVal val="0.000000"/>
                                          </p:val>
                                        </p:tav>
                                        <p:tav tm="100000">
                                          <p:val>
                                            <p:fltVal val="1.000000"/>
                                          </p:val>
                                        </p:tav>
                                      </p:tavLst>
                                    </p:anim>
                                  </p:childTnLst>
                                </p:cTn>
                              </p:par>
                              <p:par>
                                <p:cTn id="19" presetID="22" presetClass="entr" presetSubtype="4" fill="hold" nodeType="withEffect">
                                  <p:stCondLst>
                                    <p:cond delay="0"/>
                                  </p:stCondLst>
                                  <p:childTnLst>
                                    <p:set>
                                      <p:cBhvr>
                                        <p:cTn id="20" dur="1" fill="hold">
                                          <p:stCondLst>
                                            <p:cond delay="0"/>
                                          </p:stCondLst>
                                        </p:cTn>
                                        <p:tgtEl>
                                          <p:spTgt spid="665603"/>
                                        </p:tgtEl>
                                        <p:attrNameLst>
                                          <p:attrName>style.visibility</p:attrName>
                                        </p:attrNameLst>
                                      </p:cBhvr>
                                      <p:to>
                                        <p:strVal val="visible"/>
                                      </p:to>
                                    </p:set>
                                    <p:animEffect transition="in" filter="wipe(down)">
                                      <p:cBhvr>
                                        <p:cTn id="21" dur="1000"/>
                                        <p:tgtEl>
                                          <p:spTgt spid="66560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665605"/>
                                        </p:tgtEl>
                                        <p:attrNameLst>
                                          <p:attrName>style.visibility</p:attrName>
                                        </p:attrNameLst>
                                      </p:cBhvr>
                                      <p:to>
                                        <p:strVal val="visible"/>
                                      </p:to>
                                    </p:set>
                                    <p:anim calcmode="lin" valueType="num">
                                      <p:cBhvr additive="base">
                                        <p:cTn id="24" dur="500" fill="hold"/>
                                        <p:tgtEl>
                                          <p:spTgt spid="665605"/>
                                        </p:tgtEl>
                                        <p:attrNameLst>
                                          <p:attrName>ppt_x</p:attrName>
                                        </p:attrNameLst>
                                      </p:cBhvr>
                                      <p:tavLst>
                                        <p:tav tm="0">
                                          <p:val>
                                            <p:strVal val="#ppt_x"/>
                                          </p:val>
                                        </p:tav>
                                        <p:tav tm="100000">
                                          <p:val>
                                            <p:strVal val="#ppt_x"/>
                                          </p:val>
                                        </p:tav>
                                      </p:tavLst>
                                    </p:anim>
                                    <p:anim calcmode="lin" valueType="num">
                                      <p:cBhvr additive="base">
                                        <p:cTn id="25" dur="500" fill="hold"/>
                                        <p:tgtEl>
                                          <p:spTgt spid="66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9" grpId="0"/>
      <p:bldP spid="665618" grpId="0"/>
      <p:bldP spid="66560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764667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POCT-CRP</a:t>
            </a:r>
            <a:r>
              <a:rPr lang="zh-CN" altLang="en-US" sz="4400">
                <a:solidFill>
                  <a:srgbClr val="FF0000"/>
                </a:solidFill>
                <a:latin typeface="微软雅黑" panose="020B0503020204020204" pitchFamily="34" charset="-122"/>
                <a:ea typeface="微软雅黑" panose="020B0503020204020204" pitchFamily="34" charset="-122"/>
              </a:rPr>
              <a:t>应用及临床价值</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19459" name="Rectangle 3"/>
          <p:cNvSpPr>
            <a:spLocks noGrp="1"/>
          </p:cNvSpPr>
          <p:nvPr/>
        </p:nvSpPr>
        <p:spPr>
          <a:xfrm>
            <a:off x="346075" y="1770380"/>
            <a:ext cx="9810750" cy="4030980"/>
          </a:xfrm>
          <a:prstGeom prst="rect">
            <a:avLst/>
          </a:prstGeom>
          <a:noFill/>
          <a:ln w="9525">
            <a:noFill/>
          </a:ln>
        </p:spPr>
        <p:txBody>
          <a:bodyPr vert="horz" wrap="square" lIns="91440" tIns="45720" rIns="91440" bIns="45720" anchor="t"/>
          <a:lstStyle>
            <a:lvl1pPr marL="342900" indent="-342900" algn="l" rtl="0" eaLnBrk="0" fontAlgn="base" hangingPunct="0">
              <a:lnSpc>
                <a:spcPct val="120000"/>
              </a:lnSpc>
              <a:spcBef>
                <a:spcPct val="20000"/>
              </a:spcBef>
              <a:spcAft>
                <a:spcPct val="0"/>
              </a:spcAft>
              <a:buSzPct val="80000"/>
              <a:buFont typeface="Wingdings" panose="05000000000000000000" pitchFamily="2" charset="2"/>
              <a:buChar char="£"/>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80000"/>
              <a:buFont typeface="Wingdings" panose="05000000000000000000" pitchFamily="2" charset="2"/>
              <a:buChar char="l"/>
              <a:defRPr sz="2000" b="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b="1">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b="1">
                <a:solidFill>
                  <a:schemeClr val="tx1"/>
                </a:solidFill>
                <a:latin typeface="+mn-lt"/>
                <a:ea typeface="+mn-ea"/>
              </a:defRPr>
            </a:lvl5pPr>
            <a:lvl6pPr marL="2514600" indent="-228600" algn="l" rtl="0" fontAlgn="base">
              <a:lnSpc>
                <a:spcPct val="120000"/>
              </a:lnSpc>
              <a:spcBef>
                <a:spcPct val="20000"/>
              </a:spcBef>
              <a:spcAft>
                <a:spcPct val="0"/>
              </a:spcAft>
              <a:buChar char="»"/>
              <a:defRPr sz="1600" b="1">
                <a:solidFill>
                  <a:schemeClr val="tx1"/>
                </a:solidFill>
                <a:latin typeface="+mn-lt"/>
                <a:ea typeface="+mn-ea"/>
              </a:defRPr>
            </a:lvl6pPr>
            <a:lvl7pPr marL="2971800" indent="-228600" algn="l" rtl="0" fontAlgn="base">
              <a:lnSpc>
                <a:spcPct val="120000"/>
              </a:lnSpc>
              <a:spcBef>
                <a:spcPct val="20000"/>
              </a:spcBef>
              <a:spcAft>
                <a:spcPct val="0"/>
              </a:spcAft>
              <a:buChar char="»"/>
              <a:defRPr sz="1600" b="1">
                <a:solidFill>
                  <a:schemeClr val="tx1"/>
                </a:solidFill>
                <a:latin typeface="+mn-lt"/>
                <a:ea typeface="+mn-ea"/>
              </a:defRPr>
            </a:lvl7pPr>
            <a:lvl8pPr marL="3429000" indent="-228600" algn="l" rtl="0" fontAlgn="base">
              <a:lnSpc>
                <a:spcPct val="120000"/>
              </a:lnSpc>
              <a:spcBef>
                <a:spcPct val="20000"/>
              </a:spcBef>
              <a:spcAft>
                <a:spcPct val="0"/>
              </a:spcAft>
              <a:buChar char="»"/>
              <a:defRPr sz="1600" b="1">
                <a:solidFill>
                  <a:schemeClr val="tx1"/>
                </a:solidFill>
                <a:latin typeface="+mn-lt"/>
                <a:ea typeface="+mn-ea"/>
              </a:defRPr>
            </a:lvl8pPr>
            <a:lvl9pPr marL="3886200" indent="-228600" algn="l" rtl="0" fontAlgn="base">
              <a:lnSpc>
                <a:spcPct val="120000"/>
              </a:lnSpc>
              <a:spcBef>
                <a:spcPct val="20000"/>
              </a:spcBef>
              <a:spcAft>
                <a:spcPct val="0"/>
              </a:spcAft>
              <a:buChar char="»"/>
              <a:defRPr sz="1600" b="1">
                <a:solidFill>
                  <a:schemeClr val="tx1"/>
                </a:solidFill>
                <a:latin typeface="+mn-lt"/>
                <a:ea typeface="+mn-ea"/>
              </a:defRPr>
            </a:lvl9pPr>
          </a:lstStyle>
          <a:p>
            <a:pPr marL="0" indent="0" algn="l" eaLnBrk="1" hangingPunct="1">
              <a:lnSpc>
                <a:spcPct val="110000"/>
              </a:lnSpc>
              <a:buNone/>
            </a:pPr>
            <a:r>
              <a:rPr lang="en-US" altLang="zh-CN" sz="1600" dirty="0"/>
              <a:t>      </a:t>
            </a:r>
            <a:endParaRPr lang="zh-CN" altLang="en-US" dirty="0">
              <a:latin typeface="微软雅黑" panose="020B0503020204020204" pitchFamily="34" charset="-122"/>
              <a:ea typeface="微软雅黑" panose="020B0503020204020204" pitchFamily="34" charset="-122"/>
            </a:endParaRPr>
          </a:p>
        </p:txBody>
      </p:sp>
      <p:graphicFrame>
        <p:nvGraphicFramePr>
          <p:cNvPr id="593968" name="Group 48"/>
          <p:cNvGraphicFramePr>
            <a:graphicFrameLocks noGrp="1"/>
          </p:cNvGraphicFramePr>
          <p:nvPr/>
        </p:nvGraphicFramePr>
        <p:xfrm>
          <a:off x="143510" y="2694940"/>
          <a:ext cx="10405745" cy="1652270"/>
        </p:xfrm>
        <a:graphic>
          <a:graphicData uri="http://schemas.openxmlformats.org/drawingml/2006/table">
            <a:tbl>
              <a:tblPr/>
              <a:tblGrid>
                <a:gridCol w="1384935"/>
                <a:gridCol w="1485900"/>
                <a:gridCol w="1793875"/>
                <a:gridCol w="986790"/>
                <a:gridCol w="986790"/>
                <a:gridCol w="1345565"/>
                <a:gridCol w="1165860"/>
                <a:gridCol w="1256030"/>
              </a:tblGrid>
              <a:tr h="772795">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楷体_GB2312" pitchFamily="49" charset="-122"/>
                        </a:rPr>
                        <a:t>项目</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楷体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疾病</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样本</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反应</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时间</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检测</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时间</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线性范围</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800" b="1" i="0" u="none" strike="noStrike" cap="none" normalizeH="0" baseline="0" smtClean="0">
                          <a:ln>
                            <a:noFill/>
                          </a:ln>
                          <a:solidFill>
                            <a:schemeClr val="tx1"/>
                          </a:solidFill>
                          <a:effectLst/>
                          <a:latin typeface="Arial" panose="020B0604020202020204" pitchFamily="34" charset="0"/>
                          <a:ea typeface="楷体_GB2312" pitchFamily="49" charset="-122"/>
                        </a:rPr>
                        <a:t>mg/L</a:t>
                      </a:r>
                      <a:endParaRPr kumimoji="0" lang="en-US" altLang="zh-CN" sz="18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灵敏度</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800" b="1" i="0" u="none" strike="noStrike" cap="none" normalizeH="0" baseline="0" smtClean="0">
                          <a:ln>
                            <a:noFill/>
                          </a:ln>
                          <a:solidFill>
                            <a:schemeClr val="tx1"/>
                          </a:solidFill>
                          <a:effectLst/>
                          <a:latin typeface="Arial" panose="020B0604020202020204" pitchFamily="34" charset="0"/>
                          <a:ea typeface="楷体_GB2312" pitchFamily="49" charset="-122"/>
                        </a:rPr>
                        <a:t>mg/L</a:t>
                      </a:r>
                      <a:endParaRPr kumimoji="0" lang="en-US" altLang="zh-CN" sz="18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参考值</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9475">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全程</a:t>
                      </a: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CRP</a:t>
                      </a:r>
                      <a:endPar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hs+</a:t>
                      </a: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常规</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感染</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心血管疾病</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楷体_GB2312" pitchFamily="49" charset="-122"/>
                        </a:rPr>
                        <a:t>全血</a:t>
                      </a:r>
                      <a:r>
                        <a:rPr kumimoji="0" lang="en-US" altLang="zh-CN" sz="1600" b="1" i="0" u="none" strike="noStrike" cap="none" normalizeH="0" baseline="0" dirty="0" smtClean="0">
                          <a:ln>
                            <a:noFill/>
                          </a:ln>
                          <a:solidFill>
                            <a:schemeClr val="tx1"/>
                          </a:solidFill>
                          <a:effectLst/>
                          <a:latin typeface="Arial" panose="020B0604020202020204" pitchFamily="34" charset="0"/>
                          <a:ea typeface="楷体_GB2312" pitchFamily="49" charset="-122"/>
                        </a:rPr>
                        <a:t>8.5uL</a:t>
                      </a:r>
                      <a:endParaRPr kumimoji="0" lang="en-US" altLang="zh-CN" sz="1600" b="1" i="0" u="none" strike="noStrike" cap="none" normalizeH="0" baseline="0" dirty="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楷体_GB2312" pitchFamily="49" charset="-122"/>
                        </a:rPr>
                        <a:t>血清</a:t>
                      </a:r>
                      <a:r>
                        <a:rPr kumimoji="0" lang="en-US" altLang="zh-CN" sz="1600" b="1" i="0" u="none" strike="noStrike" cap="none" normalizeH="0" baseline="0" dirty="0" smtClean="0">
                          <a:ln>
                            <a:noFill/>
                          </a:ln>
                          <a:solidFill>
                            <a:schemeClr val="tx1"/>
                          </a:solidFill>
                          <a:effectLst/>
                          <a:latin typeface="Arial" panose="020B0604020202020204" pitchFamily="34" charset="0"/>
                          <a:ea typeface="楷体_GB2312" pitchFamily="49" charset="-122"/>
                        </a:rPr>
                        <a:t>/</a:t>
                      </a:r>
                      <a:r>
                        <a:rPr kumimoji="0" lang="zh-CN" altLang="en-US" sz="1600" b="1" i="0" u="none" strike="noStrike" cap="none" normalizeH="0" baseline="0" dirty="0" smtClean="0">
                          <a:ln>
                            <a:noFill/>
                          </a:ln>
                          <a:solidFill>
                            <a:schemeClr val="tx1"/>
                          </a:solidFill>
                          <a:effectLst/>
                          <a:latin typeface="Arial" panose="020B0604020202020204" pitchFamily="34" charset="0"/>
                          <a:ea typeface="楷体_GB2312" pitchFamily="49" charset="-122"/>
                        </a:rPr>
                        <a:t>血浆</a:t>
                      </a:r>
                      <a:r>
                        <a:rPr kumimoji="0" lang="en-US" altLang="zh-CN" sz="1600" b="1" i="0" u="none" strike="noStrike" cap="none" normalizeH="0" baseline="0" dirty="0" smtClean="0">
                          <a:ln>
                            <a:noFill/>
                          </a:ln>
                          <a:solidFill>
                            <a:schemeClr val="tx1"/>
                          </a:solidFill>
                          <a:effectLst/>
                          <a:latin typeface="Arial" panose="020B0604020202020204" pitchFamily="34" charset="0"/>
                          <a:ea typeface="楷体_GB2312" pitchFamily="49" charset="-122"/>
                        </a:rPr>
                        <a:t>5uL</a:t>
                      </a:r>
                      <a:endParaRPr kumimoji="0" lang="en-US" altLang="zh-CN" sz="1600" b="1" i="0" u="none" strike="noStrike" cap="none" normalizeH="0" baseline="0" dirty="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3</a:t>
                      </a: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分钟</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10</a:t>
                      </a: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秒</a:t>
                      </a:r>
                      <a:endPar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0.5</a:t>
                      </a: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200</a:t>
                      </a:r>
                      <a:endPar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0.1</a:t>
                      </a:r>
                      <a:endPar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hs</a:t>
                      </a: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1.0</a:t>
                      </a:r>
                      <a:endPar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20000"/>
                        </a:lnSpc>
                        <a:spcBef>
                          <a:spcPct val="20000"/>
                        </a:spcBef>
                        <a:spcAft>
                          <a:spcPct val="0"/>
                        </a:spcAft>
                        <a:buClrTx/>
                        <a:buSzPct val="80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Arial" panose="020B0604020202020204" pitchFamily="34" charset="0"/>
                          <a:ea typeface="楷体_GB2312" pitchFamily="49" charset="-122"/>
                        </a:rPr>
                        <a:t>常规＜</a:t>
                      </a:r>
                      <a:r>
                        <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rPr>
                        <a:t>10</a:t>
                      </a:r>
                      <a:endParaRPr kumimoji="0" lang="en-US" altLang="zh-CN" sz="16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74" name="Rectangle 2"/>
          <p:cNvSpPr>
            <a:spLocks noGrp="1"/>
          </p:cNvSpPr>
          <p:nvPr/>
        </p:nvSpPr>
        <p:spPr>
          <a:xfrm>
            <a:off x="442595" y="1770380"/>
            <a:ext cx="8229600" cy="582613"/>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2pPr>
            <a:lvl3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3pPr>
            <a:lvl4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4pPr>
            <a:lvl5pPr algn="l" rtl="0" eaLnBrk="0" fontAlgn="base" hangingPunct="0">
              <a:spcBef>
                <a:spcPct val="0"/>
              </a:spcBef>
              <a:spcAft>
                <a:spcPct val="0"/>
              </a:spcAft>
              <a:defRPr sz="2800" b="1">
                <a:solidFill>
                  <a:schemeClr val="tx2"/>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800" b="1">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800" b="1">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800" b="1">
                <a:solidFill>
                  <a:schemeClr val="tx2"/>
                </a:solidFill>
                <a:latin typeface="Arial" panose="020B0604020202020204" pitchFamily="34" charset="0"/>
                <a:ea typeface="楷体_GB2312" pitchFamily="49" charset="-122"/>
              </a:defRPr>
            </a:lvl9pPr>
          </a:lstStyle>
          <a:p>
            <a:pPr eaLnBrk="1" hangingPunct="1"/>
            <a:r>
              <a:rPr lang="zh-CN" altLang="en-US" sz="3200" dirty="0">
                <a:latin typeface="楷体_GB2312" pitchFamily="49" charset="-122"/>
              </a:rPr>
              <a:t>万孚全程</a:t>
            </a:r>
            <a:r>
              <a:rPr lang="en-US" altLang="zh-CN" sz="3200" dirty="0">
                <a:latin typeface="楷体_GB2312" pitchFamily="49" charset="-122"/>
              </a:rPr>
              <a:t>CRP</a:t>
            </a:r>
            <a:r>
              <a:rPr lang="zh-CN" altLang="en-US" sz="3200" dirty="0">
                <a:latin typeface="楷体_GB2312" pitchFamily="49" charset="-122"/>
              </a:rPr>
              <a:t>试剂参数</a:t>
            </a:r>
            <a:endParaRPr lang="zh-CN" altLang="en-US" sz="3200" dirty="0">
              <a:latin typeface="楷体_GB2312" pitchFamily="49"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WordArt 2"/>
          <p:cNvSpPr/>
          <p:nvPr/>
        </p:nvSpPr>
        <p:spPr>
          <a:xfrm>
            <a:off x="1757363" y="1827213"/>
            <a:ext cx="7962900" cy="3878262"/>
          </a:xfrm>
          <a:prstGeom prst="rect">
            <a:avLst/>
          </a:prstGeom>
        </p:spPr>
        <p:txBody>
          <a:bodyPr wrap="none" fromWordArt="1">
            <a:prstTxWarp prst="textCascadeDown">
              <a:avLst>
                <a:gd name="adj" fmla="val 44444"/>
              </a:avLst>
            </a:prstTxWarp>
            <a:normAutofit/>
          </a:bodyPr>
          <a:p>
            <a:pPr algn="ctr"/>
            <a:r>
              <a:rPr lang="zh-CN" altLang="en-US" sz="9600" b="1">
                <a:solidFill>
                  <a:schemeClr val="accent2"/>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谢谢！</a:t>
            </a:r>
            <a:endParaRPr lang="zh-CN" altLang="en-US" sz="9600" b="1">
              <a:solidFill>
                <a:schemeClr val="accent2"/>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3291840"/>
          </a:xfrm>
          <a:prstGeom prst="rect">
            <a:avLst/>
          </a:prstGeom>
          <a:noFill/>
        </p:spPr>
        <p:txBody>
          <a:bodyPr wrap="square" rtlCol="0">
            <a:spAutoFit/>
          </a:bodyPr>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应用领域</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en-US" altLang="zh-CN"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因为快速、便捷的特点，被广泛应用于各种医疗和生活场景。根据</a:t>
            </a:r>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产品的不同应用领域，分为以下八大类。</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3335" y="1318895"/>
            <a:ext cx="10625455" cy="550481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861310"/>
          </a:xfrm>
          <a:prstGeom prst="rect">
            <a:avLst/>
          </a:prstGeom>
          <a:noFill/>
        </p:spPr>
        <p:txBody>
          <a:bodyPr wrap="square" rtlCol="0">
            <a:spAutoFit/>
          </a:bodyPr>
          <a:p>
            <a:pPr algn="l"/>
            <a:r>
              <a:rPr lang="zh-CN" altLang="en-US" sz="3600" dirty="0" smtClean="0">
                <a:solidFill>
                  <a:schemeClr val="tx1"/>
                </a:solidFill>
                <a:latin typeface="微软雅黑" panose="020B0503020204020204" pitchFamily="34" charset="-122"/>
                <a:ea typeface="微软雅黑" panose="020B0503020204020204" pitchFamily="34" charset="-122"/>
                <a:sym typeface="+mn-ea"/>
              </a:rPr>
              <a:t>应用领域</a:t>
            </a:r>
            <a:endParaRPr lang="zh-CN" altLang="en-US" sz="36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en-US" altLang="zh-CN" sz="3600" dirty="0" smtClean="0">
              <a:solidFill>
                <a:schemeClr val="tx1"/>
              </a:solidFill>
              <a:latin typeface="微软雅黑" panose="020B0503020204020204" pitchFamily="34" charset="-122"/>
              <a:ea typeface="微软雅黑" panose="020B0503020204020204" pitchFamily="34" charset="-122"/>
              <a:sym typeface="+mn-ea"/>
            </a:endParaRPr>
          </a:p>
          <a:p>
            <a:pPr algn="l"/>
            <a:r>
              <a:rPr lang="en-US" altLang="zh-CN" sz="3600" dirty="0" smtClean="0">
                <a:solidFill>
                  <a:schemeClr val="tx1"/>
                </a:solidFill>
                <a:latin typeface="微软雅黑" panose="020B0503020204020204" pitchFamily="34" charset="-122"/>
                <a:ea typeface="微软雅黑" panose="020B0503020204020204" pitchFamily="34" charset="-122"/>
                <a:sym typeface="+mn-ea"/>
              </a:rPr>
              <a:t>      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因为快速、便捷的特点，被广泛应用于各种医疗和生活场景。根据</a:t>
            </a:r>
            <a:r>
              <a:rPr lang="en-US" altLang="zh-CN" sz="36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3600" dirty="0" smtClean="0">
                <a:solidFill>
                  <a:schemeClr val="tx1"/>
                </a:solidFill>
                <a:latin typeface="微软雅黑" panose="020B0503020204020204" pitchFamily="34" charset="-122"/>
                <a:ea typeface="微软雅黑" panose="020B0503020204020204" pitchFamily="34" charset="-122"/>
                <a:sym typeface="+mn-ea"/>
              </a:rPr>
              <a:t>产品的不同应用领域，分为以下八大类。</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idx="4294967295"/>
          </p:nvPr>
        </p:nvSpPr>
        <p:spPr>
          <a:xfrm>
            <a:off x="13970" y="1545908"/>
            <a:ext cx="10664825" cy="2017713"/>
          </a:xfrm>
        </p:spPr>
        <p:style>
          <a:lnRef idx="2">
            <a:schemeClr val="accent1"/>
          </a:lnRef>
          <a:fillRef idx="1">
            <a:schemeClr val="lt1"/>
          </a:fillRef>
          <a:effectRef idx="0">
            <a:schemeClr val="accent1"/>
          </a:effectRef>
          <a:fontRef idx="minor">
            <a:schemeClr val="dk1"/>
          </a:fontRef>
        </p:style>
        <p:txBody>
          <a:bodyPr wrap="square" lIns="0" tIns="0" rIns="0" bIns="0" numCol="1" anchor="ctr" anchorCtr="0" compatLnSpc="1"/>
          <a:p>
            <a:pPr lvl="0" eaLnBrk="1" hangingPunct="1">
              <a:lnSpc>
                <a:spcPct val="135000"/>
              </a:lnSpc>
            </a:pPr>
            <a:endParaRPr lang="zh-CN" altLang="en-US" sz="48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335" y="331470"/>
            <a:ext cx="10149205" cy="688403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14350" y="142875"/>
            <a:ext cx="9417050" cy="698627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040" y="246380"/>
            <a:ext cx="3352800" cy="768350"/>
          </a:xfrm>
          <a:prstGeom prst="rect">
            <a:avLst/>
          </a:prstGeom>
          <a:noFill/>
        </p:spPr>
        <p:txBody>
          <a:bodyPr wrap="square" rtlCol="0">
            <a:spAutoFit/>
          </a:bodyPr>
          <a:p>
            <a:pPr algn="l"/>
            <a:r>
              <a:rPr lang="en-US" altLang="zh-CN" sz="4400">
                <a:solidFill>
                  <a:srgbClr val="FF0000"/>
                </a:solidFill>
                <a:latin typeface="微软雅黑" panose="020B0503020204020204" pitchFamily="34" charset="-122"/>
                <a:ea typeface="微软雅黑" panose="020B0503020204020204" pitchFamily="34" charset="-122"/>
              </a:rPr>
              <a:t>POCT</a:t>
            </a:r>
            <a:r>
              <a:rPr lang="zh-CN" altLang="en-US" sz="4400">
                <a:solidFill>
                  <a:srgbClr val="FF0000"/>
                </a:solidFill>
                <a:latin typeface="微软雅黑" panose="020B0503020204020204" pitchFamily="34" charset="-122"/>
                <a:ea typeface="微软雅黑" panose="020B0503020204020204" pitchFamily="34" charset="-122"/>
              </a:rPr>
              <a:t>概述</a:t>
            </a:r>
            <a:endParaRPr lang="zh-CN" altLang="en-US" sz="440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0985" y="1654175"/>
            <a:ext cx="10377170" cy="2245360"/>
          </a:xfrm>
          <a:prstGeom prst="rect">
            <a:avLst/>
          </a:prstGeom>
          <a:noFill/>
        </p:spPr>
        <p:txBody>
          <a:bodyPr wrap="square" rtlCol="0">
            <a:spAutoFit/>
          </a:bodyPr>
          <a:p>
            <a:pPr algn="l"/>
            <a:r>
              <a:rPr lang="en-US" altLang="zh-CN" sz="2800" dirty="0">
                <a:solidFill>
                  <a:schemeClr val="tx1"/>
                </a:solidFill>
                <a:latin typeface="微软雅黑" panose="020B0503020204020204" pitchFamily="34" charset="-122"/>
                <a:ea typeface="微软雅黑" panose="020B0503020204020204" pitchFamily="34" charset="-122"/>
                <a:sym typeface="+mn-ea"/>
              </a:rPr>
              <a:t>    </a:t>
            </a:r>
            <a:r>
              <a:rPr lang="zh-CN" altLang="en-US" sz="2800" dirty="0">
                <a:solidFill>
                  <a:schemeClr val="tx1"/>
                </a:solidFill>
                <a:latin typeface="微软雅黑" panose="020B0503020204020204" pitchFamily="34" charset="-122"/>
                <a:ea typeface="微软雅黑" panose="020B0503020204020204" pitchFamily="34" charset="-122"/>
                <a:sym typeface="+mn-ea"/>
              </a:rPr>
              <a:t>根</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据</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Rncos 2014</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年</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5</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约发布的</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《Global point-of-Care Diagnostics Market Outlook 2018》,2013</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年全球</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市场规模达到</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160</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亿美元，预计在</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2013-2018</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年间将保持</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8%</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的复合增长率。据业内人士介绍，</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2015</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年我国</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POCT</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市场规模约</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70</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80</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亿人民币，年复合增长率超过</a:t>
            </a:r>
            <a:r>
              <a:rPr lang="en-US" altLang="zh-CN" sz="2800" dirty="0" smtClean="0">
                <a:solidFill>
                  <a:schemeClr val="tx1"/>
                </a:solidFill>
                <a:latin typeface="微软雅黑" panose="020B0503020204020204" pitchFamily="34" charset="-122"/>
                <a:ea typeface="微软雅黑" panose="020B0503020204020204" pitchFamily="34" charset="-122"/>
                <a:sym typeface="+mn-ea"/>
              </a:rPr>
              <a:t>20%</a:t>
            </a:r>
            <a:r>
              <a:rPr lang="zh-CN" altLang="en-US" sz="28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theme/theme1.xml><?xml version="1.0" encoding="utf-8"?>
<a:theme xmlns:a="http://schemas.openxmlformats.org/drawingml/2006/main" name="M11A">
  <a:themeElements>
    <a:clrScheme name="M1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11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GB"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GB"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lnDef>
  </a:objectDefaults>
  <a:extraClrSchemeLst>
    <a:extraClrScheme>
      <a:clrScheme name="M1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1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1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1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1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1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1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1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1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1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1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1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11A">
  <a:themeElements>
    <a:clrScheme name="1_M1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11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GB"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GB"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lnDef>
  </a:objectDefaults>
  <a:extraClrSchemeLst>
    <a:extraClrScheme>
      <a:clrScheme name="1_M1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1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1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1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1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1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1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1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1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1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1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1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M11A</Template>
  <TotalTime>0</TotalTime>
  <Words>7002</Words>
  <Application>WPS 演示</Application>
  <PresentationFormat>自定义</PresentationFormat>
  <Paragraphs>501</Paragraphs>
  <Slides>47</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47</vt:i4>
      </vt:variant>
    </vt:vector>
  </HeadingPairs>
  <TitlesOfParts>
    <vt:vector size="59" baseType="lpstr">
      <vt:lpstr>Arial</vt:lpstr>
      <vt:lpstr>宋体</vt:lpstr>
      <vt:lpstr>Wingdings</vt:lpstr>
      <vt:lpstr>Arial Narrow</vt:lpstr>
      <vt:lpstr>Comic Sans MS</vt:lpstr>
      <vt:lpstr>微软雅黑</vt:lpstr>
      <vt:lpstr>Arial Unicode MS</vt:lpstr>
      <vt:lpstr>楷体_GB2312</vt:lpstr>
      <vt:lpstr>黑体</vt:lpstr>
      <vt:lpstr>新宋体</vt:lpstr>
      <vt:lpstr>M11A</vt:lpstr>
      <vt:lpstr>1_M11A</vt:lpstr>
      <vt:lpstr>POCT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Principles of GMP</dc:title>
  <dc:creator/>
  <cp:keywords>communication, photos, text</cp:keywords>
  <dc:description> </dc:description>
  <dc:subject>WHO template and recommendations</dc:subject>
  <cp:category>Guidelines</cp:category>
  <cp:lastModifiedBy>WU</cp:lastModifiedBy>
  <cp:revision>76</cp:revision>
  <dcterms:created xsi:type="dcterms:W3CDTF">2006-02-07T09:14:00Z</dcterms:created>
  <dcterms:modified xsi:type="dcterms:W3CDTF">2018-03-04T08:59:54Z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