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-98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5F522-6256-461E-A79F-4037A6D0C8F9}" type="datetimeFigureOut">
              <a:rPr lang="zh-CN" altLang="en-US" smtClean="0"/>
              <a:pPr/>
              <a:t>2018-3-4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564D-84E6-4D0E-9D2B-1519760DAF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637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63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5F522-6256-461E-A79F-4037A6D0C8F9}" type="datetimeFigureOut">
              <a:rPr lang="zh-CN" altLang="en-US" smtClean="0"/>
              <a:pPr/>
              <a:t>2018-3-4</a:t>
            </a:fld>
            <a:endParaRPr lang="zh-CN" altLang="en-US"/>
          </a:p>
        </p:txBody>
      </p:sp>
      <p:sp>
        <p:nvSpPr>
          <p:cNvPr id="10486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564D-84E6-4D0E-9D2B-1519760DAF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61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6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5F522-6256-461E-A79F-4037A6D0C8F9}" type="datetimeFigureOut">
              <a:rPr lang="zh-CN" altLang="en-US" smtClean="0"/>
              <a:pPr/>
              <a:t>2018-3-4</a:t>
            </a:fld>
            <a:endParaRPr lang="zh-CN" altLang="en-US"/>
          </a:p>
        </p:txBody>
      </p:sp>
      <p:sp>
        <p:nvSpPr>
          <p:cNvPr id="10486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564D-84E6-4D0E-9D2B-1519760DAF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60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5F522-6256-461E-A79F-4037A6D0C8F9}" type="datetimeFigureOut">
              <a:rPr lang="zh-CN" altLang="en-US" smtClean="0"/>
              <a:pPr/>
              <a:t>2018-3-4</a:t>
            </a:fld>
            <a:endParaRPr lang="zh-CN" alt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564D-84E6-4D0E-9D2B-1519760DAF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632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6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5F522-6256-461E-A79F-4037A6D0C8F9}" type="datetimeFigureOut">
              <a:rPr lang="zh-CN" altLang="en-US" smtClean="0"/>
              <a:pPr/>
              <a:t>2018-3-4</a:t>
            </a:fld>
            <a:endParaRPr lang="zh-CN" altLang="en-US"/>
          </a:p>
        </p:txBody>
      </p:sp>
      <p:sp>
        <p:nvSpPr>
          <p:cNvPr id="10486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564D-84E6-4D0E-9D2B-1519760DAF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595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596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59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5F522-6256-461E-A79F-4037A6D0C8F9}" type="datetimeFigureOut">
              <a:rPr lang="zh-CN" altLang="en-US" smtClean="0"/>
              <a:pPr/>
              <a:t>2018-3-4</a:t>
            </a:fld>
            <a:endParaRPr lang="zh-CN" altLang="en-US"/>
          </a:p>
        </p:txBody>
      </p:sp>
      <p:sp>
        <p:nvSpPr>
          <p:cNvPr id="104859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564D-84E6-4D0E-9D2B-1519760DAF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601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602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60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604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60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5F522-6256-461E-A79F-4037A6D0C8F9}" type="datetimeFigureOut">
              <a:rPr lang="zh-CN" altLang="en-US" smtClean="0"/>
              <a:pPr/>
              <a:t>2018-3-4</a:t>
            </a:fld>
            <a:endParaRPr lang="zh-CN" altLang="en-US"/>
          </a:p>
        </p:txBody>
      </p:sp>
      <p:sp>
        <p:nvSpPr>
          <p:cNvPr id="104860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564D-84E6-4D0E-9D2B-1519760DAF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61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5F522-6256-461E-A79F-4037A6D0C8F9}" type="datetimeFigureOut">
              <a:rPr lang="zh-CN" altLang="en-US" smtClean="0"/>
              <a:pPr/>
              <a:t>2018-3-4</a:t>
            </a:fld>
            <a:endParaRPr lang="zh-CN" altLang="en-US"/>
          </a:p>
        </p:txBody>
      </p:sp>
      <p:sp>
        <p:nvSpPr>
          <p:cNvPr id="104861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564D-84E6-4D0E-9D2B-1519760DAF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5F522-6256-461E-A79F-4037A6D0C8F9}" type="datetimeFigureOut">
              <a:rPr lang="zh-CN" altLang="en-US" smtClean="0"/>
              <a:pPr/>
              <a:t>2018-3-4</a:t>
            </a:fld>
            <a:endParaRPr lang="zh-CN" altLang="en-US"/>
          </a:p>
        </p:txBody>
      </p:sp>
      <p:sp>
        <p:nvSpPr>
          <p:cNvPr id="104862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564D-84E6-4D0E-9D2B-1519760DAF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642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64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64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5F522-6256-461E-A79F-4037A6D0C8F9}" type="datetimeFigureOut">
              <a:rPr lang="zh-CN" altLang="en-US" smtClean="0"/>
              <a:pPr/>
              <a:t>2018-3-4</a:t>
            </a:fld>
            <a:endParaRPr lang="zh-CN" altLang="en-US"/>
          </a:p>
        </p:txBody>
      </p:sp>
      <p:sp>
        <p:nvSpPr>
          <p:cNvPr id="104864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564D-84E6-4D0E-9D2B-1519760DAF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626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104862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62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5F522-6256-461E-A79F-4037A6D0C8F9}" type="datetimeFigureOut">
              <a:rPr lang="zh-CN" altLang="en-US" smtClean="0"/>
              <a:pPr/>
              <a:t>2018-3-4</a:t>
            </a:fld>
            <a:endParaRPr lang="zh-CN" altLang="en-US"/>
          </a:p>
        </p:txBody>
      </p:sp>
      <p:sp>
        <p:nvSpPr>
          <p:cNvPr id="104862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564D-84E6-4D0E-9D2B-1519760DAF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5F522-6256-461E-A79F-4037A6D0C8F9}" type="datetimeFigureOut">
              <a:rPr lang="zh-CN" altLang="en-US" smtClean="0"/>
              <a:pPr/>
              <a:t>2018-3-4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A564D-84E6-4D0E-9D2B-1519760DAF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标题 1048589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x-none" altLang="en-US" dirty="0">
                <a:solidFill>
                  <a:srgbClr val="FF0000"/>
                </a:solidFill>
              </a:rPr>
              <a:t>天道酬勤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98771" y="269365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zh-CN" altLang="en-US" sz="5000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谢谢大家！</a:t>
            </a:r>
            <a:endParaRPr lang="zh-CN" altLang="en-US" sz="5000" dirty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副标题 2"/>
          <p:cNvSpPr>
            <a:spLocks noGrp="1"/>
          </p:cNvSpPr>
          <p:nvPr>
            <p:ph type="subTitle" idx="1"/>
          </p:nvPr>
        </p:nvSpPr>
        <p:spPr>
          <a:xfrm>
            <a:off x="372140" y="170121"/>
            <a:ext cx="8452883" cy="6497214"/>
          </a:xfrm>
        </p:spPr>
        <p:txBody>
          <a:bodyPr>
            <a:noAutofit/>
          </a:bodyPr>
          <a:lstStyle/>
          <a:p>
            <a:pPr algn="l"/>
            <a:endParaRPr lang="en-US" altLang="zh-CN" dirty="0" smtClean="0"/>
          </a:p>
          <a:p>
            <a:pPr algn="l"/>
            <a:r>
              <a:rPr lang="en-US" altLang="zh-CN" dirty="0" smtClean="0"/>
              <a:t> </a:t>
            </a:r>
            <a:r>
              <a:rPr lang="en-US" altLang="zh-CN" dirty="0" smtClean="0"/>
              <a:t>       </a:t>
            </a:r>
          </a:p>
          <a:p>
            <a:pPr algn="l"/>
            <a:r>
              <a:rPr lang="en-US" altLang="zh-CN" dirty="0" smtClean="0"/>
              <a:t> </a:t>
            </a:r>
            <a:r>
              <a:rPr lang="en-US" altLang="zh-CN" dirty="0" smtClean="0"/>
              <a:t>        </a:t>
            </a:r>
            <a:r>
              <a:rPr lang="zh-CN" altLang="en-US" dirty="0" smtClean="0">
                <a:latin typeface="黑体" pitchFamily="2" charset="-122"/>
                <a:ea typeface="黑体" pitchFamily="2" charset="-122"/>
              </a:rPr>
              <a:t>勤能补拙</a:t>
            </a:r>
            <a:r>
              <a:rPr lang="zh-CN" altLang="en-US" dirty="0">
                <a:latin typeface="黑体" pitchFamily="2" charset="-122"/>
                <a:ea typeface="黑体" pitchFamily="2" charset="-122"/>
              </a:rPr>
              <a:t>是良训，你即使没有别人聪明，那么也不要紧，勤奋可以弥补不足，只要付出一分辛苦，就能取得一分收获。无论你缺乏天赋、缺乏悟性，还是缺乏成功的条件，只要你勤学苦练，就能弥补一切，走向成功</a:t>
            </a:r>
            <a:r>
              <a:rPr lang="zh-CN" altLang="en-US" dirty="0" smtClean="0">
                <a:latin typeface="黑体" pitchFamily="2" charset="-122"/>
                <a:ea typeface="黑体" pitchFamily="2" charset="-122"/>
              </a:rPr>
              <a:t>。</a:t>
            </a:r>
            <a:endParaRPr lang="en-US" altLang="zh-CN" dirty="0" smtClean="0">
              <a:latin typeface="黑体" pitchFamily="2" charset="-122"/>
              <a:ea typeface="黑体" pitchFamily="2" charset="-122"/>
            </a:endParaRPr>
          </a:p>
          <a:p>
            <a:pPr algn="l"/>
            <a:endParaRPr lang="zh-CN" altLang="en-US" dirty="0">
              <a:latin typeface="黑体" pitchFamily="2" charset="-122"/>
              <a:ea typeface="黑体" pitchFamily="2" charset="-122"/>
            </a:endParaRPr>
          </a:p>
          <a:p>
            <a:pPr algn="l"/>
            <a:r>
              <a:rPr lang="zh-CN" altLang="en-US" dirty="0" smtClean="0">
                <a:latin typeface="黑体" pitchFamily="2" charset="-122"/>
                <a:ea typeface="黑体" pitchFamily="2" charset="-122"/>
              </a:rPr>
              <a:t>    勤奋</a:t>
            </a:r>
            <a:r>
              <a:rPr lang="zh-CN" altLang="en-US" dirty="0">
                <a:latin typeface="黑体" pitchFamily="2" charset="-122"/>
                <a:ea typeface="黑体" pitchFamily="2" charset="-122"/>
              </a:rPr>
              <a:t>的人一定是一个勇于实践的人。实践增长才干，实践出真知。所以，勤奋可以让我们每个人都获得以前没有的才干，拥有新的发现；勤奋的人，一定是一个勇于战胜困难的人。所以，不要再为失败找借口，说什么先天不足与缺陷，只要你够勤奋，你都会百折不挠地克服它、战胜它，最终取得成功</a:t>
            </a: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副标题 1048591"/>
          <p:cNvSpPr>
            <a:spLocks noGrp="1"/>
          </p:cNvSpPr>
          <p:nvPr>
            <p:ph type="subTitle" idx="1"/>
          </p:nvPr>
        </p:nvSpPr>
        <p:spPr>
          <a:xfrm>
            <a:off x="361506" y="1527010"/>
            <a:ext cx="8367823" cy="1655762"/>
          </a:xfrm>
        </p:spPr>
        <p:txBody>
          <a:bodyPr>
            <a:normAutofit/>
          </a:bodyPr>
          <a:lstStyle/>
          <a:p>
            <a:pPr algn="l"/>
            <a:r>
              <a:rPr lang="zh-CN" altLang="en-US" dirty="0" smtClean="0"/>
              <a:t>        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 </a:t>
            </a:r>
            <a:r>
              <a:rPr lang="en-US" altLang="zh-CN" dirty="0" smtClean="0"/>
              <a:t>       </a:t>
            </a:r>
            <a:r>
              <a:rPr lang="zh-CN" altLang="en-US" dirty="0" smtClean="0"/>
              <a:t> </a:t>
            </a:r>
            <a:r>
              <a:rPr lang="zh-CN" altLang="en-US" dirty="0" smtClean="0">
                <a:latin typeface="黑体" pitchFamily="2" charset="-122"/>
                <a:ea typeface="黑体" pitchFamily="2" charset="-122"/>
              </a:rPr>
              <a:t>勤奋</a:t>
            </a:r>
            <a:r>
              <a:rPr lang="zh-CN" altLang="en-US" dirty="0">
                <a:latin typeface="黑体" pitchFamily="2" charset="-122"/>
                <a:ea typeface="黑体" pitchFamily="2" charset="-122"/>
              </a:rPr>
              <a:t>是所有企业家成功的法宝。任何一位功成名就之士都有一个共同点，那就是勤奋。天道酬勤，这是一句古训，</a:t>
            </a:r>
            <a:r>
              <a:rPr lang="x-none" altLang="en-US" dirty="0">
                <a:latin typeface="黑体" pitchFamily="2" charset="-122"/>
                <a:ea typeface="黑体" pitchFamily="2" charset="-122"/>
              </a:rPr>
              <a:t>希望大家都</a:t>
            </a:r>
            <a:r>
              <a:rPr lang="zh-CN" altLang="en-US" dirty="0">
                <a:latin typeface="黑体" pitchFamily="2" charset="-122"/>
                <a:ea typeface="黑体" pitchFamily="2" charset="-122"/>
              </a:rPr>
              <a:t>能记住！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副标题 1048592"/>
          <p:cNvSpPr>
            <a:spLocks noGrp="1"/>
          </p:cNvSpPr>
          <p:nvPr>
            <p:ph type="subTitle" idx="1"/>
          </p:nvPr>
        </p:nvSpPr>
        <p:spPr>
          <a:xfrm>
            <a:off x="520995" y="1456238"/>
            <a:ext cx="8102010" cy="3945524"/>
          </a:xfrm>
        </p:spPr>
        <p:txBody>
          <a:bodyPr>
            <a:noAutofit/>
          </a:bodyPr>
          <a:lstStyle/>
          <a:p>
            <a:pPr algn="l"/>
            <a:r>
              <a:rPr lang="en-US" altLang="zh-CN" dirty="0" smtClean="0">
                <a:latin typeface="黑体" pitchFamily="2" charset="-122"/>
                <a:ea typeface="黑体" pitchFamily="2" charset="-122"/>
              </a:rPr>
              <a:t>    </a:t>
            </a:r>
            <a:r>
              <a:rPr lang="zh-CN" dirty="0" smtClean="0">
                <a:latin typeface="黑体" pitchFamily="2" charset="-122"/>
                <a:ea typeface="黑体" pitchFamily="2" charset="-122"/>
              </a:rPr>
              <a:t>人</a:t>
            </a:r>
            <a:r>
              <a:rPr lang="zh-CN" dirty="0">
                <a:latin typeface="黑体" pitchFamily="2" charset="-122"/>
                <a:ea typeface="黑体" pitchFamily="2" charset="-122"/>
              </a:rPr>
              <a:t>不去学习，哪来知识；不去工作，哪来财富；不去拼搏，哪来成功！不参与大趋势，哪来的机会！不相信一切，就要被时代所淘汰。所谓困难，困在家里就难。所谓出路，走出家门就有路。思路决定出路，高度决定视野。有信心不一定赢，没信心一定会失败。人一定要有正能量和斗志，成功是属于有目标、有斗志和有正能量的人！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副标题 1048588"/>
          <p:cNvSpPr>
            <a:spLocks noGrp="1"/>
          </p:cNvSpPr>
          <p:nvPr>
            <p:ph type="subTitle" idx="1"/>
          </p:nvPr>
        </p:nvSpPr>
        <p:spPr>
          <a:xfrm>
            <a:off x="531628" y="435935"/>
            <a:ext cx="8144539" cy="5358809"/>
          </a:xfrm>
        </p:spPr>
        <p:txBody>
          <a:bodyPr>
            <a:normAutofit/>
          </a:bodyPr>
          <a:lstStyle/>
          <a:p>
            <a:r>
              <a:rPr lang="x-none" sz="42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一、勤奋</a:t>
            </a:r>
            <a:r>
              <a:rPr lang="en-US" altLang="x-none" sz="42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(</a:t>
            </a:r>
            <a:r>
              <a:rPr lang="x-none" altLang="x-none" sz="42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吃苦耐劳</a:t>
            </a:r>
            <a:r>
              <a:rPr lang="en-US" altLang="x-none" sz="42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)</a:t>
            </a:r>
            <a:endParaRPr lang="zh-CN" sz="4200" dirty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  <a:p>
            <a:pPr algn="l"/>
            <a:endParaRPr lang="en-US" dirty="0" smtClean="0">
              <a:latin typeface="黑体" pitchFamily="2" charset="-122"/>
              <a:ea typeface="黑体" pitchFamily="2" charset="-122"/>
            </a:endParaRPr>
          </a:p>
          <a:p>
            <a:pPr algn="l"/>
            <a:endParaRPr lang="en-US" dirty="0" smtClean="0">
              <a:latin typeface="黑体" pitchFamily="2" charset="-122"/>
              <a:ea typeface="黑体" pitchFamily="2" charset="-122"/>
            </a:endParaRPr>
          </a:p>
          <a:p>
            <a:pPr algn="l"/>
            <a:r>
              <a:rPr lang="x-none" dirty="0" smtClean="0">
                <a:latin typeface="黑体" pitchFamily="2" charset="-122"/>
                <a:ea typeface="黑体" pitchFamily="2" charset="-122"/>
              </a:rPr>
              <a:t>成立公司初期出差经历</a:t>
            </a:r>
            <a:r>
              <a:rPr lang="x-none" dirty="0" smtClean="0">
                <a:latin typeface="黑体" pitchFamily="2" charset="-122"/>
                <a:ea typeface="黑体" pitchFamily="2" charset="-122"/>
              </a:rPr>
              <a:t>：</a:t>
            </a:r>
            <a:endParaRPr lang="zh-CN" altLang="en-US" dirty="0" smtClean="0">
              <a:latin typeface="黑体" pitchFamily="2" charset="-122"/>
              <a:ea typeface="黑体" pitchFamily="2" charset="-122"/>
            </a:endParaRPr>
          </a:p>
          <a:p>
            <a:pPr algn="l"/>
            <a:r>
              <a:rPr lang="en-US" altLang="x-none" dirty="0" smtClean="0">
                <a:latin typeface="黑体" pitchFamily="2" charset="-122"/>
                <a:ea typeface="黑体" pitchFamily="2" charset="-122"/>
              </a:rPr>
              <a:t>1</a:t>
            </a:r>
            <a:r>
              <a:rPr lang="x-none" altLang="x-none" dirty="0" smtClean="0">
                <a:latin typeface="黑体" pitchFamily="2" charset="-122"/>
                <a:ea typeface="黑体" pitchFamily="2" charset="-122"/>
              </a:rPr>
              <a:t>、出差计划制定，目标任务……</a:t>
            </a:r>
            <a:endParaRPr lang="zh-CN" altLang="en-US" dirty="0" smtClean="0">
              <a:latin typeface="黑体" pitchFamily="2" charset="-122"/>
              <a:ea typeface="黑体" pitchFamily="2" charset="-122"/>
            </a:endParaRPr>
          </a:p>
          <a:p>
            <a:pPr algn="l"/>
            <a:r>
              <a:rPr lang="en-US" altLang="x-none" dirty="0" smtClean="0">
                <a:latin typeface="黑体" pitchFamily="2" charset="-122"/>
                <a:ea typeface="黑体" pitchFamily="2" charset="-122"/>
              </a:rPr>
              <a:t>2</a:t>
            </a:r>
            <a:r>
              <a:rPr lang="x-none" altLang="x-none" dirty="0" smtClean="0">
                <a:latin typeface="黑体" pitchFamily="2" charset="-122"/>
                <a:ea typeface="黑体" pitchFamily="2" charset="-122"/>
              </a:rPr>
              <a:t>、出差前的准备，如资料、确定要找哪些人………</a:t>
            </a:r>
            <a:endParaRPr lang="zh-CN" altLang="en-US" dirty="0" smtClean="0">
              <a:latin typeface="黑体" pitchFamily="2" charset="-122"/>
              <a:ea typeface="黑体" pitchFamily="2" charset="-122"/>
            </a:endParaRPr>
          </a:p>
          <a:p>
            <a:pPr algn="l"/>
            <a:r>
              <a:rPr lang="en-US" altLang="x-none" dirty="0" smtClean="0">
                <a:latin typeface="黑体" pitchFamily="2" charset="-122"/>
                <a:ea typeface="黑体" pitchFamily="2" charset="-122"/>
              </a:rPr>
              <a:t>3</a:t>
            </a:r>
            <a:r>
              <a:rPr lang="x-none" altLang="x-none" dirty="0" smtClean="0">
                <a:latin typeface="黑体" pitchFamily="2" charset="-122"/>
                <a:ea typeface="黑体" pitchFamily="2" charset="-122"/>
              </a:rPr>
              <a:t>、出差时间，每周日下午……</a:t>
            </a:r>
            <a:endParaRPr lang="zh-CN" altLang="en-US" dirty="0" smtClean="0">
              <a:latin typeface="黑体" pitchFamily="2" charset="-122"/>
              <a:ea typeface="黑体" pitchFamily="2" charset="-122"/>
            </a:endParaRPr>
          </a:p>
          <a:p>
            <a:pPr algn="l"/>
            <a:r>
              <a:rPr lang="en-US" altLang="x-none" dirty="0" smtClean="0">
                <a:latin typeface="黑体" pitchFamily="2" charset="-122"/>
                <a:ea typeface="黑体" pitchFamily="2" charset="-122"/>
              </a:rPr>
              <a:t>4</a:t>
            </a:r>
            <a:r>
              <a:rPr lang="x-none" altLang="x-none" dirty="0" smtClean="0">
                <a:latin typeface="黑体" pitchFamily="2" charset="-122"/>
                <a:ea typeface="黑体" pitchFamily="2" charset="-122"/>
              </a:rPr>
              <a:t>、出差期间，到离市区远的县城路线、坐车安排……</a:t>
            </a:r>
            <a:endParaRPr lang="zh-CN" altLang="en-US" dirty="0" smtClean="0">
              <a:latin typeface="黑体" pitchFamily="2" charset="-122"/>
              <a:ea typeface="黑体" pitchFamily="2" charset="-122"/>
            </a:endParaRPr>
          </a:p>
          <a:p>
            <a:pPr algn="l"/>
            <a:r>
              <a:rPr lang="en-US" altLang="x-none" dirty="0" smtClean="0">
                <a:latin typeface="黑体" pitchFamily="2" charset="-122"/>
                <a:ea typeface="黑体" pitchFamily="2" charset="-122"/>
              </a:rPr>
              <a:t>5</a:t>
            </a:r>
            <a:r>
              <a:rPr lang="x-none" altLang="x-none" dirty="0" smtClean="0">
                <a:latin typeface="黑体" pitchFamily="2" charset="-122"/>
                <a:ea typeface="黑体" pitchFamily="2" charset="-122"/>
              </a:rPr>
              <a:t>、出差期间，每天晚上回到宾馆做笔记……</a:t>
            </a:r>
            <a:endParaRPr lang="zh-CN" altLang="en-US" dirty="0" smtClean="0">
              <a:latin typeface="黑体" pitchFamily="2" charset="-122"/>
              <a:ea typeface="黑体" pitchFamily="2" charset="-122"/>
            </a:endParaRPr>
          </a:p>
          <a:p>
            <a:pPr marL="0" indent="0" algn="l">
              <a:buNone/>
            </a:pPr>
            <a:endParaRPr lang="en-US" sz="8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副标题 1048587"/>
          <p:cNvSpPr>
            <a:spLocks noGrp="1"/>
          </p:cNvSpPr>
          <p:nvPr>
            <p:ph type="subTitle" idx="1"/>
          </p:nvPr>
        </p:nvSpPr>
        <p:spPr>
          <a:xfrm>
            <a:off x="627321" y="584791"/>
            <a:ext cx="8006316" cy="4434923"/>
          </a:xfrm>
        </p:spPr>
        <p:txBody>
          <a:bodyPr>
            <a:normAutofit fontScale="92500" lnSpcReduction="20000"/>
          </a:bodyPr>
          <a:lstStyle/>
          <a:p>
            <a:r>
              <a:rPr lang="x-none" sz="45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二、学习</a:t>
            </a:r>
            <a:r>
              <a:rPr lang="en-US" altLang="x-none" sz="45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(</a:t>
            </a:r>
            <a:r>
              <a:rPr lang="x-none" altLang="x-none" sz="45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懂专业</a:t>
            </a:r>
            <a:r>
              <a:rPr lang="en-US" altLang="x-none" sz="45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)</a:t>
            </a:r>
            <a:endParaRPr lang="zh-CN" sz="4500" dirty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  <a:p>
            <a:pPr algn="l"/>
            <a:endParaRPr lang="en-US" altLang="x-none" sz="2000" dirty="0" smtClean="0"/>
          </a:p>
          <a:p>
            <a:pPr algn="l"/>
            <a:endParaRPr lang="en-US" altLang="x-none" sz="2000" dirty="0" smtClean="0"/>
          </a:p>
          <a:p>
            <a:pPr algn="l"/>
            <a:r>
              <a:rPr lang="en-US" altLang="x-none" sz="2600" dirty="0" smtClean="0">
                <a:latin typeface="黑体" pitchFamily="2" charset="-122"/>
                <a:ea typeface="黑体" pitchFamily="2" charset="-122"/>
              </a:rPr>
              <a:t>1</a:t>
            </a:r>
            <a:r>
              <a:rPr lang="x-none" altLang="x-none" sz="2600" dirty="0">
                <a:latin typeface="黑体" pitchFamily="2" charset="-122"/>
                <a:ea typeface="黑体" pitchFamily="2" charset="-122"/>
              </a:rPr>
              <a:t>、学习书本知识，专业书籍，如临床基础检验操作指南……</a:t>
            </a:r>
            <a:endParaRPr lang="zh-CN" sz="2600" dirty="0">
              <a:latin typeface="黑体" pitchFamily="2" charset="-122"/>
              <a:ea typeface="黑体" pitchFamily="2" charset="-122"/>
            </a:endParaRPr>
          </a:p>
          <a:p>
            <a:pPr algn="l"/>
            <a:r>
              <a:rPr lang="en-US" altLang="x-none" sz="2600" dirty="0">
                <a:latin typeface="黑体" pitchFamily="2" charset="-122"/>
                <a:ea typeface="黑体" pitchFamily="2" charset="-122"/>
              </a:rPr>
              <a:t>2</a:t>
            </a:r>
            <a:r>
              <a:rPr lang="x-none" altLang="x-none" sz="2600" dirty="0">
                <a:latin typeface="黑体" pitchFamily="2" charset="-122"/>
                <a:ea typeface="黑体" pitchFamily="2" charset="-122"/>
              </a:rPr>
              <a:t>、各厂家或公司的产品宣传册……</a:t>
            </a:r>
            <a:endParaRPr lang="zh-CN" sz="2600" dirty="0">
              <a:latin typeface="黑体" pitchFamily="2" charset="-122"/>
              <a:ea typeface="黑体" pitchFamily="2" charset="-122"/>
            </a:endParaRPr>
          </a:p>
          <a:p>
            <a:pPr algn="l"/>
            <a:r>
              <a:rPr lang="en-US" altLang="x-none" sz="2600" dirty="0">
                <a:latin typeface="黑体" pitchFamily="2" charset="-122"/>
                <a:ea typeface="黑体" pitchFamily="2" charset="-122"/>
              </a:rPr>
              <a:t>3</a:t>
            </a:r>
            <a:r>
              <a:rPr lang="x-none" altLang="x-none" sz="2600" dirty="0">
                <a:latin typeface="黑体" pitchFamily="2" charset="-122"/>
                <a:ea typeface="黑体" pitchFamily="2" charset="-122"/>
              </a:rPr>
              <a:t>、产品说明书……</a:t>
            </a:r>
            <a:endParaRPr lang="zh-CN" sz="2600" dirty="0">
              <a:latin typeface="黑体" pitchFamily="2" charset="-122"/>
              <a:ea typeface="黑体" pitchFamily="2" charset="-122"/>
            </a:endParaRPr>
          </a:p>
          <a:p>
            <a:pPr algn="l"/>
            <a:r>
              <a:rPr lang="en-US" altLang="x-none" sz="2600" dirty="0">
                <a:latin typeface="黑体" pitchFamily="2" charset="-122"/>
                <a:ea typeface="黑体" pitchFamily="2" charset="-122"/>
              </a:rPr>
              <a:t>4</a:t>
            </a:r>
            <a:r>
              <a:rPr lang="x-none" altLang="x-none" sz="2600" dirty="0">
                <a:latin typeface="黑体" pitchFamily="2" charset="-122"/>
                <a:ea typeface="黑体" pitchFamily="2" charset="-122"/>
              </a:rPr>
              <a:t>、向专业老师请教学习，如老总、主任……</a:t>
            </a:r>
            <a:endParaRPr lang="zh-CN" sz="2600" dirty="0">
              <a:latin typeface="黑体" pitchFamily="2" charset="-122"/>
              <a:ea typeface="黑体" pitchFamily="2" charset="-122"/>
            </a:endParaRPr>
          </a:p>
          <a:p>
            <a:pPr algn="l"/>
            <a:r>
              <a:rPr lang="en-US" altLang="x-none" sz="2600" dirty="0">
                <a:latin typeface="黑体" pitchFamily="2" charset="-122"/>
                <a:ea typeface="黑体" pitchFamily="2" charset="-122"/>
              </a:rPr>
              <a:t>5</a:t>
            </a:r>
            <a:r>
              <a:rPr lang="x-none" altLang="x-none" sz="2600" dirty="0">
                <a:latin typeface="黑体" pitchFamily="2" charset="-122"/>
                <a:ea typeface="黑体" pitchFamily="2" charset="-122"/>
              </a:rPr>
              <a:t>、学习时间，一是晚上、二是现场……</a:t>
            </a:r>
            <a:endParaRPr lang="zh-CN" sz="2600" dirty="0">
              <a:latin typeface="黑体" pitchFamily="2" charset="-122"/>
              <a:ea typeface="黑体" pitchFamily="2" charset="-122"/>
            </a:endParaRPr>
          </a:p>
          <a:p>
            <a:pPr algn="l"/>
            <a:r>
              <a:rPr lang="en-US" altLang="x-none" sz="2600" dirty="0">
                <a:latin typeface="黑体" pitchFamily="2" charset="-122"/>
                <a:ea typeface="黑体" pitchFamily="2" charset="-122"/>
              </a:rPr>
              <a:t>6</a:t>
            </a:r>
            <a:r>
              <a:rPr lang="x-none" altLang="x-none" sz="2600" dirty="0">
                <a:latin typeface="黑体" pitchFamily="2" charset="-122"/>
                <a:ea typeface="黑体" pitchFamily="2" charset="-122"/>
              </a:rPr>
              <a:t>、认真做笔记……</a:t>
            </a:r>
            <a:endParaRPr lang="zh-CN" sz="2600" dirty="0">
              <a:latin typeface="黑体" pitchFamily="2" charset="-122"/>
              <a:ea typeface="黑体" pitchFamily="2" charset="-122"/>
            </a:endParaRPr>
          </a:p>
          <a:p>
            <a:pPr algn="l"/>
            <a:r>
              <a:rPr lang="en-US" altLang="x-none" sz="2600" dirty="0">
                <a:latin typeface="黑体" pitchFamily="2" charset="-122"/>
                <a:ea typeface="黑体" pitchFamily="2" charset="-122"/>
              </a:rPr>
              <a:t>7</a:t>
            </a:r>
            <a:r>
              <a:rPr lang="x-none" altLang="x-none" sz="2600" dirty="0">
                <a:latin typeface="黑体" pitchFamily="2" charset="-122"/>
                <a:ea typeface="黑体" pitchFamily="2" charset="-122"/>
              </a:rPr>
              <a:t>、背产品目录表，记品名、规格、进出价、检测方法……</a:t>
            </a:r>
            <a:endParaRPr lang="zh-CN" sz="2600" dirty="0"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副标题 1048586"/>
          <p:cNvSpPr>
            <a:spLocks noGrp="1"/>
          </p:cNvSpPr>
          <p:nvPr>
            <p:ph type="subTitle" idx="1"/>
          </p:nvPr>
        </p:nvSpPr>
        <p:spPr>
          <a:xfrm>
            <a:off x="693566" y="754912"/>
            <a:ext cx="7886908" cy="2431899"/>
          </a:xfrm>
        </p:spPr>
        <p:txBody>
          <a:bodyPr>
            <a:normAutofit fontScale="25000" lnSpcReduction="20000"/>
          </a:bodyPr>
          <a:lstStyle/>
          <a:p>
            <a:r>
              <a:rPr lang="x-none" altLang="x-none" sz="168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三、恒心</a:t>
            </a:r>
            <a:r>
              <a:rPr lang="en-US" altLang="x-none" sz="168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(</a:t>
            </a:r>
            <a:r>
              <a:rPr lang="x-none" altLang="x-none" sz="168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持之以恒</a:t>
            </a:r>
            <a:r>
              <a:rPr lang="en-US" altLang="x-none" sz="16800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)</a:t>
            </a:r>
          </a:p>
          <a:p>
            <a:endParaRPr lang="en-US" altLang="zh-CN" sz="12800" dirty="0" smtClean="0">
              <a:solidFill>
                <a:srgbClr val="FF0000"/>
              </a:solidFill>
            </a:endParaRPr>
          </a:p>
          <a:p>
            <a:endParaRPr lang="zh-CN" sz="12800" dirty="0">
              <a:solidFill>
                <a:srgbClr val="FF0000"/>
              </a:solidFill>
            </a:endParaRPr>
          </a:p>
          <a:p>
            <a:pPr algn="l"/>
            <a:endParaRPr lang="en-US" altLang="x-none" dirty="0" smtClean="0"/>
          </a:p>
          <a:p>
            <a:pPr algn="l"/>
            <a:r>
              <a:rPr lang="en-US" altLang="x-none" sz="9600" dirty="0" smtClean="0">
                <a:latin typeface="黑体" pitchFamily="2" charset="-122"/>
                <a:ea typeface="黑体" pitchFamily="2" charset="-122"/>
              </a:rPr>
              <a:t>1</a:t>
            </a:r>
            <a:r>
              <a:rPr lang="x-none" altLang="x-none" sz="9600" dirty="0">
                <a:latin typeface="黑体" pitchFamily="2" charset="-122"/>
                <a:ea typeface="黑体" pitchFamily="2" charset="-122"/>
              </a:rPr>
              <a:t>、弃而不舍的精神，如茅箭医院……</a:t>
            </a:r>
            <a:endParaRPr lang="zh-CN" sz="9600" dirty="0">
              <a:latin typeface="黑体" pitchFamily="2" charset="-122"/>
              <a:ea typeface="黑体" pitchFamily="2" charset="-122"/>
            </a:endParaRPr>
          </a:p>
          <a:p>
            <a:pPr algn="l"/>
            <a:r>
              <a:rPr lang="en-US" altLang="x-none" sz="9600" dirty="0">
                <a:latin typeface="黑体" pitchFamily="2" charset="-122"/>
                <a:ea typeface="黑体" pitchFamily="2" charset="-122"/>
              </a:rPr>
              <a:t>2</a:t>
            </a:r>
            <a:r>
              <a:rPr lang="x-none" altLang="x-none" sz="9600" dirty="0">
                <a:latin typeface="黑体" pitchFamily="2" charset="-122"/>
                <a:ea typeface="黑体" pitchFamily="2" charset="-122"/>
              </a:rPr>
              <a:t>、用户不分大小</a:t>
            </a:r>
            <a:r>
              <a:rPr lang="en-US" altLang="x-none" sz="9600" dirty="0">
                <a:latin typeface="黑体" pitchFamily="2" charset="-122"/>
                <a:ea typeface="黑体" pitchFamily="2" charset="-122"/>
              </a:rPr>
              <a:t>(</a:t>
            </a:r>
            <a:r>
              <a:rPr lang="x-none" altLang="x-none" sz="9600" dirty="0">
                <a:latin typeface="黑体" pitchFamily="2" charset="-122"/>
                <a:ea typeface="黑体" pitchFamily="2" charset="-122"/>
              </a:rPr>
              <a:t>每次出差，所到地方每家必须拜访</a:t>
            </a:r>
            <a:r>
              <a:rPr lang="en-US" altLang="x-none" sz="9600" dirty="0">
                <a:latin typeface="黑体" pitchFamily="2" charset="-122"/>
                <a:ea typeface="黑体" pitchFamily="2" charset="-122"/>
              </a:rPr>
              <a:t>)</a:t>
            </a:r>
            <a:r>
              <a:rPr lang="x-none" altLang="x-none" sz="9600" dirty="0">
                <a:latin typeface="黑体" pitchFamily="2" charset="-122"/>
                <a:ea typeface="黑体" pitchFamily="2" charset="-122"/>
              </a:rPr>
              <a:t>……</a:t>
            </a:r>
            <a:endParaRPr lang="zh-CN" sz="9600" dirty="0">
              <a:latin typeface="黑体" pitchFamily="2" charset="-122"/>
              <a:ea typeface="黑体" pitchFamily="2" charset="-122"/>
            </a:endParaRPr>
          </a:p>
          <a:p>
            <a:pPr algn="l"/>
            <a:r>
              <a:rPr lang="en-US" altLang="x-none" sz="9600" dirty="0">
                <a:latin typeface="黑体" pitchFamily="2" charset="-122"/>
                <a:ea typeface="黑体" pitchFamily="2" charset="-122"/>
              </a:rPr>
              <a:t>3</a:t>
            </a:r>
            <a:r>
              <a:rPr lang="x-none" altLang="x-none" sz="9600" dirty="0">
                <a:latin typeface="黑体" pitchFamily="2" charset="-122"/>
                <a:ea typeface="黑体" pitchFamily="2" charset="-122"/>
              </a:rPr>
              <a:t>、医院、血站、疾控中心等等</a:t>
            </a:r>
            <a:r>
              <a:rPr lang="en-US" altLang="x-none" sz="9600" dirty="0">
                <a:latin typeface="黑体" pitchFamily="2" charset="-122"/>
                <a:ea typeface="黑体" pitchFamily="2" charset="-122"/>
              </a:rPr>
              <a:t>:</a:t>
            </a:r>
            <a:endParaRPr lang="zh-CN" sz="9600" dirty="0"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副标题 1048585"/>
          <p:cNvSpPr>
            <a:spLocks noGrp="1"/>
          </p:cNvSpPr>
          <p:nvPr>
            <p:ph type="subTitle" idx="1"/>
          </p:nvPr>
        </p:nvSpPr>
        <p:spPr>
          <a:xfrm>
            <a:off x="574158" y="744280"/>
            <a:ext cx="8133907" cy="5932968"/>
          </a:xfrm>
        </p:spPr>
        <p:txBody>
          <a:bodyPr>
            <a:normAutofit fontScale="55000" lnSpcReduction="20000"/>
          </a:bodyPr>
          <a:lstStyle/>
          <a:p>
            <a:r>
              <a:rPr lang="x-none" sz="76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四、机遇</a:t>
            </a:r>
            <a:r>
              <a:rPr lang="en-US" altLang="x-none" sz="76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(</a:t>
            </a:r>
            <a:r>
              <a:rPr lang="x-none" altLang="x-none" sz="76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善于抓住机遇</a:t>
            </a:r>
            <a:r>
              <a:rPr lang="en-US" altLang="x-none" sz="76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)</a:t>
            </a:r>
            <a:endParaRPr lang="zh-CN" sz="7600" dirty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  <a:p>
            <a:pPr algn="l"/>
            <a:endParaRPr lang="en-US" altLang="x-none" dirty="0" smtClean="0"/>
          </a:p>
          <a:p>
            <a:pPr algn="l"/>
            <a:endParaRPr lang="en-US" altLang="x-none" dirty="0" smtClean="0"/>
          </a:p>
          <a:p>
            <a:pPr algn="l"/>
            <a:endParaRPr lang="en-US" altLang="x-none" dirty="0" smtClean="0"/>
          </a:p>
          <a:p>
            <a:pPr algn="l"/>
            <a:endParaRPr lang="en-US" altLang="x-none" dirty="0" smtClean="0"/>
          </a:p>
          <a:p>
            <a:pPr algn="l"/>
            <a:r>
              <a:rPr lang="en-US" altLang="x-none" sz="4400" dirty="0" smtClean="0">
                <a:latin typeface="黑体" pitchFamily="2" charset="-122"/>
                <a:ea typeface="黑体" pitchFamily="2" charset="-122"/>
              </a:rPr>
              <a:t>1</a:t>
            </a:r>
            <a:r>
              <a:rPr lang="x-none" altLang="x-none" sz="4400" dirty="0">
                <a:latin typeface="黑体" pitchFamily="2" charset="-122"/>
                <a:ea typeface="黑体" pitchFamily="2" charset="-122"/>
              </a:rPr>
              <a:t>、充分发挥资源，</a:t>
            </a:r>
            <a:r>
              <a:rPr lang="x-none" altLang="x-none" sz="4400" dirty="0" smtClean="0">
                <a:latin typeface="黑体" pitchFamily="2" charset="-122"/>
                <a:ea typeface="黑体" pitchFamily="2" charset="-122"/>
              </a:rPr>
              <a:t>如发挥老总在省临床检验中心的特殊岗</a:t>
            </a:r>
            <a:endParaRPr lang="en-US" altLang="x-none" sz="4400" dirty="0" smtClean="0">
              <a:latin typeface="黑体" pitchFamily="2" charset="-122"/>
              <a:ea typeface="黑体" pitchFamily="2" charset="-122"/>
            </a:endParaRPr>
          </a:p>
          <a:p>
            <a:pPr algn="l"/>
            <a:r>
              <a:rPr lang="x-none" altLang="x-none" sz="4400" dirty="0" smtClean="0">
                <a:latin typeface="黑体" pitchFamily="2" charset="-122"/>
                <a:ea typeface="黑体" pitchFamily="2" charset="-122"/>
              </a:rPr>
              <a:t>位</a:t>
            </a:r>
            <a:r>
              <a:rPr lang="x-none" altLang="x-none" sz="4400" dirty="0">
                <a:latin typeface="黑体" pitchFamily="2" charset="-122"/>
                <a:ea typeface="黑体" pitchFamily="2" charset="-122"/>
              </a:rPr>
              <a:t>，挖掘老总与全省各医疗单位关系好的人员，开拓市场。</a:t>
            </a:r>
            <a:endParaRPr lang="zh-CN" sz="4400" dirty="0">
              <a:latin typeface="黑体" pitchFamily="2" charset="-122"/>
              <a:ea typeface="黑体" pitchFamily="2" charset="-122"/>
            </a:endParaRPr>
          </a:p>
          <a:p>
            <a:pPr algn="l"/>
            <a:r>
              <a:rPr lang="en-US" altLang="x-none" sz="4400" dirty="0">
                <a:latin typeface="黑体" pitchFamily="2" charset="-122"/>
                <a:ea typeface="黑体" pitchFamily="2" charset="-122"/>
              </a:rPr>
              <a:t>2</a:t>
            </a:r>
            <a:r>
              <a:rPr lang="x-none" altLang="x-none" sz="4400" dirty="0">
                <a:latin typeface="黑体" pitchFamily="2" charset="-122"/>
                <a:ea typeface="黑体" pitchFamily="2" charset="-122"/>
              </a:rPr>
              <a:t>、在开拓了用户后，充分发挥以点带面开发市场。</a:t>
            </a:r>
            <a:endParaRPr lang="zh-CN" sz="4400" dirty="0">
              <a:latin typeface="黑体" pitchFamily="2" charset="-122"/>
              <a:ea typeface="黑体" pitchFamily="2" charset="-122"/>
            </a:endParaRPr>
          </a:p>
          <a:p>
            <a:pPr algn="l"/>
            <a:r>
              <a:rPr lang="en-US" altLang="x-none" sz="4400" dirty="0">
                <a:latin typeface="黑体" pitchFamily="2" charset="-122"/>
                <a:ea typeface="黑体" pitchFamily="2" charset="-122"/>
              </a:rPr>
              <a:t>3</a:t>
            </a:r>
            <a:r>
              <a:rPr lang="x-none" altLang="x-none" sz="4400" dirty="0">
                <a:latin typeface="黑体" pitchFamily="2" charset="-122"/>
                <a:ea typeface="黑体" pitchFamily="2" charset="-122"/>
              </a:rPr>
              <a:t>、寻求关系资源。</a:t>
            </a:r>
            <a:endParaRPr lang="zh-CN" sz="4400" dirty="0">
              <a:latin typeface="黑体" pitchFamily="2" charset="-122"/>
              <a:ea typeface="黑体" pitchFamily="2" charset="-122"/>
            </a:endParaRPr>
          </a:p>
          <a:p>
            <a:pPr algn="l"/>
            <a:r>
              <a:rPr lang="en-US" altLang="x-none" sz="4400" dirty="0">
                <a:latin typeface="黑体" pitchFamily="2" charset="-122"/>
                <a:ea typeface="黑体" pitchFamily="2" charset="-122"/>
              </a:rPr>
              <a:t>4</a:t>
            </a:r>
            <a:r>
              <a:rPr lang="x-none" altLang="x-none" sz="4400" dirty="0">
                <a:latin typeface="黑体" pitchFamily="2" charset="-122"/>
                <a:ea typeface="黑体" pitchFamily="2" charset="-122"/>
              </a:rPr>
              <a:t>、发挥代理产品优势抢占市场</a:t>
            </a:r>
            <a:r>
              <a:rPr lang="en-US" altLang="x-none" sz="4400" dirty="0">
                <a:latin typeface="黑体" pitchFamily="2" charset="-122"/>
                <a:ea typeface="黑体" pitchFamily="2" charset="-122"/>
              </a:rPr>
              <a:t>(</a:t>
            </a:r>
            <a:r>
              <a:rPr lang="x-none" altLang="x-none" sz="4400" dirty="0">
                <a:latin typeface="黑体" pitchFamily="2" charset="-122"/>
                <a:ea typeface="黑体" pitchFamily="2" charset="-122"/>
              </a:rPr>
              <a:t>如质控品、双系统</a:t>
            </a:r>
            <a:r>
              <a:rPr lang="en-US" altLang="x-none" sz="4400" dirty="0">
                <a:latin typeface="黑体" pitchFamily="2" charset="-122"/>
                <a:ea typeface="黑体" pitchFamily="2" charset="-122"/>
              </a:rPr>
              <a:t>)(</a:t>
            </a:r>
            <a:r>
              <a:rPr lang="x-none" altLang="x-none" sz="4400" dirty="0" smtClean="0">
                <a:latin typeface="黑体" pitchFamily="2" charset="-122"/>
                <a:ea typeface="黑体" pitchFamily="2" charset="-122"/>
              </a:rPr>
              <a:t>如红安</a:t>
            </a:r>
            <a:endParaRPr lang="en-US" altLang="x-none" sz="4400" dirty="0" smtClean="0">
              <a:latin typeface="黑体" pitchFamily="2" charset="-122"/>
              <a:ea typeface="黑体" pitchFamily="2" charset="-122"/>
            </a:endParaRPr>
          </a:p>
          <a:p>
            <a:pPr algn="l"/>
            <a:r>
              <a:rPr lang="x-none" altLang="x-none" sz="4400" dirty="0" smtClean="0">
                <a:latin typeface="黑体" pitchFamily="2" charset="-122"/>
                <a:ea typeface="黑体" pitchFamily="2" charset="-122"/>
              </a:rPr>
              <a:t>人医</a:t>
            </a:r>
            <a:r>
              <a:rPr lang="x-none" altLang="x-none" sz="4400" dirty="0">
                <a:latin typeface="黑体" pitchFamily="2" charset="-122"/>
                <a:ea typeface="黑体" pitchFamily="2" charset="-122"/>
              </a:rPr>
              <a:t>、祟阳人医、通城人医、通山人医……。</a:t>
            </a:r>
            <a:endParaRPr lang="zh-CN" sz="4400" dirty="0">
              <a:latin typeface="黑体" pitchFamily="2" charset="-122"/>
              <a:ea typeface="黑体" pitchFamily="2" charset="-122"/>
            </a:endParaRPr>
          </a:p>
          <a:p>
            <a:pPr algn="l"/>
            <a:r>
              <a:rPr lang="en-US" altLang="x-none" sz="4400" dirty="0">
                <a:latin typeface="黑体" pitchFamily="2" charset="-122"/>
                <a:ea typeface="黑体" pitchFamily="2" charset="-122"/>
              </a:rPr>
              <a:t>5</a:t>
            </a:r>
            <a:r>
              <a:rPr lang="x-none" altLang="x-none" sz="4400" dirty="0">
                <a:latin typeface="黑体" pitchFamily="2" charset="-122"/>
                <a:ea typeface="黑体" pitchFamily="2" charset="-122"/>
              </a:rPr>
              <a:t>、发挥《药品经营许可证》优势抢市场</a:t>
            </a:r>
            <a:r>
              <a:rPr lang="en-US" altLang="x-none" sz="4400" dirty="0">
                <a:latin typeface="黑体" pitchFamily="2" charset="-122"/>
                <a:ea typeface="黑体" pitchFamily="2" charset="-122"/>
              </a:rPr>
              <a:t>(</a:t>
            </a:r>
            <a:r>
              <a:rPr lang="x-none" altLang="x-none" sz="4400" dirty="0">
                <a:latin typeface="黑体" pitchFamily="2" charset="-122"/>
                <a:ea typeface="黑体" pitchFamily="2" charset="-122"/>
              </a:rPr>
              <a:t>近</a:t>
            </a:r>
            <a:r>
              <a:rPr lang="en-US" altLang="x-none" sz="4400" dirty="0">
                <a:latin typeface="黑体" pitchFamily="2" charset="-122"/>
                <a:ea typeface="黑体" pitchFamily="2" charset="-122"/>
              </a:rPr>
              <a:t>2</a:t>
            </a:r>
            <a:r>
              <a:rPr lang="x-none" altLang="x-none" sz="4400" dirty="0" smtClean="0">
                <a:latin typeface="黑体" pitchFamily="2" charset="-122"/>
                <a:ea typeface="黑体" pitchFamily="2" charset="-122"/>
              </a:rPr>
              <a:t>年开拓了很多</a:t>
            </a:r>
            <a:endParaRPr lang="en-US" altLang="x-none" sz="4400" dirty="0" smtClean="0">
              <a:latin typeface="黑体" pitchFamily="2" charset="-122"/>
              <a:ea typeface="黑体" pitchFamily="2" charset="-122"/>
            </a:endParaRPr>
          </a:p>
          <a:p>
            <a:pPr algn="l"/>
            <a:r>
              <a:rPr lang="x-none" altLang="x-none" sz="4400" dirty="0" smtClean="0">
                <a:latin typeface="黑体" pitchFamily="2" charset="-122"/>
                <a:ea typeface="黑体" pitchFamily="2" charset="-122"/>
              </a:rPr>
              <a:t>用户</a:t>
            </a:r>
            <a:r>
              <a:rPr lang="en-US" altLang="x-none" sz="4400" dirty="0">
                <a:latin typeface="黑体" pitchFamily="2" charset="-122"/>
                <a:ea typeface="黑体" pitchFamily="2" charset="-122"/>
              </a:rPr>
              <a:t>)(</a:t>
            </a:r>
            <a:r>
              <a:rPr lang="x-none" altLang="x-none" sz="4400" dirty="0">
                <a:latin typeface="黑体" pitchFamily="2" charset="-122"/>
                <a:ea typeface="黑体" pitchFamily="2" charset="-122"/>
              </a:rPr>
              <a:t>合作商……</a:t>
            </a:r>
            <a:r>
              <a:rPr lang="en-US" altLang="x-none" sz="4400" dirty="0">
                <a:latin typeface="黑体" pitchFamily="2" charset="-122"/>
                <a:ea typeface="黑体" pitchFamily="2" charset="-122"/>
              </a:rPr>
              <a:t>)</a:t>
            </a:r>
            <a:endParaRPr lang="zh-CN" sz="4400" dirty="0"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副标题 1048653"/>
          <p:cNvSpPr>
            <a:spLocks noGrp="1"/>
          </p:cNvSpPr>
          <p:nvPr>
            <p:ph type="subTitle" idx="1"/>
          </p:nvPr>
        </p:nvSpPr>
        <p:spPr>
          <a:xfrm>
            <a:off x="350873" y="659218"/>
            <a:ext cx="8537945" cy="5699052"/>
          </a:xfrm>
        </p:spPr>
        <p:txBody>
          <a:bodyPr>
            <a:normAutofit fontScale="25000" lnSpcReduction="20000"/>
          </a:bodyPr>
          <a:lstStyle/>
          <a:p>
            <a:r>
              <a:rPr lang="x-none" sz="168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五、勤思考</a:t>
            </a:r>
            <a:r>
              <a:rPr lang="en-US" altLang="x-none" sz="168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(</a:t>
            </a:r>
            <a:r>
              <a:rPr lang="x-none" altLang="x-none" sz="168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善于寻求方法</a:t>
            </a:r>
            <a:r>
              <a:rPr lang="en-US" altLang="x-none" sz="168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)</a:t>
            </a:r>
            <a:endParaRPr lang="zh-CN" sz="16800" dirty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  <a:p>
            <a:pPr algn="l"/>
            <a:endParaRPr lang="en-US" altLang="x-none" sz="6500" dirty="0" smtClean="0"/>
          </a:p>
          <a:p>
            <a:pPr algn="l"/>
            <a:endParaRPr lang="en-US" altLang="x-none" sz="6500" dirty="0" smtClean="0"/>
          </a:p>
          <a:p>
            <a:pPr algn="l">
              <a:lnSpc>
                <a:spcPct val="120000"/>
              </a:lnSpc>
            </a:pPr>
            <a:r>
              <a:rPr lang="en-US" altLang="x-none" sz="9600" dirty="0" smtClean="0">
                <a:latin typeface="黑体" pitchFamily="2" charset="-122"/>
                <a:ea typeface="黑体" pitchFamily="2" charset="-122"/>
              </a:rPr>
              <a:t>1</a:t>
            </a:r>
            <a:r>
              <a:rPr lang="x-none" altLang="x-none" sz="9600" dirty="0">
                <a:latin typeface="黑体" pitchFamily="2" charset="-122"/>
                <a:ea typeface="黑体" pitchFamily="2" charset="-122"/>
              </a:rPr>
              <a:t>、如何拓展业务量，寻求新产品拓展市场</a:t>
            </a:r>
            <a:r>
              <a:rPr lang="en-US" altLang="x-none" sz="9600" dirty="0">
                <a:latin typeface="黑体" pitchFamily="2" charset="-122"/>
                <a:ea typeface="黑体" pitchFamily="2" charset="-122"/>
              </a:rPr>
              <a:t>(</a:t>
            </a:r>
            <a:r>
              <a:rPr lang="x-none" altLang="x-none" sz="9600" dirty="0">
                <a:latin typeface="黑体" pitchFamily="2" charset="-122"/>
                <a:ea typeface="黑体" pitchFamily="2" charset="-122"/>
              </a:rPr>
              <a:t>自身免疫产品、全自动血型仪、全自动大便分析仪</a:t>
            </a:r>
            <a:r>
              <a:rPr lang="en-US" altLang="x-none" sz="9600" dirty="0">
                <a:latin typeface="黑体" pitchFamily="2" charset="-122"/>
                <a:ea typeface="黑体" pitchFamily="2" charset="-122"/>
              </a:rPr>
              <a:t>)(</a:t>
            </a:r>
            <a:r>
              <a:rPr lang="x-none" altLang="x-none" sz="9600" dirty="0">
                <a:latin typeface="黑体" pitchFamily="2" charset="-122"/>
                <a:ea typeface="黑体" pitchFamily="2" charset="-122"/>
              </a:rPr>
              <a:t>如枣阳人医、潜江中心、红安人医、大冶人医、黄石爱康、咸丰妇幼……</a:t>
            </a:r>
            <a:r>
              <a:rPr lang="en-US" altLang="x-none" sz="9600" dirty="0">
                <a:latin typeface="黑体" pitchFamily="2" charset="-122"/>
                <a:ea typeface="黑体" pitchFamily="2" charset="-122"/>
              </a:rPr>
              <a:t>)</a:t>
            </a:r>
            <a:r>
              <a:rPr lang="x-none" altLang="x-none" sz="9600" dirty="0">
                <a:latin typeface="黑体" pitchFamily="2" charset="-122"/>
                <a:ea typeface="黑体" pitchFamily="2" charset="-122"/>
              </a:rPr>
              <a:t>。</a:t>
            </a:r>
            <a:endParaRPr lang="zh-CN" sz="9600" dirty="0">
              <a:latin typeface="黑体" pitchFamily="2" charset="-122"/>
              <a:ea typeface="黑体" pitchFamily="2" charset="-122"/>
            </a:endParaRPr>
          </a:p>
          <a:p>
            <a:pPr algn="l">
              <a:lnSpc>
                <a:spcPct val="120000"/>
              </a:lnSpc>
            </a:pPr>
            <a:r>
              <a:rPr lang="en-US" altLang="x-none" sz="9600" dirty="0">
                <a:latin typeface="黑体" pitchFamily="2" charset="-122"/>
                <a:ea typeface="黑体" pitchFamily="2" charset="-122"/>
              </a:rPr>
              <a:t>2</a:t>
            </a:r>
            <a:r>
              <a:rPr lang="x-none" altLang="x-none" sz="9600" dirty="0">
                <a:latin typeface="黑体" pitchFamily="2" charset="-122"/>
                <a:ea typeface="黑体" pitchFamily="2" charset="-122"/>
              </a:rPr>
              <a:t>、与用户沟通寻求用户新增项目</a:t>
            </a:r>
            <a:r>
              <a:rPr lang="en-US" altLang="x-none" sz="9600" dirty="0">
                <a:latin typeface="黑体" pitchFamily="2" charset="-122"/>
                <a:ea typeface="黑体" pitchFamily="2" charset="-122"/>
              </a:rPr>
              <a:t>(</a:t>
            </a:r>
            <a:r>
              <a:rPr lang="x-none" altLang="x-none" sz="9600" dirty="0">
                <a:latin typeface="黑体" pitchFamily="2" charset="-122"/>
                <a:ea typeface="黑体" pitchFamily="2" charset="-122"/>
              </a:rPr>
              <a:t>如尿沉渣流线，远安中医、安陆妇幼、洪湖妇幼……</a:t>
            </a:r>
            <a:r>
              <a:rPr lang="en-US" altLang="x-none" sz="9600" dirty="0">
                <a:latin typeface="黑体" pitchFamily="2" charset="-122"/>
                <a:ea typeface="黑体" pitchFamily="2" charset="-122"/>
              </a:rPr>
              <a:t>)</a:t>
            </a:r>
            <a:r>
              <a:rPr lang="x-none" altLang="x-none" sz="9600" dirty="0">
                <a:latin typeface="黑体" pitchFamily="2" charset="-122"/>
                <a:ea typeface="黑体" pitchFamily="2" charset="-122"/>
              </a:rPr>
              <a:t>。</a:t>
            </a:r>
            <a:endParaRPr lang="zh-CN" sz="9600" dirty="0">
              <a:latin typeface="黑体" pitchFamily="2" charset="-122"/>
              <a:ea typeface="黑体" pitchFamily="2" charset="-122"/>
            </a:endParaRPr>
          </a:p>
          <a:p>
            <a:pPr algn="l">
              <a:lnSpc>
                <a:spcPct val="120000"/>
              </a:lnSpc>
            </a:pPr>
            <a:r>
              <a:rPr lang="en-US" altLang="x-none" sz="9600" dirty="0">
                <a:latin typeface="黑体" pitchFamily="2" charset="-122"/>
                <a:ea typeface="黑体" pitchFamily="2" charset="-122"/>
              </a:rPr>
              <a:t>3</a:t>
            </a:r>
            <a:r>
              <a:rPr lang="x-none" altLang="x-none" sz="9600" dirty="0">
                <a:latin typeface="黑体" pitchFamily="2" charset="-122"/>
                <a:ea typeface="黑体" pitchFamily="2" charset="-122"/>
              </a:rPr>
              <a:t>、寻求合作模式，时刻撑握用户的需求</a:t>
            </a:r>
            <a:r>
              <a:rPr lang="en-US" altLang="x-none" sz="9600" dirty="0">
                <a:latin typeface="黑体" pitchFamily="2" charset="-122"/>
                <a:ea typeface="黑体" pitchFamily="2" charset="-122"/>
              </a:rPr>
              <a:t>(</a:t>
            </a:r>
            <a:r>
              <a:rPr lang="x-none" altLang="x-none" sz="9600" dirty="0">
                <a:latin typeface="黑体" pitchFamily="2" charset="-122"/>
                <a:ea typeface="黑体" pitchFamily="2" charset="-122"/>
              </a:rPr>
              <a:t>一是科室发展需求，二是个人需求</a:t>
            </a:r>
            <a:r>
              <a:rPr lang="en-US" altLang="x-none" sz="9600" dirty="0">
                <a:latin typeface="黑体" pitchFamily="2" charset="-122"/>
                <a:ea typeface="黑体" pitchFamily="2" charset="-122"/>
              </a:rPr>
              <a:t>)</a:t>
            </a:r>
            <a:r>
              <a:rPr lang="x-none" altLang="x-none" sz="9600" dirty="0">
                <a:latin typeface="黑体" pitchFamily="2" charset="-122"/>
                <a:ea typeface="黑体" pitchFamily="2" charset="-122"/>
              </a:rPr>
              <a:t>…</a:t>
            </a:r>
            <a:r>
              <a:rPr lang="en-US" altLang="x-none" sz="9600" dirty="0">
                <a:latin typeface="黑体" pitchFamily="2" charset="-122"/>
                <a:ea typeface="黑体" pitchFamily="2" charset="-122"/>
              </a:rPr>
              <a:t>(</a:t>
            </a:r>
            <a:r>
              <a:rPr lang="x-none" altLang="x-none" sz="9600" dirty="0">
                <a:latin typeface="黑体" pitchFamily="2" charset="-122"/>
                <a:ea typeface="黑体" pitchFamily="2" charset="-122"/>
              </a:rPr>
              <a:t>如投放仪器、半卖半投仪器合作</a:t>
            </a:r>
            <a:r>
              <a:rPr lang="en-US" altLang="x-none" sz="9600" dirty="0">
                <a:latin typeface="黑体" pitchFamily="2" charset="-122"/>
                <a:ea typeface="黑体" pitchFamily="2" charset="-122"/>
              </a:rPr>
              <a:t>)(</a:t>
            </a:r>
            <a:r>
              <a:rPr lang="x-none" altLang="x-none" sz="9600" dirty="0">
                <a:latin typeface="黑体" pitchFamily="2" charset="-122"/>
                <a:ea typeface="黑体" pitchFamily="2" charset="-122"/>
              </a:rPr>
              <a:t>郧西中医、郧县中医、房县妇幼、长阳妇幼微量元素……</a:t>
            </a:r>
            <a:r>
              <a:rPr lang="en-US" altLang="x-none" sz="9600" dirty="0">
                <a:latin typeface="黑体" pitchFamily="2" charset="-122"/>
                <a:ea typeface="黑体" pitchFamily="2" charset="-122"/>
              </a:rPr>
              <a:t>)</a:t>
            </a:r>
            <a:r>
              <a:rPr lang="x-none" altLang="x-none" sz="9600" dirty="0">
                <a:latin typeface="黑体" pitchFamily="2" charset="-122"/>
                <a:ea typeface="黑体" pitchFamily="2" charset="-122"/>
              </a:rPr>
              <a:t>。</a:t>
            </a:r>
            <a:endParaRPr lang="zh-CN" sz="9600" dirty="0">
              <a:latin typeface="黑体" pitchFamily="2" charset="-122"/>
              <a:ea typeface="黑体" pitchFamily="2" charset="-122"/>
            </a:endParaRPr>
          </a:p>
          <a:p>
            <a:pPr algn="l">
              <a:lnSpc>
                <a:spcPct val="120000"/>
              </a:lnSpc>
            </a:pPr>
            <a:r>
              <a:rPr lang="en-US" altLang="x-none" sz="9600" dirty="0">
                <a:latin typeface="黑体" pitchFamily="2" charset="-122"/>
                <a:ea typeface="黑体" pitchFamily="2" charset="-122"/>
              </a:rPr>
              <a:t>4</a:t>
            </a:r>
            <a:r>
              <a:rPr lang="x-none" altLang="x-none" sz="9600" dirty="0">
                <a:latin typeface="黑体" pitchFamily="2" charset="-122"/>
                <a:ea typeface="黑体" pitchFamily="2" charset="-122"/>
              </a:rPr>
              <a:t>、及时推广产品的更新，如第四代</a:t>
            </a:r>
            <a:r>
              <a:rPr lang="en-US" altLang="x-none" sz="9600" dirty="0">
                <a:latin typeface="黑体" pitchFamily="2" charset="-122"/>
                <a:ea typeface="黑体" pitchFamily="2" charset="-122"/>
              </a:rPr>
              <a:t>HIV</a:t>
            </a:r>
            <a:r>
              <a:rPr lang="x-none" altLang="x-none" sz="9600" dirty="0">
                <a:latin typeface="黑体" pitchFamily="2" charset="-122"/>
                <a:ea typeface="黑体" pitchFamily="2" charset="-122"/>
              </a:rPr>
              <a:t>、</a:t>
            </a:r>
            <a:r>
              <a:rPr lang="en-US" altLang="x-none" sz="9600" dirty="0">
                <a:latin typeface="黑体" pitchFamily="2" charset="-122"/>
                <a:ea typeface="黑体" pitchFamily="2" charset="-122"/>
              </a:rPr>
              <a:t>HCV</a:t>
            </a:r>
            <a:r>
              <a:rPr lang="x-none" altLang="x-none" sz="9600" dirty="0">
                <a:latin typeface="黑体" pitchFamily="2" charset="-122"/>
                <a:ea typeface="黑体" pitchFamily="2" charset="-122"/>
              </a:rPr>
              <a:t>……</a:t>
            </a:r>
            <a:endParaRPr lang="zh-CN" sz="9600" dirty="0">
              <a:latin typeface="黑体" pitchFamily="2" charset="-122"/>
              <a:ea typeface="黑体" pitchFamily="2" charset="-122"/>
            </a:endParaRPr>
          </a:p>
          <a:p>
            <a:pPr algn="l">
              <a:lnSpc>
                <a:spcPct val="120000"/>
              </a:lnSpc>
            </a:pPr>
            <a:r>
              <a:rPr lang="en-US" altLang="x-none" sz="9600" dirty="0">
                <a:latin typeface="黑体" pitchFamily="2" charset="-122"/>
                <a:ea typeface="黑体" pitchFamily="2" charset="-122"/>
              </a:rPr>
              <a:t>5</a:t>
            </a:r>
            <a:r>
              <a:rPr lang="x-none" altLang="x-none" sz="9600" dirty="0">
                <a:latin typeface="黑体" pitchFamily="2" charset="-122"/>
                <a:ea typeface="黑体" pitchFamily="2" charset="-122"/>
              </a:rPr>
              <a:t>、寻求技考解决问题，如收款</a:t>
            </a:r>
            <a:r>
              <a:rPr lang="en-US" altLang="x-none" sz="9600" dirty="0">
                <a:latin typeface="黑体" pitchFamily="2" charset="-122"/>
                <a:ea typeface="黑体" pitchFamily="2" charset="-122"/>
              </a:rPr>
              <a:t>(</a:t>
            </a:r>
            <a:r>
              <a:rPr lang="x-none" altLang="x-none" sz="9600" dirty="0">
                <a:latin typeface="黑体" pitchFamily="2" charset="-122"/>
                <a:ea typeface="黑体" pitchFamily="2" charset="-122"/>
              </a:rPr>
              <a:t>建始人医、来凤人医、潜江血站……</a:t>
            </a:r>
            <a:r>
              <a:rPr lang="en-US" altLang="x-none" sz="9600" dirty="0">
                <a:latin typeface="黑体" pitchFamily="2" charset="-122"/>
                <a:ea typeface="黑体" pitchFamily="2" charset="-122"/>
              </a:rPr>
              <a:t>)</a:t>
            </a:r>
            <a:r>
              <a:rPr lang="x-none" altLang="x-none" sz="9600" dirty="0">
                <a:latin typeface="黑体" pitchFamily="2" charset="-122"/>
                <a:ea typeface="黑体" pitchFamily="2" charset="-122"/>
              </a:rPr>
              <a:t>。</a:t>
            </a:r>
            <a:endParaRPr lang="zh-CN" sz="9600" dirty="0"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573</Words>
  <Application>WPS Office</Application>
  <PresentationFormat>全屏显示(4:3)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天道酬勤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谢谢大家！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天道酬勤</dc:title>
  <dc:creator>vivo X6Plus A</dc:creator>
  <cp:lastModifiedBy>User</cp:lastModifiedBy>
  <cp:revision>3</cp:revision>
  <dcterms:created xsi:type="dcterms:W3CDTF">2015-05-07T17:24:01Z</dcterms:created>
  <dcterms:modified xsi:type="dcterms:W3CDTF">2018-03-04T09:37:10Z</dcterms:modified>
</cp:coreProperties>
</file>