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6" r:id="rId1"/>
    <p:sldMasterId id="2147483912" r:id="rId2"/>
  </p:sldMasterIdLst>
  <p:notesMasterIdLst>
    <p:notesMasterId r:id="rId51"/>
  </p:notesMasterIdLst>
  <p:handoutMasterIdLst>
    <p:handoutMasterId r:id="rId52"/>
  </p:handoutMasterIdLst>
  <p:sldIdLst>
    <p:sldId id="820" r:id="rId3"/>
    <p:sldId id="823" r:id="rId4"/>
    <p:sldId id="871" r:id="rId5"/>
    <p:sldId id="944" r:id="rId6"/>
    <p:sldId id="925" r:id="rId7"/>
    <p:sldId id="874" r:id="rId8"/>
    <p:sldId id="928" r:id="rId9"/>
    <p:sldId id="929" r:id="rId10"/>
    <p:sldId id="878" r:id="rId11"/>
    <p:sldId id="962" r:id="rId12"/>
    <p:sldId id="963" r:id="rId13"/>
    <p:sldId id="921" r:id="rId14"/>
    <p:sldId id="908" r:id="rId15"/>
    <p:sldId id="907" r:id="rId16"/>
    <p:sldId id="927" r:id="rId17"/>
    <p:sldId id="934" r:id="rId18"/>
    <p:sldId id="880" r:id="rId19"/>
    <p:sldId id="883" r:id="rId20"/>
    <p:sldId id="935" r:id="rId21"/>
    <p:sldId id="936" r:id="rId22"/>
    <p:sldId id="953" r:id="rId23"/>
    <p:sldId id="950" r:id="rId24"/>
    <p:sldId id="889" r:id="rId25"/>
    <p:sldId id="884" r:id="rId26"/>
    <p:sldId id="885" r:id="rId27"/>
    <p:sldId id="979" r:id="rId28"/>
    <p:sldId id="977" r:id="rId29"/>
    <p:sldId id="978" r:id="rId30"/>
    <p:sldId id="980" r:id="rId31"/>
    <p:sldId id="981" r:id="rId32"/>
    <p:sldId id="891" r:id="rId33"/>
    <p:sldId id="892" r:id="rId34"/>
    <p:sldId id="968" r:id="rId35"/>
    <p:sldId id="972" r:id="rId36"/>
    <p:sldId id="961" r:id="rId37"/>
    <p:sldId id="969" r:id="rId38"/>
    <p:sldId id="970" r:id="rId39"/>
    <p:sldId id="964" r:id="rId40"/>
    <p:sldId id="943" r:id="rId41"/>
    <p:sldId id="955" r:id="rId42"/>
    <p:sldId id="973" r:id="rId43"/>
    <p:sldId id="971" r:id="rId44"/>
    <p:sldId id="975" r:id="rId45"/>
    <p:sldId id="965" r:id="rId46"/>
    <p:sldId id="966" r:id="rId47"/>
    <p:sldId id="967" r:id="rId48"/>
    <p:sldId id="942" r:id="rId49"/>
    <p:sldId id="901" r:id="rId5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5E0F"/>
    <a:srgbClr val="CF7930"/>
    <a:srgbClr val="DB77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12" autoAdjust="0"/>
    <p:restoredTop sz="89029" autoAdjust="0"/>
  </p:normalViewPr>
  <p:slideViewPr>
    <p:cSldViewPr>
      <p:cViewPr varScale="1">
        <p:scale>
          <a:sx n="86" d="100"/>
          <a:sy n="86" d="100"/>
        </p:scale>
        <p:origin x="7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889258-C779-42D0-9BB9-516508AE54C7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zh-CN" altLang="en-US"/>
        </a:p>
      </dgm:t>
    </dgm:pt>
    <dgm:pt modelId="{2DD0B5C6-6D68-4CA2-A2CD-048B972F395F}">
      <dgm:prSet phldrT="[文本]"/>
      <dgm:spPr/>
      <dgm:t>
        <a:bodyPr/>
        <a:lstStyle/>
        <a:p>
          <a:r>
            <a:rPr lang="zh-CN" altLang="en-US" dirty="0" smtClean="0"/>
            <a:t>高</a:t>
          </a:r>
          <a:r>
            <a:rPr lang="en-US" altLang="zh-CN" dirty="0" smtClean="0"/>
            <a:t>AMH</a:t>
          </a:r>
          <a:r>
            <a:rPr lang="zh-CN" altLang="en-US" dirty="0" smtClean="0"/>
            <a:t>：</a:t>
          </a:r>
          <a:endParaRPr lang="zh-CN" altLang="en-US" dirty="0"/>
        </a:p>
      </dgm:t>
    </dgm:pt>
    <dgm:pt modelId="{30EA0351-02B7-44A2-97D9-07D8A75A5D61}" type="parTrans" cxnId="{91FB5683-B77E-44E0-AF70-653D8BB743A5}">
      <dgm:prSet/>
      <dgm:spPr/>
      <dgm:t>
        <a:bodyPr/>
        <a:lstStyle/>
        <a:p>
          <a:endParaRPr lang="zh-CN" altLang="en-US"/>
        </a:p>
      </dgm:t>
    </dgm:pt>
    <dgm:pt modelId="{773CD4F9-F699-4819-9400-1FD43182BFB2}" type="sibTrans" cxnId="{91FB5683-B77E-44E0-AF70-653D8BB743A5}">
      <dgm:prSet/>
      <dgm:spPr/>
      <dgm:t>
        <a:bodyPr/>
        <a:lstStyle/>
        <a:p>
          <a:endParaRPr lang="zh-CN" altLang="en-US"/>
        </a:p>
      </dgm:t>
    </dgm:pt>
    <dgm:pt modelId="{C1556B38-0D1F-4B5B-9701-525295ACB249}">
      <dgm:prSet phldrT="[文本]"/>
      <dgm:spPr/>
      <dgm:t>
        <a:bodyPr/>
        <a:lstStyle/>
        <a:p>
          <a:r>
            <a:rPr lang="zh-CN" altLang="en-US" dirty="0" smtClean="0"/>
            <a:t>卵巢过度刺激风险</a:t>
          </a:r>
          <a:endParaRPr lang="zh-CN" altLang="en-US" dirty="0"/>
        </a:p>
      </dgm:t>
    </dgm:pt>
    <dgm:pt modelId="{059752B2-EF78-4911-93D1-78237236E576}" type="parTrans" cxnId="{84F7C8A5-C312-4E70-B5B2-E924E2546BE4}">
      <dgm:prSet/>
      <dgm:spPr/>
      <dgm:t>
        <a:bodyPr/>
        <a:lstStyle/>
        <a:p>
          <a:endParaRPr lang="zh-CN" altLang="en-US"/>
        </a:p>
      </dgm:t>
    </dgm:pt>
    <dgm:pt modelId="{5E03F6D4-0C61-406E-9787-6E25186FB250}" type="sibTrans" cxnId="{84F7C8A5-C312-4E70-B5B2-E924E2546BE4}">
      <dgm:prSet/>
      <dgm:spPr/>
      <dgm:t>
        <a:bodyPr/>
        <a:lstStyle/>
        <a:p>
          <a:endParaRPr lang="zh-CN" altLang="en-US"/>
        </a:p>
      </dgm:t>
    </dgm:pt>
    <dgm:pt modelId="{BAE259AC-20AD-4765-A7CA-0DBA015742BD}">
      <dgm:prSet phldrT="[文本]"/>
      <dgm:spPr/>
      <dgm:t>
        <a:bodyPr/>
        <a:lstStyle/>
        <a:p>
          <a:r>
            <a:rPr lang="zh-CN" altLang="en-US" dirty="0" smtClean="0"/>
            <a:t>低</a:t>
          </a:r>
          <a:r>
            <a:rPr lang="en-US" altLang="zh-CN" dirty="0" smtClean="0"/>
            <a:t>AMH</a:t>
          </a:r>
          <a:r>
            <a:rPr lang="zh-CN" altLang="en-US" dirty="0" smtClean="0"/>
            <a:t>：</a:t>
          </a:r>
          <a:endParaRPr lang="zh-CN" altLang="en-US" dirty="0"/>
        </a:p>
      </dgm:t>
    </dgm:pt>
    <dgm:pt modelId="{B9882B67-C8A0-4E18-8411-96CC661DA822}" type="parTrans" cxnId="{529C187F-C875-4A9D-95E3-22D2283F18A4}">
      <dgm:prSet/>
      <dgm:spPr/>
      <dgm:t>
        <a:bodyPr/>
        <a:lstStyle/>
        <a:p>
          <a:endParaRPr lang="zh-CN" altLang="en-US"/>
        </a:p>
      </dgm:t>
    </dgm:pt>
    <dgm:pt modelId="{D1EB4211-B78F-473F-AAD8-47AFBFC3A320}" type="sibTrans" cxnId="{529C187F-C875-4A9D-95E3-22D2283F18A4}">
      <dgm:prSet/>
      <dgm:spPr/>
      <dgm:t>
        <a:bodyPr/>
        <a:lstStyle/>
        <a:p>
          <a:endParaRPr lang="zh-CN" altLang="en-US"/>
        </a:p>
      </dgm:t>
    </dgm:pt>
    <dgm:pt modelId="{4A55FB56-C4DA-4191-9D88-38730B512644}">
      <dgm:prSet phldrT="[文本]"/>
      <dgm:spPr/>
      <dgm:t>
        <a:bodyPr/>
        <a:lstStyle/>
        <a:p>
          <a:r>
            <a:rPr lang="zh-CN" altLang="en-US" dirty="0" smtClean="0"/>
            <a:t>卵巢低反应</a:t>
          </a:r>
          <a:endParaRPr lang="zh-CN" altLang="en-US" dirty="0"/>
        </a:p>
      </dgm:t>
    </dgm:pt>
    <dgm:pt modelId="{FF7707F3-51BA-46B3-BE97-5C972F918A58}" type="parTrans" cxnId="{5FA1D2A2-A4B5-493F-B7DD-3E197EA30408}">
      <dgm:prSet/>
      <dgm:spPr/>
      <dgm:t>
        <a:bodyPr/>
        <a:lstStyle/>
        <a:p>
          <a:endParaRPr lang="zh-CN" altLang="en-US"/>
        </a:p>
      </dgm:t>
    </dgm:pt>
    <dgm:pt modelId="{BD4C62CE-BF9B-41A8-9988-D55545B3DB2C}" type="sibTrans" cxnId="{5FA1D2A2-A4B5-493F-B7DD-3E197EA30408}">
      <dgm:prSet/>
      <dgm:spPr/>
      <dgm:t>
        <a:bodyPr/>
        <a:lstStyle/>
        <a:p>
          <a:endParaRPr lang="zh-CN" altLang="en-US"/>
        </a:p>
      </dgm:t>
    </dgm:pt>
    <dgm:pt modelId="{F66FA861-63B6-4434-840D-C8BA9F7F3DD3}">
      <dgm:prSet phldrT="[文本]"/>
      <dgm:spPr/>
      <dgm:t>
        <a:bodyPr/>
        <a:lstStyle/>
        <a:p>
          <a:r>
            <a:rPr lang="zh-CN" altLang="en-US" dirty="0" smtClean="0"/>
            <a:t>小剂量</a:t>
          </a:r>
          <a:r>
            <a:rPr lang="en-US" altLang="zh-CN" dirty="0" smtClean="0"/>
            <a:t>FSH</a:t>
          </a:r>
          <a:endParaRPr lang="zh-CN" altLang="en-US" dirty="0"/>
        </a:p>
      </dgm:t>
    </dgm:pt>
    <dgm:pt modelId="{0F21D4DD-7811-4523-8168-6230B1C7F5FC}" type="parTrans" cxnId="{8982F214-F2D6-4205-8846-186B082512F4}">
      <dgm:prSet/>
      <dgm:spPr/>
      <dgm:t>
        <a:bodyPr/>
        <a:lstStyle/>
        <a:p>
          <a:endParaRPr lang="zh-CN" altLang="en-US"/>
        </a:p>
      </dgm:t>
    </dgm:pt>
    <dgm:pt modelId="{B435E70E-5355-464C-8489-81D8C1DAB639}" type="sibTrans" cxnId="{8982F214-F2D6-4205-8846-186B082512F4}">
      <dgm:prSet/>
      <dgm:spPr/>
      <dgm:t>
        <a:bodyPr/>
        <a:lstStyle/>
        <a:p>
          <a:endParaRPr lang="zh-CN" altLang="en-US"/>
        </a:p>
      </dgm:t>
    </dgm:pt>
    <dgm:pt modelId="{2D9901C0-00A0-40B4-A97A-60E355332D5F}">
      <dgm:prSet phldrT="[文本]"/>
      <dgm:spPr/>
      <dgm:t>
        <a:bodyPr/>
        <a:lstStyle/>
        <a:p>
          <a:r>
            <a:rPr lang="zh-CN" altLang="en-US" dirty="0" smtClean="0"/>
            <a:t>高剂量</a:t>
          </a:r>
          <a:r>
            <a:rPr lang="en-US" altLang="zh-CN" dirty="0" smtClean="0"/>
            <a:t>FSH</a:t>
          </a:r>
          <a:endParaRPr lang="zh-CN" altLang="en-US" dirty="0"/>
        </a:p>
      </dgm:t>
    </dgm:pt>
    <dgm:pt modelId="{AB21848C-C985-4950-9954-3DFA3278E017}" type="parTrans" cxnId="{AFB5D590-42DE-452B-A2A5-211B32F9EFA4}">
      <dgm:prSet/>
      <dgm:spPr/>
      <dgm:t>
        <a:bodyPr/>
        <a:lstStyle/>
        <a:p>
          <a:endParaRPr lang="zh-CN" altLang="en-US"/>
        </a:p>
      </dgm:t>
    </dgm:pt>
    <dgm:pt modelId="{0636161A-9217-4CD7-957B-9F59DAB400F8}" type="sibTrans" cxnId="{AFB5D590-42DE-452B-A2A5-211B32F9EFA4}">
      <dgm:prSet/>
      <dgm:spPr/>
      <dgm:t>
        <a:bodyPr/>
        <a:lstStyle/>
        <a:p>
          <a:endParaRPr lang="zh-CN" altLang="en-US"/>
        </a:p>
      </dgm:t>
    </dgm:pt>
    <dgm:pt modelId="{9491FA5D-E319-400D-839C-83530EB02193}" type="pres">
      <dgm:prSet presAssocID="{0C889258-C779-42D0-9BB9-516508AE54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4213C2E-F1B1-4669-AB1E-247BFD8DF815}" type="pres">
      <dgm:prSet presAssocID="{2DD0B5C6-6D68-4CA2-A2CD-048B972F395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A904BF-379A-472D-9A80-70D3FE665003}" type="pres">
      <dgm:prSet presAssocID="{2DD0B5C6-6D68-4CA2-A2CD-048B972F395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458BD13-81B5-490B-BFE8-1D4B093B90AF}" type="pres">
      <dgm:prSet presAssocID="{BAE259AC-20AD-4765-A7CA-0DBA015742B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D183995-C7E7-40F4-851A-090889CDAED2}" type="pres">
      <dgm:prSet presAssocID="{BAE259AC-20AD-4765-A7CA-0DBA015742B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1FB5683-B77E-44E0-AF70-653D8BB743A5}" srcId="{0C889258-C779-42D0-9BB9-516508AE54C7}" destId="{2DD0B5C6-6D68-4CA2-A2CD-048B972F395F}" srcOrd="0" destOrd="0" parTransId="{30EA0351-02B7-44A2-97D9-07D8A75A5D61}" sibTransId="{773CD4F9-F699-4819-9400-1FD43182BFB2}"/>
    <dgm:cxn modelId="{387DD4B5-8646-4405-88FF-026D28602057}" type="presOf" srcId="{BAE259AC-20AD-4765-A7CA-0DBA015742BD}" destId="{F458BD13-81B5-490B-BFE8-1D4B093B90AF}" srcOrd="0" destOrd="0" presId="urn:microsoft.com/office/officeart/2005/8/layout/vList2"/>
    <dgm:cxn modelId="{E611085E-4E07-43C4-BBE1-EE617469C898}" type="presOf" srcId="{0C889258-C779-42D0-9BB9-516508AE54C7}" destId="{9491FA5D-E319-400D-839C-83530EB02193}" srcOrd="0" destOrd="0" presId="urn:microsoft.com/office/officeart/2005/8/layout/vList2"/>
    <dgm:cxn modelId="{84F7C8A5-C312-4E70-B5B2-E924E2546BE4}" srcId="{2DD0B5C6-6D68-4CA2-A2CD-048B972F395F}" destId="{C1556B38-0D1F-4B5B-9701-525295ACB249}" srcOrd="0" destOrd="0" parTransId="{059752B2-EF78-4911-93D1-78237236E576}" sibTransId="{5E03F6D4-0C61-406E-9787-6E25186FB250}"/>
    <dgm:cxn modelId="{BE1F7F0B-AF1C-40C5-8578-1730779D0629}" type="presOf" srcId="{F66FA861-63B6-4434-840D-C8BA9F7F3DD3}" destId="{92A904BF-379A-472D-9A80-70D3FE665003}" srcOrd="0" destOrd="1" presId="urn:microsoft.com/office/officeart/2005/8/layout/vList2"/>
    <dgm:cxn modelId="{529C187F-C875-4A9D-95E3-22D2283F18A4}" srcId="{0C889258-C779-42D0-9BB9-516508AE54C7}" destId="{BAE259AC-20AD-4765-A7CA-0DBA015742BD}" srcOrd="1" destOrd="0" parTransId="{B9882B67-C8A0-4E18-8411-96CC661DA822}" sibTransId="{D1EB4211-B78F-473F-AAD8-47AFBFC3A320}"/>
    <dgm:cxn modelId="{8982F214-F2D6-4205-8846-186B082512F4}" srcId="{2DD0B5C6-6D68-4CA2-A2CD-048B972F395F}" destId="{F66FA861-63B6-4434-840D-C8BA9F7F3DD3}" srcOrd="1" destOrd="0" parTransId="{0F21D4DD-7811-4523-8168-6230B1C7F5FC}" sibTransId="{B435E70E-5355-464C-8489-81D8C1DAB639}"/>
    <dgm:cxn modelId="{55A8E54B-F013-4B1F-8BD2-F66642A85E93}" type="presOf" srcId="{2D9901C0-00A0-40B4-A97A-60E355332D5F}" destId="{ED183995-C7E7-40F4-851A-090889CDAED2}" srcOrd="0" destOrd="1" presId="urn:microsoft.com/office/officeart/2005/8/layout/vList2"/>
    <dgm:cxn modelId="{119BBDE3-0352-4793-8D17-B9431629A356}" type="presOf" srcId="{2DD0B5C6-6D68-4CA2-A2CD-048B972F395F}" destId="{E4213C2E-F1B1-4669-AB1E-247BFD8DF815}" srcOrd="0" destOrd="0" presId="urn:microsoft.com/office/officeart/2005/8/layout/vList2"/>
    <dgm:cxn modelId="{5FA1D2A2-A4B5-493F-B7DD-3E197EA30408}" srcId="{BAE259AC-20AD-4765-A7CA-0DBA015742BD}" destId="{4A55FB56-C4DA-4191-9D88-38730B512644}" srcOrd="0" destOrd="0" parTransId="{FF7707F3-51BA-46B3-BE97-5C972F918A58}" sibTransId="{BD4C62CE-BF9B-41A8-9988-D55545B3DB2C}"/>
    <dgm:cxn modelId="{82BA7723-3BA6-4C61-B21D-53C6E8CE125B}" type="presOf" srcId="{4A55FB56-C4DA-4191-9D88-38730B512644}" destId="{ED183995-C7E7-40F4-851A-090889CDAED2}" srcOrd="0" destOrd="0" presId="urn:microsoft.com/office/officeart/2005/8/layout/vList2"/>
    <dgm:cxn modelId="{EB7ED85F-2DB3-4796-BBD0-BBD7C7E450DF}" type="presOf" srcId="{C1556B38-0D1F-4B5B-9701-525295ACB249}" destId="{92A904BF-379A-472D-9A80-70D3FE665003}" srcOrd="0" destOrd="0" presId="urn:microsoft.com/office/officeart/2005/8/layout/vList2"/>
    <dgm:cxn modelId="{AFB5D590-42DE-452B-A2A5-211B32F9EFA4}" srcId="{BAE259AC-20AD-4765-A7CA-0DBA015742BD}" destId="{2D9901C0-00A0-40B4-A97A-60E355332D5F}" srcOrd="1" destOrd="0" parTransId="{AB21848C-C985-4950-9954-3DFA3278E017}" sibTransId="{0636161A-9217-4CD7-957B-9F59DAB400F8}"/>
    <dgm:cxn modelId="{EDD3B0C9-3ED7-4D0F-8663-068CD348C05A}" type="presParOf" srcId="{9491FA5D-E319-400D-839C-83530EB02193}" destId="{E4213C2E-F1B1-4669-AB1E-247BFD8DF815}" srcOrd="0" destOrd="0" presId="urn:microsoft.com/office/officeart/2005/8/layout/vList2"/>
    <dgm:cxn modelId="{79CAEC19-AE1E-489E-AC5F-0BF5531FD794}" type="presParOf" srcId="{9491FA5D-E319-400D-839C-83530EB02193}" destId="{92A904BF-379A-472D-9A80-70D3FE665003}" srcOrd="1" destOrd="0" presId="urn:microsoft.com/office/officeart/2005/8/layout/vList2"/>
    <dgm:cxn modelId="{DC751004-015D-4885-AD02-46BA5A6F68EF}" type="presParOf" srcId="{9491FA5D-E319-400D-839C-83530EB02193}" destId="{F458BD13-81B5-490B-BFE8-1D4B093B90AF}" srcOrd="2" destOrd="0" presId="urn:microsoft.com/office/officeart/2005/8/layout/vList2"/>
    <dgm:cxn modelId="{F2F1A320-C77A-47E0-90E5-4BBAA32A1FFE}" type="presParOf" srcId="{9491FA5D-E319-400D-839C-83530EB02193}" destId="{ED183995-C7E7-40F4-851A-090889CDAED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7333"/>
          </a:xfrm>
          <a:prstGeom prst="rect">
            <a:avLst/>
          </a:prstGeom>
        </p:spPr>
        <p:txBody>
          <a:bodyPr vert="horz" lIns="93771" tIns="46885" rIns="93771" bIns="4688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7333"/>
          </a:xfrm>
          <a:prstGeom prst="rect">
            <a:avLst/>
          </a:prstGeom>
        </p:spPr>
        <p:txBody>
          <a:bodyPr vert="horz" lIns="93771" tIns="46885" rIns="93771" bIns="4688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911A127-5F01-4541-97A0-F154CD49C52D}" type="datetimeFigureOut">
              <a:rPr lang="en-US"/>
              <a:pPr>
                <a:defRPr/>
              </a:pPr>
              <a:t>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7766"/>
            <a:ext cx="2945862" cy="497332"/>
          </a:xfrm>
          <a:prstGeom prst="rect">
            <a:avLst/>
          </a:prstGeom>
        </p:spPr>
        <p:txBody>
          <a:bodyPr vert="horz" lIns="93771" tIns="46885" rIns="93771" bIns="4688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4" y="9427766"/>
            <a:ext cx="2945862" cy="497332"/>
          </a:xfrm>
          <a:prstGeom prst="rect">
            <a:avLst/>
          </a:prstGeom>
        </p:spPr>
        <p:txBody>
          <a:bodyPr vert="horz" lIns="93771" tIns="46885" rIns="93771" bIns="4688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C9CEF82-017C-49FD-8FCA-007BFAC90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25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21D77E6-81A6-4F6C-8CE6-EEE6C7C9C047}" type="datetimeFigureOut">
              <a:rPr lang="en-US"/>
              <a:pPr>
                <a:defRPr/>
              </a:pPr>
              <a:t>1/12/2014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2" tIns="47776" rIns="95552" bIns="4777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vert="horz" lIns="95552" tIns="47776" rIns="95552" bIns="4777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DBF705D-3E56-442B-A213-377579907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7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odf.com/jibing/duonangluanchao.htm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%E7%BB%86%E8%83%9E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zh.wikipedia.org/wiki/%E5%85%8D%E7%96%AB" TargetMode="External"/><Relationship Id="rId4" Type="http://schemas.openxmlformats.org/officeDocument/2006/relationships/hyperlink" Target="http://zh.wikipedia.org/wiki/%E7%BB%86%E8%83%9E%E5%87%8B%E4%BA%A1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?term=.+Although+AMH+may+be+more+cost-effective,+AFC+is+a+slightly+more+accurate+noninvasive+measure+for+ovarian+aging.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113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3451AD-624C-4B72-9ADB-489A63324A6F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23850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mtClean="0"/>
              <a:t>找一下这个文献</a:t>
            </a:r>
          </a:p>
        </p:txBody>
      </p:sp>
      <p:sp>
        <p:nvSpPr>
          <p:cNvPr id="11264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4F3455-C9F2-496E-83A4-AF37B182FF17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585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endParaRPr lang="en-US" altLang="zh-CN" dirty="0" smtClean="0"/>
          </a:p>
          <a:p>
            <a:pPr algn="just">
              <a:spcBef>
                <a:spcPct val="0"/>
              </a:spcBef>
            </a:pPr>
            <a:endParaRPr lang="en-US" altLang="zh-CN" dirty="0" smtClean="0"/>
          </a:p>
          <a:p>
            <a:pPr algn="just"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11469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A726A7-90E9-4204-B6F9-E46724F38A6D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9423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0553" indent="-220553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zh-CN" altLang="en-US" dirty="0" smtClean="0"/>
              <a:t>查一查有没有相关参考值的文献，可以增加一些内容</a:t>
            </a:r>
            <a:endParaRPr lang="en-US" altLang="zh-CN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/>
              <a:t>Sowers MR, </a:t>
            </a:r>
            <a:r>
              <a:rPr lang="en-US" altLang="zh-CN" dirty="0" err="1" smtClean="0"/>
              <a:t>Eyvazzadeh</a:t>
            </a:r>
            <a:r>
              <a:rPr lang="en-US" altLang="zh-CN" dirty="0" smtClean="0"/>
              <a:t> AD, McConnell D, </a:t>
            </a:r>
            <a:r>
              <a:rPr lang="en-US" altLang="zh-CN" dirty="0" err="1" smtClean="0"/>
              <a:t>Yosef</a:t>
            </a:r>
            <a:r>
              <a:rPr lang="en-US" altLang="zh-CN" dirty="0" smtClean="0"/>
              <a:t> M, </a:t>
            </a:r>
            <a:r>
              <a:rPr lang="en-US" altLang="zh-CN" dirty="0" err="1" smtClean="0"/>
              <a:t>Jannausch</a:t>
            </a:r>
            <a:endParaRPr lang="en-US" altLang="zh-CN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/>
              <a:t>ML, Zhang D, et al. Anti-</a:t>
            </a:r>
            <a:r>
              <a:rPr lang="en-US" altLang="zh-CN" dirty="0" err="1" smtClean="0"/>
              <a:t>mullerian</a:t>
            </a:r>
            <a:r>
              <a:rPr lang="en-US" altLang="zh-CN" dirty="0" smtClean="0"/>
              <a:t> hormone and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err="1" smtClean="0"/>
              <a:t>inhibin</a:t>
            </a:r>
            <a:r>
              <a:rPr lang="en-US" altLang="zh-CN" dirty="0" smtClean="0"/>
              <a:t> B in the definition of ovarian aging and the menopause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/>
              <a:t>transition. J </a:t>
            </a:r>
            <a:r>
              <a:rPr lang="en-US" altLang="zh-CN" dirty="0" err="1" smtClean="0"/>
              <a:t>Clin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Endocrinol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Metab</a:t>
            </a:r>
            <a:r>
              <a:rPr lang="en-US" altLang="zh-CN" dirty="0" smtClean="0"/>
              <a:t> 2008;93:3478–83.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altLang="zh-CN" b="1" dirty="0" smtClean="0"/>
              <a:t>van Disseldorp J, Faddy MJ, Themmen AP, de Jong FH, Peeters PH, van der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 err="1" smtClean="0"/>
              <a:t>Schouw</a:t>
            </a:r>
            <a:r>
              <a:rPr lang="en-US" altLang="zh-CN" b="1" dirty="0" smtClean="0"/>
              <a:t> YT, </a:t>
            </a:r>
            <a:r>
              <a:rPr lang="en-US" altLang="zh-CN" b="1" dirty="0" err="1" smtClean="0"/>
              <a:t>Broekmans</a:t>
            </a:r>
            <a:r>
              <a:rPr lang="en-US" altLang="zh-CN" b="1" dirty="0" smtClean="0"/>
              <a:t> FJ 2008 Relationship of serum </a:t>
            </a:r>
            <a:r>
              <a:rPr lang="en-US" altLang="zh-CN" b="1" dirty="0" err="1" smtClean="0"/>
              <a:t>antimullerian</a:t>
            </a:r>
            <a:r>
              <a:rPr lang="en-US" altLang="zh-CN" b="1" dirty="0" smtClean="0"/>
              <a:t> hormone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/>
              <a:t>concentration to age at menopause. J </a:t>
            </a:r>
            <a:r>
              <a:rPr lang="en-US" altLang="zh-CN" dirty="0" err="1" smtClean="0"/>
              <a:t>Clin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Endocrinol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Metab</a:t>
            </a:r>
            <a:r>
              <a:rPr lang="en-US" altLang="zh-CN" dirty="0" smtClean="0"/>
              <a:t> 93: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/>
              <a:t>2129–2134   </a:t>
            </a:r>
          </a:p>
          <a:p>
            <a:pPr marL="220553" indent="-220553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zh-CN" altLang="en-US" dirty="0"/>
          </a:p>
        </p:txBody>
      </p:sp>
      <p:sp>
        <p:nvSpPr>
          <p:cNvPr id="11673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20779C-E2A3-4263-B2D4-894ECB426056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8341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0553" indent="-220553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dirty="0" smtClean="0"/>
              <a:t>根据</a:t>
            </a:r>
            <a:r>
              <a:rPr lang="en-US" altLang="zh-CN" dirty="0" smtClean="0"/>
              <a:t>10</a:t>
            </a:r>
            <a:r>
              <a:rPr lang="zh-CN" altLang="en-US" dirty="0" smtClean="0"/>
              <a:t>年随访数据得出绝经年龄预测模型</a:t>
            </a:r>
            <a:endParaRPr lang="zh-CN" altLang="en-US" dirty="0"/>
          </a:p>
        </p:txBody>
      </p:sp>
      <p:sp>
        <p:nvSpPr>
          <p:cNvPr id="11878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450973-DE0B-40E4-80C6-E610D283B0AA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493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dirty="0" smtClean="0">
              <a:solidFill>
                <a:srgbClr val="CF7930"/>
              </a:solidFill>
            </a:endParaRPr>
          </a:p>
        </p:txBody>
      </p:sp>
      <p:sp>
        <p:nvSpPr>
          <p:cNvPr id="12288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92F301-CBCC-41B3-A433-ABF9590B6DB2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0215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AMH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水平在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PCOS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患者呈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～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倍增加，而其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～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5mm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卵泡的数目也增加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～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倍。随着卵泡逐渐增大，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AMH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生成逐渐减少至消失，＞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9mm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的卵泡几乎无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AMH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表达。</a:t>
            </a:r>
            <a:endParaRPr lang="en-US" altLang="zh-CN" dirty="0" smtClean="0"/>
          </a:p>
        </p:txBody>
      </p:sp>
      <p:sp>
        <p:nvSpPr>
          <p:cNvPr id="174084" name="灯片编号占位符 3"/>
          <p:cNvSpPr txBox="1">
            <a:spLocks noGrp="1"/>
          </p:cNvSpPr>
          <p:nvPr/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52" tIns="47776" rIns="95552" bIns="47776" anchor="b"/>
          <a:lstStyle/>
          <a:p>
            <a:pPr algn="r"/>
            <a:fld id="{57C9F9D0-425A-41E5-8DAD-D5468BF26CE9}" type="slidenum">
              <a:rPr lang="en-US" altLang="zh-CN" sz="1300">
                <a:latin typeface="Calibri" pitchFamily="34" charset="0"/>
              </a:rPr>
              <a:pPr algn="r"/>
              <a:t>20</a:t>
            </a:fld>
            <a:endParaRPr lang="en-US" altLang="zh-CN" sz="13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862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PCOS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患者卵泡初始募集异常，造成小窦卵泡过多及优势卵泡选择障碍，导致不排卵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dirty="0" smtClean="0"/>
              <a:t>PCOS</a:t>
            </a:r>
            <a:r>
              <a:rPr lang="zh-CN" altLang="en-US" dirty="0" smtClean="0"/>
              <a:t>患者血清中高</a:t>
            </a:r>
            <a:r>
              <a:rPr lang="en-US" altLang="zh-CN" dirty="0" smtClean="0"/>
              <a:t>AMH</a:t>
            </a:r>
            <a:r>
              <a:rPr lang="zh-CN" altLang="en-US" dirty="0" smtClean="0"/>
              <a:t>水平可能会降低卵泡对</a:t>
            </a:r>
            <a:r>
              <a:rPr lang="en-US" altLang="zh-CN" dirty="0" smtClean="0"/>
              <a:t>FSH</a:t>
            </a:r>
            <a:r>
              <a:rPr lang="zh-CN" altLang="en-US" dirty="0" smtClean="0"/>
              <a:t>的敏感性，从而影响卵泡的周期募集，因而造成无优势卵泡出现和不排卵。</a:t>
            </a:r>
            <a:endParaRPr lang="en-US" altLang="zh-CN" dirty="0" smtClean="0"/>
          </a:p>
          <a:p>
            <a:r>
              <a:rPr lang="en-US" altLang="zh-CN" dirty="0" err="1" smtClean="0"/>
              <a:t>ovPCO</a:t>
            </a:r>
            <a:r>
              <a:rPr lang="en-US" altLang="zh-CN" dirty="0" smtClean="0"/>
              <a:t>:</a:t>
            </a:r>
            <a:r>
              <a:rPr lang="en-US" altLang="zh-CN" baseline="0" dirty="0" smtClean="0"/>
              <a:t>  </a:t>
            </a:r>
            <a:r>
              <a:rPr lang="zh-CN" altLang="en-US" baseline="0" dirty="0" smtClean="0"/>
              <a:t>排卵过少患者</a:t>
            </a:r>
            <a:endParaRPr lang="en-US" altLang="zh-CN" baseline="0" dirty="0" smtClean="0"/>
          </a:p>
          <a:p>
            <a:r>
              <a:rPr lang="en-US" altLang="zh-CN" baseline="0" dirty="0" err="1" smtClean="0"/>
              <a:t>anovPCO</a:t>
            </a:r>
            <a:r>
              <a:rPr lang="en-US" altLang="zh-CN" baseline="0" dirty="0" smtClean="0"/>
              <a:t>: </a:t>
            </a:r>
            <a:r>
              <a:rPr lang="zh-CN" altLang="en-US" baseline="0" dirty="0" smtClean="0"/>
              <a:t>无排卵患者</a:t>
            </a:r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F705D-3E56-442B-A213-3775799078F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19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12697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16798" indent="-2756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02766" indent="-2205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543873" indent="-2205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984980" indent="-2205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426086" indent="-220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867193" indent="-220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308299" indent="-220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749406" indent="-220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E5A03F0-7882-4805-B99B-32592986B56B}" type="slidenum">
              <a:rPr lang="en-US" altLang="zh-CN">
                <a:latin typeface="Calibri" panose="020F0502020204030204" pitchFamily="34" charset="0"/>
              </a:rPr>
              <a:pPr eaLnBrk="1" hangingPunct="1"/>
              <a:t>22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583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dirty="0" smtClean="0"/>
              <a:t>AMH</a:t>
            </a:r>
            <a:r>
              <a:rPr lang="zh-CN" altLang="en-US" dirty="0" smtClean="0"/>
              <a:t>对于诊断</a:t>
            </a:r>
            <a:r>
              <a:rPr lang="en-US" altLang="zh-CN" dirty="0" smtClean="0"/>
              <a:t>PCOS</a:t>
            </a:r>
            <a:r>
              <a:rPr lang="zh-CN" altLang="en-US" dirty="0" smtClean="0"/>
              <a:t>将是一个很好地补充，由于</a:t>
            </a:r>
            <a:r>
              <a:rPr lang="en-US" altLang="zh-CN" dirty="0" smtClean="0"/>
              <a:t>AMH</a:t>
            </a:r>
            <a:r>
              <a:rPr lang="zh-CN" altLang="en-US" dirty="0" smtClean="0"/>
              <a:t>与</a:t>
            </a:r>
            <a:r>
              <a:rPr lang="en-US" altLang="zh-CN" dirty="0" smtClean="0"/>
              <a:t>AFC</a:t>
            </a:r>
            <a:r>
              <a:rPr lang="zh-CN" altLang="en-US" dirty="0" smtClean="0"/>
              <a:t>有很高的一致性，将来也可能替代</a:t>
            </a:r>
            <a:r>
              <a:rPr lang="en-US" altLang="zh-CN" dirty="0" smtClean="0"/>
              <a:t>AFC</a:t>
            </a:r>
            <a:r>
              <a:rPr lang="zh-CN" altLang="en-US" dirty="0" smtClean="0"/>
              <a:t>作为</a:t>
            </a:r>
            <a:r>
              <a:rPr lang="en-US" altLang="zh-CN" dirty="0" smtClean="0"/>
              <a:t>PCOS</a:t>
            </a:r>
            <a:r>
              <a:rPr lang="zh-CN" altLang="en-US" dirty="0" smtClean="0"/>
              <a:t>的可靠准确的诊断依据。</a:t>
            </a:r>
          </a:p>
        </p:txBody>
      </p:sp>
      <p:sp>
        <p:nvSpPr>
          <p:cNvPr id="1290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02BBCD-64BA-4788-8C9B-729DD553396F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5987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dirty="0" smtClean="0"/>
              <a:t>卵巢颗粒细胞瘤为最常见的一种具有内分泌（以雌激素为主）功能的卵巢肿瘤。占全部卵巢肿瘤的</a:t>
            </a:r>
            <a:r>
              <a:rPr lang="en-US" altLang="zh-CN" dirty="0" smtClean="0"/>
              <a:t>1</a:t>
            </a:r>
            <a:r>
              <a:rPr lang="zh-CN" altLang="en-US" dirty="0" smtClean="0"/>
              <a:t>～</a:t>
            </a:r>
            <a:r>
              <a:rPr lang="en-US" altLang="zh-CN" dirty="0" smtClean="0"/>
              <a:t>2%</a:t>
            </a:r>
            <a:r>
              <a:rPr lang="zh-CN" altLang="en-US" dirty="0" smtClean="0"/>
              <a:t>。可发生于任何年龄，据上海医科大学等统计，平均发病年龄为</a:t>
            </a:r>
            <a:r>
              <a:rPr lang="en-US" altLang="zh-CN" dirty="0" smtClean="0"/>
              <a:t>52</a:t>
            </a:r>
            <a:r>
              <a:rPr lang="zh-CN" altLang="en-US" dirty="0" smtClean="0"/>
              <a:t>岁，</a:t>
            </a:r>
            <a:r>
              <a:rPr lang="en-US" altLang="zh-CN" dirty="0" smtClean="0"/>
              <a:t>60%</a:t>
            </a:r>
            <a:r>
              <a:rPr lang="zh-CN" altLang="en-US" dirty="0" smtClean="0"/>
              <a:t>在绝经期后，青春期前者</a:t>
            </a:r>
            <a:r>
              <a:rPr lang="en-US" altLang="zh-CN" dirty="0" smtClean="0"/>
              <a:t>&lt;5%</a:t>
            </a:r>
            <a:r>
              <a:rPr lang="zh-CN" altLang="en-US" dirty="0" smtClean="0"/>
              <a:t>。卵巢颗粒细胞瘤（</a:t>
            </a:r>
            <a:r>
              <a:rPr lang="en-US" altLang="zh-CN" dirty="0" smtClean="0"/>
              <a:t>GCTO</a:t>
            </a:r>
            <a:r>
              <a:rPr lang="zh-CN" altLang="en-US" dirty="0" smtClean="0"/>
              <a:t>）属于性索间质肿瘤，发病率为</a:t>
            </a:r>
            <a:r>
              <a:rPr lang="en-US" altLang="zh-CN" dirty="0" smtClean="0"/>
              <a:t>0.05/10</a:t>
            </a:r>
            <a:r>
              <a:rPr lang="zh-CN" altLang="en-US" dirty="0" smtClean="0"/>
              <a:t>万</a:t>
            </a:r>
            <a:r>
              <a:rPr lang="en-US" altLang="zh-CN" dirty="0" smtClean="0">
                <a:latin typeface="宋体" charset="-122"/>
              </a:rPr>
              <a:t>～1.70/10</a:t>
            </a:r>
            <a:r>
              <a:rPr lang="zh-CN" altLang="en-US" dirty="0" smtClean="0">
                <a:latin typeface="宋体" charset="-122"/>
              </a:rPr>
              <a:t>万，约占所有卵巢恶性肿瘤的</a:t>
            </a:r>
            <a:r>
              <a:rPr lang="en-US" altLang="zh-CN" dirty="0" smtClean="0">
                <a:latin typeface="宋体" charset="-122"/>
              </a:rPr>
              <a:t>5%</a:t>
            </a:r>
            <a:r>
              <a:rPr lang="zh-CN" altLang="en-US" dirty="0" smtClean="0">
                <a:latin typeface="宋体" charset="-122"/>
              </a:rPr>
              <a:t>～</a:t>
            </a:r>
            <a:r>
              <a:rPr lang="en-US" altLang="zh-CN" dirty="0" smtClean="0">
                <a:latin typeface="宋体" charset="-122"/>
              </a:rPr>
              <a:t>10%</a:t>
            </a:r>
            <a:r>
              <a:rPr lang="zh-CN" altLang="en-US" dirty="0" smtClean="0">
                <a:latin typeface="宋体" charset="-122"/>
              </a:rPr>
              <a:t>，</a:t>
            </a:r>
            <a:r>
              <a:rPr lang="en-US" altLang="zh-CN" dirty="0" smtClean="0">
                <a:latin typeface="宋体" charset="-122"/>
              </a:rPr>
              <a:t>5</a:t>
            </a:r>
            <a:r>
              <a:rPr lang="zh-CN" altLang="en-US" dirty="0" smtClean="0">
                <a:latin typeface="宋体" charset="-122"/>
              </a:rPr>
              <a:t>年生存率低于</a:t>
            </a:r>
            <a:r>
              <a:rPr lang="en-US" altLang="zh-CN" dirty="0" smtClean="0">
                <a:latin typeface="宋体" charset="-122"/>
              </a:rPr>
              <a:t>50%</a:t>
            </a:r>
            <a:r>
              <a:rPr lang="zh-CN" altLang="en-US" dirty="0" smtClean="0">
                <a:latin typeface="宋体" charset="-122"/>
              </a:rPr>
              <a:t>。</a:t>
            </a:r>
            <a:r>
              <a:rPr lang="zh-CN" altLang="en-US" dirty="0" smtClean="0"/>
              <a:t>上图</a:t>
            </a:r>
            <a:r>
              <a:rPr lang="en-US" altLang="zh-CN" dirty="0" smtClean="0"/>
              <a:t>GCT</a:t>
            </a:r>
            <a:r>
              <a:rPr lang="zh-CN" altLang="en-US" dirty="0" smtClean="0"/>
              <a:t>患者的</a:t>
            </a:r>
            <a:r>
              <a:rPr lang="en-US" altLang="zh-CN" dirty="0" smtClean="0"/>
              <a:t>AMH</a:t>
            </a:r>
            <a:r>
              <a:rPr lang="zh-CN" altLang="en-US" dirty="0" smtClean="0"/>
              <a:t>水平显著升高。</a:t>
            </a:r>
          </a:p>
        </p:txBody>
      </p:sp>
      <p:sp>
        <p:nvSpPr>
          <p:cNvPr id="13312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B0F3A5-066C-4630-94EF-35AF22E263BC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6931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 smtClean="0"/>
              <a:t>简单带过</a:t>
            </a:r>
            <a:endParaRPr lang="en-US" altLang="zh-CN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抗</a:t>
            </a:r>
            <a:r>
              <a:rPr lang="zh-CN" altLang="en-US" dirty="0" smtClean="0">
                <a:latin typeface="+mn-ea"/>
              </a:rPr>
              <a:t>缪勒氏管</a:t>
            </a:r>
            <a:r>
              <a:rPr lang="zh-CN" altLang="en-US" dirty="0" smtClean="0"/>
              <a:t>激素，很多时候们也称苗勒管抑制物，最早因可引起雄性胎儿苗勒管的退化而得名。</a:t>
            </a:r>
            <a:endParaRPr lang="en-US" altLang="zh-CN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latin typeface="+mn-ea"/>
              </a:rPr>
              <a:t>转化生长因子</a:t>
            </a:r>
            <a:r>
              <a:rPr lang="el-GR" altLang="zh-CN" dirty="0" smtClean="0">
                <a:latin typeface="+mn-ea"/>
              </a:rPr>
              <a:t>β</a:t>
            </a:r>
            <a:r>
              <a:rPr lang="en-US" altLang="zh-CN" dirty="0" smtClean="0">
                <a:latin typeface="+mn-ea"/>
              </a:rPr>
              <a:t>--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可以影响多种</a:t>
            </a:r>
            <a:r>
              <a:rPr lang="zh-CN" altLang="en-US" sz="1200" b="0" i="0" u="none" strike="noStrike" kern="1200" dirty="0" smtClean="0"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  <a:hlinkClick r:id="rId3" tooltip="细胞"/>
              </a:rPr>
              <a:t>细胞</a:t>
            </a:r>
            <a:r>
              <a:rPr lang="zh-CN" altLang="en-US" sz="1200" b="0" i="0" kern="1200" dirty="0" smtClean="0"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</a:rPr>
              <a:t>的生长，分化、</a:t>
            </a:r>
            <a:r>
              <a:rPr lang="zh-CN" altLang="en-US" sz="1200" b="0" i="0" u="none" strike="noStrike" kern="1200" dirty="0" smtClean="0"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  <a:hlinkClick r:id="rId4" tooltip="细胞凋亡"/>
              </a:rPr>
              <a:t>细胞凋亡</a:t>
            </a:r>
            <a:r>
              <a:rPr lang="zh-CN" altLang="en-US" sz="1200" b="0" i="0" kern="1200" dirty="0" smtClean="0"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</a:rPr>
              <a:t>及</a:t>
            </a:r>
            <a:r>
              <a:rPr lang="zh-CN" altLang="en-US" sz="1200" b="0" i="0" u="none" strike="noStrike" kern="1200" dirty="0" smtClean="0"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  <a:hlinkClick r:id="rId5" tooltip="免疫"/>
              </a:rPr>
              <a:t>免疫</a:t>
            </a:r>
            <a:r>
              <a:rPr lang="zh-CN" altLang="en-US" sz="1200" b="0" i="0" kern="1200" dirty="0" smtClean="0"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</a:rPr>
              <a:t>调节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等功能。</a:t>
            </a:r>
            <a:endParaRPr lang="en-US" altLang="zh-CN" dirty="0" smtClean="0"/>
          </a:p>
        </p:txBody>
      </p:sp>
      <p:sp>
        <p:nvSpPr>
          <p:cNvPr id="9421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857C23-7E52-4908-BC66-6822E4630B4F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96753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mtClean="0"/>
              <a:t>术后</a:t>
            </a:r>
            <a:r>
              <a:rPr lang="en-US" altLang="zh-CN" smtClean="0"/>
              <a:t>AMH</a:t>
            </a:r>
            <a:r>
              <a:rPr lang="zh-CN" altLang="en-US" smtClean="0"/>
              <a:t>水平明显降低，复发后化疗降低，复发后再次升高</a:t>
            </a:r>
            <a:endParaRPr lang="en-US" altLang="zh-CN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卵巢颗粒细胞瘤为最常见的一种具有内分泌（以雌激素为主）功能的卵巢肿瘤。占全部卵巢肿瘤的</a:t>
            </a:r>
            <a:r>
              <a:rPr lang="en-US" altLang="zh-CN" smtClean="0"/>
              <a:t>1</a:t>
            </a:r>
            <a:r>
              <a:rPr lang="zh-CN" altLang="en-US" smtClean="0"/>
              <a:t>～</a:t>
            </a:r>
            <a:r>
              <a:rPr lang="en-US" altLang="zh-CN" smtClean="0"/>
              <a:t>2%</a:t>
            </a:r>
            <a:r>
              <a:rPr lang="zh-CN" altLang="en-US" smtClean="0"/>
              <a:t>。可发生于任何年龄，据上海医科大学等统计，平均发病年龄为</a:t>
            </a:r>
            <a:r>
              <a:rPr lang="en-US" altLang="zh-CN" smtClean="0"/>
              <a:t>52</a:t>
            </a:r>
            <a:r>
              <a:rPr lang="zh-CN" altLang="en-US" smtClean="0"/>
              <a:t>岁，</a:t>
            </a:r>
            <a:r>
              <a:rPr lang="en-US" altLang="zh-CN" smtClean="0"/>
              <a:t>60%</a:t>
            </a:r>
            <a:r>
              <a:rPr lang="zh-CN" altLang="en-US" smtClean="0"/>
              <a:t>在绝经期后，青春期前者</a:t>
            </a:r>
            <a:r>
              <a:rPr lang="en-US" altLang="zh-CN" smtClean="0"/>
              <a:t>&lt;5%</a:t>
            </a:r>
            <a:r>
              <a:rPr lang="zh-CN" altLang="en-US" smtClean="0"/>
              <a:t>。一般正常绝经后妇女不表达</a:t>
            </a:r>
            <a:r>
              <a:rPr lang="en-US" altLang="zh-CN" smtClean="0"/>
              <a:t>AMH</a:t>
            </a:r>
            <a:r>
              <a:rPr lang="zh-CN" altLang="en-US" smtClean="0"/>
              <a:t>，</a:t>
            </a:r>
            <a:r>
              <a:rPr lang="en-US" altLang="zh-CN" smtClean="0"/>
              <a:t>90%</a:t>
            </a:r>
            <a:r>
              <a:rPr lang="zh-CN" altLang="en-US" smtClean="0"/>
              <a:t>成人型</a:t>
            </a:r>
            <a:r>
              <a:rPr lang="en-US" altLang="zh-CN" smtClean="0"/>
              <a:t>GCT</a:t>
            </a:r>
            <a:r>
              <a:rPr lang="zh-CN" altLang="en-US" smtClean="0"/>
              <a:t>的</a:t>
            </a:r>
            <a:r>
              <a:rPr lang="en-US" altLang="zh-CN" smtClean="0"/>
              <a:t>AMH</a:t>
            </a:r>
            <a:r>
              <a:rPr lang="zh-CN" altLang="en-US" smtClean="0"/>
              <a:t>表达呈高水平（</a:t>
            </a:r>
            <a:r>
              <a:rPr lang="en-US" altLang="zh-CN" smtClean="0"/>
              <a:t>6.8ng/ml-117.9ng/ml</a:t>
            </a:r>
            <a:r>
              <a:rPr lang="zh-CN" altLang="en-US" smtClean="0"/>
              <a:t>），因此</a:t>
            </a:r>
            <a:r>
              <a:rPr lang="en-US" altLang="zh-CN" smtClean="0"/>
              <a:t>AMH</a:t>
            </a:r>
            <a:r>
              <a:rPr lang="zh-CN" altLang="en-US" smtClean="0"/>
              <a:t>可作为成人型</a:t>
            </a:r>
            <a:r>
              <a:rPr lang="en-US" altLang="zh-CN" smtClean="0"/>
              <a:t>GCT</a:t>
            </a:r>
            <a:r>
              <a:rPr lang="zh-CN" altLang="en-US" smtClean="0"/>
              <a:t>的肿瘤标记物。</a:t>
            </a:r>
          </a:p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517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ACB4B0-35D4-4102-B7CE-D1A4AA242912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414745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化疗前</a:t>
            </a:r>
            <a:r>
              <a:rPr lang="en-US" altLang="zh-CN" dirty="0" smtClean="0"/>
              <a:t>AMH</a:t>
            </a:r>
            <a:r>
              <a:rPr lang="zh-CN" altLang="en-US" dirty="0" smtClean="0"/>
              <a:t>水平高低与化疗后月经恢复与否相关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F705D-3E56-442B-A213-3775799078F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60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F705D-3E56-442B-A213-3775799078F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073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AMH</a:t>
            </a:r>
            <a:r>
              <a:rPr lang="zh-CN" altLang="en-US" dirty="0" smtClean="0"/>
              <a:t>评估早期乳腺癌患者化疗后卵巢功能损伤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F705D-3E56-442B-A213-3775799078F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522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mtClean="0"/>
              <a:t>这部分加入高反应和低反应的参考值</a:t>
            </a:r>
          </a:p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721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441923-945A-4ED0-A02D-FA26B14778F5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59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13926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CB5C7C-F8F3-44A2-86B0-FF1641637DA8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515009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1141413" y="684213"/>
            <a:ext cx="4572000" cy="3429000"/>
          </a:xfrm>
          <a:ln/>
        </p:spPr>
      </p:sp>
      <p:sp>
        <p:nvSpPr>
          <p:cNvPr id="13315" name="Rectangle 3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684213" y="4341813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6605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F705D-3E56-442B-A213-3775799078F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36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latin typeface="Calibri" pitchFamily="34" charset="0"/>
                <a:cs typeface="Calibri" pitchFamily="34" charset="0"/>
              </a:rPr>
              <a:t>研究证实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AMH</a:t>
            </a:r>
            <a:r>
              <a:rPr lang="zh-CN" altLang="en-US" dirty="0" smtClean="0">
                <a:latin typeface="Calibri" pitchFamily="34" charset="0"/>
                <a:cs typeface="Calibri" pitchFamily="34" charset="0"/>
              </a:rPr>
              <a:t>的升高是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OHSS</a:t>
            </a:r>
            <a:r>
              <a:rPr lang="zh-CN" altLang="en-US" dirty="0" smtClean="0">
                <a:latin typeface="Calibri" pitchFamily="34" charset="0"/>
                <a:cs typeface="Calibri" pitchFamily="34" charset="0"/>
              </a:rPr>
              <a:t>发生的先兆，临床医生就会有更充分的证据慎重决定促排药物剂量，</a:t>
            </a:r>
            <a:r>
              <a:rPr lang="zh-CN" altLang="en-US" dirty="0" smtClean="0"/>
              <a:t>以尽可能减少周期取消和</a:t>
            </a:r>
            <a:r>
              <a:rPr lang="en-US" altLang="zh-CN" dirty="0" smtClean="0"/>
              <a:t>OHSS</a:t>
            </a:r>
            <a:r>
              <a:rPr lang="zh-CN" altLang="en-US" dirty="0" smtClean="0"/>
              <a:t>的发生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04743-7B78-48C2-AF45-39AC87F6605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541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血清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AMH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水平在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COH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周期的卵泡期逐步下降，然后在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hCG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注射后取卵时间开始升高，提示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hCG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注射后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AMH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分泌的原发性改变可能与排卵前颗粒细胞对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LH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高峰的适应有关。虽然原发改变的确切机制还不清楚，我们可以提出几个假说。第一，注射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hCG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后，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COH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期间引起颗粒细胞减少分泌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AMH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的激素环境消失甚至逆转。注射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hCG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后下调了可能引起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AMH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下降的高水平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FSH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和雌二醇。第二，卵泡微环境随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LH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分泌高峰改变，可能会引发颗粒细胞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AMH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释放的增加。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LH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分泌高峰后颗粒细胞发生许多重大改变直到排卵。这些变化可能会影响到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AMH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的释放，从而与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LH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高峰前卵泡后期的水平有不同。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相反：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COH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期间血清抑制素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水平在刺激后开始升高，注射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hCG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时达到顶点，之后迅速下降。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F705D-3E56-442B-A213-3775799078F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9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早在上世纪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4O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年代，法国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Jost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提出哺乳动物两性分化理论，认为胎儿睾丸能产生一种物质使雄性胚胎苗勒管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副中肾管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退化、沃尔夫管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中肾管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在睾丸间质细胞分泌的睾酮作用下发育为附睾、输精管和阴囊，一旦缺乏睾丸以及此种物质时，雌性胚胎苗勒管则进一步分化成输卵管、子宫和阴道上端，</a:t>
            </a:r>
            <a:endParaRPr lang="zh-CN" altLang="en-US" dirty="0" smtClean="0"/>
          </a:p>
          <a:p>
            <a:pPr>
              <a:spcBef>
                <a:spcPct val="0"/>
              </a:spcBef>
            </a:pPr>
            <a:r>
              <a:rPr lang="zh-CN" altLang="en-US" dirty="0" smtClean="0"/>
              <a:t>男性，</a:t>
            </a:r>
            <a:r>
              <a:rPr lang="en-US" altLang="zh-CN" dirty="0" smtClean="0"/>
              <a:t>AMH</a:t>
            </a:r>
            <a:r>
              <a:rPr lang="zh-CN" altLang="en-US" dirty="0" smtClean="0"/>
              <a:t>抑制缪勒氏管的发育，乌尔夫氏管发育形成输精管。</a:t>
            </a:r>
            <a:endParaRPr lang="en-US" altLang="zh-CN" dirty="0" smtClean="0"/>
          </a:p>
          <a:p>
            <a:pPr>
              <a:spcBef>
                <a:spcPct val="0"/>
              </a:spcBef>
            </a:pPr>
            <a:r>
              <a:rPr lang="zh-CN" altLang="en-US" dirty="0" smtClean="0"/>
              <a:t>女性，缪勒氏管发育为输卵管。</a:t>
            </a:r>
            <a:endParaRPr lang="en-US" altLang="zh-CN" dirty="0" smtClean="0"/>
          </a:p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962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1C5D27-52AF-4D21-93C6-5A4B90D10E42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9169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 Data was selected for this analysis only for subjects who were not known to be infertile, or have an identified chronic illness.</a:t>
            </a:r>
          </a:p>
          <a:p>
            <a:r>
              <a:rPr lang="en-US" altLang="zh-CN" dirty="0" smtClean="0"/>
              <a:t> All subjects were either in control groups from controlled studies or from prospective studies of the healthy population.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F705D-3E56-442B-A213-3775799078F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135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F705D-3E56-442B-A213-3775799078F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840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769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C168BC-6575-497A-AAE1-FE3031251BAE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7455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AMH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通过旁分泌抑制卵泡从始基卵泡池进入生长卵泡池，从而调控始基卵泡的募集。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AMH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在始基卵泡向生长卵泡的转换期和早窦卵泡期通过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AMH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受体直接或间接影响卵泡的发育过程，可抑制卵泡的生长，防止卵泡过快过早消耗，保存卵巢的储备功能。过高的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AMH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对卵泡的生长和发育有抑制作用，缺乏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AMH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的卵泡对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FSH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更敏感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F705D-3E56-442B-A213-3775799078F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60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933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C21553-F02B-4FBB-8A80-15CA019D34AC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7769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dirty="0" smtClean="0"/>
              <a:t>FSH</a:t>
            </a:r>
            <a:r>
              <a:rPr lang="zh-CN" altLang="en-US" dirty="0" smtClean="0"/>
              <a:t>为垂体激素，是卵巢储备的间接指标，周期内和周期间波动大</a:t>
            </a:r>
          </a:p>
        </p:txBody>
      </p:sp>
      <p:sp>
        <p:nvSpPr>
          <p:cNvPr id="10854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09E431-AC00-49F4-A66A-212DFA8773EE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2144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11059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58069A-C9BD-4688-A8E8-8B35EB7226FD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93272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dirty="0" smtClean="0"/>
              <a:t>Serum AMH represents the best endocrine marker to assess the age-related decline of follicle number (33).</a:t>
            </a:r>
          </a:p>
          <a:p>
            <a:pPr>
              <a:spcBef>
                <a:spcPct val="0"/>
              </a:spcBef>
            </a:pPr>
            <a:r>
              <a:rPr lang="zh-CN" altLang="en-US" dirty="0" smtClean="0"/>
              <a:t>看看这篇文献，是否有与</a:t>
            </a:r>
            <a:r>
              <a:rPr lang="en-US" altLang="zh-CN" dirty="0" smtClean="0"/>
              <a:t>marker</a:t>
            </a:r>
            <a:r>
              <a:rPr lang="zh-CN" altLang="en-US" dirty="0" smtClean="0"/>
              <a:t>的比较</a:t>
            </a:r>
            <a:endParaRPr lang="en-US" altLang="zh-CN" b="1" dirty="0" smtClean="0"/>
          </a:p>
          <a:p>
            <a:pPr>
              <a:spcBef>
                <a:spcPct val="0"/>
              </a:spcBef>
            </a:pPr>
            <a:r>
              <a:rPr lang="en-US" altLang="zh-CN" b="1" dirty="0" smtClean="0"/>
              <a:t>van </a:t>
            </a:r>
            <a:r>
              <a:rPr lang="en-US" altLang="zh-CN" b="1" dirty="0" err="1" smtClean="0"/>
              <a:t>Rooij</a:t>
            </a:r>
            <a:r>
              <a:rPr lang="en-US" altLang="zh-CN" b="1" dirty="0" smtClean="0"/>
              <a:t> IA, </a:t>
            </a:r>
            <a:r>
              <a:rPr lang="en-US" altLang="zh-CN" b="1" dirty="0" err="1" smtClean="0"/>
              <a:t>Broekmans</a:t>
            </a:r>
            <a:r>
              <a:rPr lang="en-US" altLang="zh-CN" b="1" dirty="0" smtClean="0"/>
              <a:t> FJ, </a:t>
            </a:r>
            <a:r>
              <a:rPr lang="en-US" altLang="zh-CN" b="1" dirty="0" err="1" smtClean="0"/>
              <a:t>Scheffer</a:t>
            </a:r>
            <a:r>
              <a:rPr lang="en-US" altLang="zh-CN" b="1" dirty="0" smtClean="0"/>
              <a:t> GJ, </a:t>
            </a:r>
            <a:r>
              <a:rPr lang="en-US" altLang="zh-CN" b="1" dirty="0" err="1" smtClean="0"/>
              <a:t>Looman</a:t>
            </a:r>
            <a:r>
              <a:rPr lang="en-US" altLang="zh-CN" b="1" dirty="0" smtClean="0"/>
              <a:t> CW, </a:t>
            </a:r>
            <a:r>
              <a:rPr lang="en-US" altLang="zh-CN" b="1" dirty="0" err="1" smtClean="0"/>
              <a:t>Habbema</a:t>
            </a:r>
            <a:endParaRPr lang="en-US" altLang="zh-CN" b="1" dirty="0" smtClean="0"/>
          </a:p>
          <a:p>
            <a:pPr>
              <a:spcBef>
                <a:spcPct val="0"/>
              </a:spcBef>
            </a:pPr>
            <a:r>
              <a:rPr lang="en-US" altLang="zh-CN" b="1" dirty="0" smtClean="0"/>
              <a:t>JD, de Jong FH, </a:t>
            </a:r>
            <a:r>
              <a:rPr lang="en-US" altLang="zh-CN" b="1" dirty="0" err="1" smtClean="0"/>
              <a:t>Fauser</a:t>
            </a:r>
            <a:r>
              <a:rPr lang="en-US" altLang="zh-CN" b="1" dirty="0" smtClean="0"/>
              <a:t> BJ, </a:t>
            </a:r>
            <a:r>
              <a:rPr lang="en-US" altLang="zh-CN" b="1" dirty="0" err="1" smtClean="0"/>
              <a:t>Themmen</a:t>
            </a:r>
            <a:r>
              <a:rPr lang="en-US" altLang="zh-CN" b="1" dirty="0" smtClean="0"/>
              <a:t> AP, </a:t>
            </a:r>
            <a:r>
              <a:rPr lang="en-US" altLang="zh-CN" b="1" dirty="0" err="1" smtClean="0"/>
              <a:t>te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Velde</a:t>
            </a:r>
            <a:r>
              <a:rPr lang="en-US" altLang="zh-CN" b="1" dirty="0" smtClean="0"/>
              <a:t> ER 2005 Serum</a:t>
            </a:r>
          </a:p>
          <a:p>
            <a:pPr>
              <a:spcBef>
                <a:spcPct val="0"/>
              </a:spcBef>
            </a:pPr>
            <a:r>
              <a:rPr lang="en-US" altLang="zh-CN" dirty="0" smtClean="0"/>
              <a:t>antimullerian hormone levels best reflect the reproductive decline</a:t>
            </a:r>
          </a:p>
          <a:p>
            <a:pPr>
              <a:spcBef>
                <a:spcPct val="0"/>
              </a:spcBef>
            </a:pPr>
            <a:r>
              <a:rPr lang="en-US" altLang="zh-CN" dirty="0" smtClean="0"/>
              <a:t>with age in normal women with proven fertility: a longitudinal</a:t>
            </a:r>
          </a:p>
          <a:p>
            <a:pPr>
              <a:spcBef>
                <a:spcPct val="0"/>
              </a:spcBef>
            </a:pPr>
            <a:r>
              <a:rPr lang="en-US" altLang="zh-CN" dirty="0" smtClean="0"/>
              <a:t>study. </a:t>
            </a:r>
            <a:r>
              <a:rPr lang="en-US" altLang="zh-CN" dirty="0" err="1" smtClean="0"/>
              <a:t>Fertil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Steril</a:t>
            </a:r>
            <a:r>
              <a:rPr lang="en-US" altLang="zh-CN" dirty="0" smtClean="0"/>
              <a:t> 83:979–987</a:t>
            </a:r>
            <a:endParaRPr lang="zh-CN" altLang="en-US" dirty="0" smtClean="0"/>
          </a:p>
        </p:txBody>
      </p:sp>
      <p:sp>
        <p:nvSpPr>
          <p:cNvPr id="1034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285F13-2A95-44A6-996B-EE43B4EAD1DF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174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smtClean="0"/>
              <a:t>A characterization of the relationship of ovarian reserve markers with age</a:t>
            </a:r>
          </a:p>
          <a:p>
            <a:pPr>
              <a:spcBef>
                <a:spcPct val="0"/>
              </a:spcBef>
            </a:pPr>
            <a:r>
              <a:rPr lang="en-US" altLang="zh-CN" smtClean="0"/>
              <a:t>Mitchell P. Rosen, M.D.,a Erica Johnstone, M.D.,a Charles E. McCulloch, Ph.D.,b Sonya M. Schuh-Huerta, Ph.D.,c</a:t>
            </a:r>
          </a:p>
          <a:p>
            <a:pPr>
              <a:spcBef>
                <a:spcPct val="0"/>
              </a:spcBef>
            </a:pPr>
            <a:r>
              <a:rPr lang="en-US" altLang="zh-CN" smtClean="0"/>
              <a:t>Barbara Sternfeld, Ph.D.,d Renee A. Reijo-Pera, Ph.D.,c and Marcelle I. Cedars, M.D.a</a:t>
            </a:r>
          </a:p>
          <a:p>
            <a:pPr>
              <a:spcBef>
                <a:spcPct val="0"/>
              </a:spcBef>
            </a:pPr>
            <a:r>
              <a:rPr lang="en-US" altLang="zh-CN" smtClean="0"/>
              <a:t>American Society for Reproductive Medicine, </a:t>
            </a:r>
            <a:r>
              <a:rPr lang="en-US" altLang="zh-CN" u="sng" smtClean="0">
                <a:hlinkClick r:id="rId3" tooltip="Fertility and sterility."/>
              </a:rPr>
              <a:t>Fertil Steril.</a:t>
            </a:r>
            <a:r>
              <a:rPr lang="en-US" altLang="zh-CN" smtClean="0"/>
              <a:t> 2012</a:t>
            </a:r>
          </a:p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54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9857F1-7F73-49D5-93FF-65511709AE74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2404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3" name="Rectangle 7"/>
          <p:cNvSpPr>
            <a:spLocks noChangeArrowheads="1"/>
          </p:cNvSpPr>
          <p:nvPr/>
        </p:nvSpPr>
        <p:spPr bwMode="ltGray">
          <a:xfrm>
            <a:off x="2285834" y="4081996"/>
            <a:ext cx="1524000" cy="1447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1634" name="Rectangle 18"/>
          <p:cNvSpPr>
            <a:spLocks noChangeArrowheads="1"/>
          </p:cNvSpPr>
          <p:nvPr/>
        </p:nvSpPr>
        <p:spPr bwMode="ltGray">
          <a:xfrm>
            <a:off x="4572000" y="2616869"/>
            <a:ext cx="1524000" cy="1447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ltGray">
          <a:xfrm>
            <a:off x="0" y="2616869"/>
            <a:ext cx="1524000" cy="1447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ltGray">
          <a:xfrm>
            <a:off x="1524000" y="2616869"/>
            <a:ext cx="1524000" cy="1447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1625" name="Rectangle 9"/>
          <p:cNvSpPr>
            <a:spLocks noChangeArrowheads="1"/>
          </p:cNvSpPr>
          <p:nvPr/>
        </p:nvSpPr>
        <p:spPr bwMode="ltGray">
          <a:xfrm>
            <a:off x="5436096" y="4064669"/>
            <a:ext cx="1524000" cy="1447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1626" name="Rectangle 10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795012" y="990599"/>
            <a:ext cx="7772400" cy="1247359"/>
          </a:xfrm>
        </p:spPr>
        <p:txBody>
          <a:bodyPr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单击此处编辑母版标题样式</a:t>
            </a:r>
            <a:endParaRPr lang="en-US" altLang="zh-CN" noProof="0" dirty="0" smtClean="0"/>
          </a:p>
        </p:txBody>
      </p:sp>
      <p:sp>
        <p:nvSpPr>
          <p:cNvPr id="11162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640890"/>
            <a:ext cx="6400800" cy="5334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en-US" altLang="zh-CN" noProof="0" smtClean="0"/>
          </a:p>
        </p:txBody>
      </p:sp>
      <p:sp>
        <p:nvSpPr>
          <p:cNvPr id="111628" name="Rectangle 12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553200"/>
            <a:ext cx="2133600" cy="228600"/>
          </a:xfrm>
        </p:spPr>
        <p:txBody>
          <a:bodyPr/>
          <a:lstStyle>
            <a:lvl1pPr algn="l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 altLang="zh-CN"/>
          </a:p>
        </p:txBody>
      </p:sp>
      <p:sp>
        <p:nvSpPr>
          <p:cNvPr id="111629" name="Rectangle 1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 altLang="zh-CN"/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228600"/>
          </a:xfrm>
        </p:spPr>
        <p:txBody>
          <a:bodyPr/>
          <a:lstStyle>
            <a:lvl1pPr algn="r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9E4FACEB-5F97-4276-881A-8B56B497CBC4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11633" name="Rectangle 17"/>
          <p:cNvSpPr>
            <a:spLocks noChangeArrowheads="1"/>
          </p:cNvSpPr>
          <p:nvPr/>
        </p:nvSpPr>
        <p:spPr bwMode="ltGray">
          <a:xfrm>
            <a:off x="7620000" y="4064669"/>
            <a:ext cx="1524000" cy="14478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859" y="4053385"/>
            <a:ext cx="2217141" cy="14671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83" y="4078405"/>
            <a:ext cx="1490000" cy="144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077072"/>
            <a:ext cx="1862609" cy="144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" r="7826"/>
          <a:stretch/>
        </p:blipFill>
        <p:spPr>
          <a:xfrm>
            <a:off x="0" y="2553072"/>
            <a:ext cx="6135924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7872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0A3C0-7038-45F3-8DBD-9849102CBA9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423684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43700" y="107950"/>
            <a:ext cx="1943100" cy="60182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107950"/>
            <a:ext cx="5676900" cy="60182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68F92-91DD-4C4A-BD7F-9C0968655C6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88563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90600" y="990600"/>
            <a:ext cx="3771900" cy="51355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14900" y="990600"/>
            <a:ext cx="3771900" cy="51355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Company Logo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32004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910122F6-8D6A-47C8-B388-E6AD158704D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85035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990600" y="990600"/>
            <a:ext cx="7696200" cy="5135563"/>
          </a:xfrm>
        </p:spPr>
        <p:txBody>
          <a:bodyPr/>
          <a:lstStyle/>
          <a:p>
            <a:r>
              <a:rPr lang="zh-CN" altLang="en-US" smtClean="0"/>
              <a:t>单击图标添加表格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Company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32004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A021D55E-2A0B-46F6-84DC-65120CFE9A0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79895070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990600" y="990600"/>
            <a:ext cx="7696200" cy="5135563"/>
          </a:xfrm>
        </p:spPr>
        <p:txBody>
          <a:bodyPr/>
          <a:lstStyle/>
          <a:p>
            <a:r>
              <a:rPr lang="zh-CN" altLang="en-US" smtClean="0"/>
              <a:t>单击图标添加图表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Company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32004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8AF3B4C6-B6DB-4E6C-9FE3-F26D90855D5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2487570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dgm" idx="1"/>
          </p:nvPr>
        </p:nvSpPr>
        <p:spPr>
          <a:xfrm>
            <a:off x="990600" y="990600"/>
            <a:ext cx="7696200" cy="5135563"/>
          </a:xfrm>
        </p:spPr>
        <p:txBody>
          <a:bodyPr/>
          <a:lstStyle/>
          <a:p>
            <a:r>
              <a:rPr lang="zh-CN" altLang="en-US" smtClean="0"/>
              <a:t>单击图标添加 </a:t>
            </a:r>
            <a:r>
              <a:rPr lang="en-US" altLang="zh-CN" smtClean="0"/>
              <a:t>SmartArt </a:t>
            </a:r>
            <a:r>
              <a:rPr lang="zh-CN" altLang="en-US" smtClean="0"/>
              <a:t>图形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Company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32004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CA04F161-94CD-4429-9DC5-32F23C71BDE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47810549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线连接线 7"/>
          <p:cNvCxnSpPr/>
          <p:nvPr/>
        </p:nvCxnSpPr>
        <p:spPr>
          <a:xfrm>
            <a:off x="-1144" y="6525344"/>
            <a:ext cx="9144000" cy="0"/>
          </a:xfrm>
          <a:prstGeom prst="line">
            <a:avLst/>
          </a:prstGeom>
          <a:ln w="7620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7200" y="4521977"/>
            <a:ext cx="8229600" cy="1263534"/>
          </a:xfrm>
        </p:spPr>
        <p:txBody>
          <a:bodyPr anchor="ctr">
            <a:normAutofit/>
          </a:bodyPr>
          <a:lstStyle>
            <a:lvl1pPr algn="l" latinLnBrk="0">
              <a:defRPr lang="zh-CN" sz="435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7200" y="6068144"/>
            <a:ext cx="8229600" cy="457200"/>
          </a:xfrm>
        </p:spPr>
        <p:txBody>
          <a:bodyPr anchor="ctr"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zh-CN" sz="135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 algn="ctr" latinLnBrk="0">
              <a:buNone/>
              <a:defRPr lang="zh-CN" sz="2100"/>
            </a:lvl2pPr>
            <a:lvl3pPr marL="685800" indent="0" algn="ctr" latinLnBrk="0">
              <a:buNone/>
              <a:defRPr lang="zh-CN" sz="1800"/>
            </a:lvl3pPr>
            <a:lvl4pPr marL="1028700" indent="0" algn="ctr" latinLnBrk="0">
              <a:buNone/>
              <a:defRPr lang="zh-CN" sz="1500"/>
            </a:lvl4pPr>
            <a:lvl5pPr marL="1371600" indent="0" algn="ctr" latinLnBrk="0">
              <a:buNone/>
              <a:defRPr lang="zh-CN" sz="1500"/>
            </a:lvl5pPr>
            <a:lvl6pPr marL="1714500" indent="0" algn="ctr" latinLnBrk="0">
              <a:buNone/>
              <a:defRPr lang="zh-CN" sz="1500"/>
            </a:lvl6pPr>
            <a:lvl7pPr marL="2057400" indent="0" algn="ctr" latinLnBrk="0">
              <a:buNone/>
              <a:defRPr lang="zh-CN" sz="1500"/>
            </a:lvl7pPr>
            <a:lvl8pPr marL="2400300" indent="0" algn="ctr" latinLnBrk="0">
              <a:buNone/>
              <a:defRPr lang="zh-CN" sz="1500"/>
            </a:lvl8pPr>
            <a:lvl9pPr marL="2743200" indent="0" algn="ctr" latinLnBrk="0">
              <a:buNone/>
              <a:defRPr lang="zh-CN" sz="1500"/>
            </a:lvl9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pic>
        <p:nvPicPr>
          <p:cNvPr id="9" name="图片 8" descr="试管特写" title="科学图片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"/>
          <a:stretch/>
        </p:blipFill>
        <p:spPr>
          <a:xfrm>
            <a:off x="-1" y="3"/>
            <a:ext cx="9142857" cy="4149077"/>
          </a:xfrm>
          <a:prstGeom prst="rect">
            <a:avLst/>
          </a:prstGeom>
        </p:spPr>
      </p:pic>
      <p:sp>
        <p:nvSpPr>
          <p:cNvPr id="25" name="圆角矩形 24"/>
          <p:cNvSpPr>
            <a:spLocks noChangeAspect="1"/>
          </p:cNvSpPr>
          <p:nvPr userDrawn="1"/>
        </p:nvSpPr>
        <p:spPr>
          <a:xfrm>
            <a:off x="6691336" y="5554242"/>
            <a:ext cx="538995" cy="539054"/>
          </a:xfrm>
          <a:prstGeom prst="roundRect">
            <a:avLst>
              <a:gd name="adj" fmla="val 7787"/>
            </a:avLst>
          </a:prstGeom>
          <a:solidFill>
            <a:srgbClr val="DB7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26" name="半闭框 25"/>
          <p:cNvSpPr>
            <a:spLocks noChangeAspect="1"/>
          </p:cNvSpPr>
          <p:nvPr userDrawn="1"/>
        </p:nvSpPr>
        <p:spPr>
          <a:xfrm rot="13500000" flipH="1">
            <a:off x="6970643" y="5750822"/>
            <a:ext cx="167112" cy="167112"/>
          </a:xfrm>
          <a:prstGeom prst="halfFrame">
            <a:avLst>
              <a:gd name="adj1" fmla="val 14838"/>
              <a:gd name="adj2" fmla="val 1853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9" name="半闭框 28"/>
          <p:cNvSpPr>
            <a:spLocks noChangeAspect="1"/>
          </p:cNvSpPr>
          <p:nvPr userDrawn="1"/>
        </p:nvSpPr>
        <p:spPr>
          <a:xfrm rot="13500000" flipH="1">
            <a:off x="7106579" y="5891572"/>
            <a:ext cx="167112" cy="167112"/>
          </a:xfrm>
          <a:prstGeom prst="halfFrame">
            <a:avLst>
              <a:gd name="adj1" fmla="val 14838"/>
              <a:gd name="adj2" fmla="val 1853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0" name="半闭框 29"/>
          <p:cNvSpPr>
            <a:spLocks noChangeAspect="1"/>
          </p:cNvSpPr>
          <p:nvPr userDrawn="1"/>
        </p:nvSpPr>
        <p:spPr>
          <a:xfrm rot="13500000" flipH="1">
            <a:off x="7106581" y="5614671"/>
            <a:ext cx="167112" cy="167112"/>
          </a:xfrm>
          <a:prstGeom prst="halfFrame">
            <a:avLst>
              <a:gd name="adj1" fmla="val 14838"/>
              <a:gd name="adj2" fmla="val 1853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23992"/>
          <a:stretch/>
        </p:blipFill>
        <p:spPr bwMode="auto">
          <a:xfrm>
            <a:off x="7263529" y="5520872"/>
            <a:ext cx="1841943" cy="59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5157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9" grpId="0" animBg="1"/>
      <p:bldP spid="30" grpId="0" animBg="1"/>
    </p:bldLst>
  </p:timing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0100" y="1052735"/>
            <a:ext cx="7543800" cy="511946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www.themegallery.com</a:t>
            </a: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Company Logo</a:t>
            </a:r>
            <a:endParaRPr lang="en-US" alt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609B-F03E-48D1-9B69-DEED8279EFF6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7947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8" name="直线连接线 7"/>
          <p:cNvCxnSpPr/>
          <p:nvPr/>
        </p:nvCxnSpPr>
        <p:spPr>
          <a:xfrm>
            <a:off x="0" y="5753100"/>
            <a:ext cx="9144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153095"/>
            <a:ext cx="8229600" cy="2286000"/>
          </a:xfrm>
        </p:spPr>
        <p:txBody>
          <a:bodyPr anchor="b">
            <a:normAutofit/>
          </a:bodyPr>
          <a:lstStyle>
            <a:lvl1pPr latinLnBrk="0">
              <a:defRPr lang="zh-CN" sz="4350" b="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2438" y="5864054"/>
            <a:ext cx="8229600" cy="450042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zh-CN" sz="15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 latinLnBrk="0">
              <a:buNone/>
              <a:defRPr lang="zh-CN"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zh-CN"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zh-CN"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zh-CN"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zh-CN"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zh-CN"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zh-CN"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zh-CN"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825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00100" y="999921"/>
            <a:ext cx="3564082" cy="5172280"/>
          </a:xfrm>
        </p:spPr>
        <p:txBody>
          <a:bodyPr>
            <a:normAutofit/>
          </a:bodyPr>
          <a:lstStyle>
            <a:lvl1pPr latinLnBrk="0">
              <a:spcBef>
                <a:spcPts val="1500"/>
              </a:spcBef>
              <a:defRPr lang="zh-CN" sz="1500"/>
            </a:lvl1pPr>
            <a:lvl2pPr latinLnBrk="0">
              <a:defRPr lang="zh-CN" sz="1350"/>
            </a:lvl2pPr>
            <a:lvl3pPr latinLnBrk="0">
              <a:defRPr lang="zh-CN" sz="1200"/>
            </a:lvl3pPr>
            <a:lvl4pPr latinLnBrk="0">
              <a:defRPr lang="zh-CN" sz="1050"/>
            </a:lvl4pPr>
            <a:lvl5pPr latinLnBrk="0">
              <a:defRPr lang="zh-CN" sz="1050"/>
            </a:lvl5pPr>
            <a:lvl6pPr latinLnBrk="0">
              <a:defRPr lang="zh-CN" sz="1050"/>
            </a:lvl6pPr>
            <a:lvl7pPr latinLnBrk="0">
              <a:defRPr lang="zh-CN" sz="1050"/>
            </a:lvl7pPr>
            <a:lvl8pPr latinLnBrk="0">
              <a:defRPr lang="zh-CN" sz="1050"/>
            </a:lvl8pPr>
            <a:lvl9pPr latinLnBrk="0">
              <a:defRPr lang="zh-CN" sz="105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79819" y="999921"/>
            <a:ext cx="3564082" cy="5172280"/>
          </a:xfrm>
        </p:spPr>
        <p:txBody>
          <a:bodyPr>
            <a:normAutofit/>
          </a:bodyPr>
          <a:lstStyle>
            <a:lvl1pPr latinLnBrk="0">
              <a:spcBef>
                <a:spcPts val="1500"/>
              </a:spcBef>
              <a:defRPr lang="zh-CN" sz="1500"/>
            </a:lvl1pPr>
            <a:lvl2pPr latinLnBrk="0">
              <a:defRPr lang="zh-CN" sz="1350"/>
            </a:lvl2pPr>
            <a:lvl3pPr latinLnBrk="0">
              <a:defRPr lang="zh-CN" sz="1200"/>
            </a:lvl3pPr>
            <a:lvl4pPr latinLnBrk="0">
              <a:defRPr lang="zh-CN" sz="1050"/>
            </a:lvl4pPr>
            <a:lvl5pPr latinLnBrk="0">
              <a:defRPr lang="zh-CN" sz="1050"/>
            </a:lvl5pPr>
            <a:lvl6pPr latinLnBrk="0">
              <a:defRPr lang="zh-CN" sz="1050"/>
            </a:lvl6pPr>
            <a:lvl7pPr latinLnBrk="0">
              <a:defRPr lang="zh-CN" sz="1050"/>
            </a:lvl7pPr>
            <a:lvl8pPr latinLnBrk="0">
              <a:defRPr lang="zh-CN" sz="1050"/>
            </a:lvl8pPr>
            <a:lvl9pPr latinLnBrk="0">
              <a:defRPr lang="zh-CN"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www.themegallery.com</a:t>
            </a: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Company Logo</a:t>
            </a:r>
            <a:endParaRPr lang="en-US" alt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C43B-64F3-4E6E-8C59-20CA766772C8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13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5609B-F03E-48D1-9B69-DEED8279EFF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3299224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00100" y="1124744"/>
            <a:ext cx="3566160" cy="811583"/>
          </a:xfrm>
        </p:spPr>
        <p:txBody>
          <a:bodyPr anchor="b"/>
          <a:lstStyle>
            <a:lvl1pPr marL="0" indent="0" latinLnBrk="0">
              <a:lnSpc>
                <a:spcPct val="90000"/>
              </a:lnSpc>
              <a:spcBef>
                <a:spcPts val="0"/>
              </a:spcBef>
              <a:buNone/>
              <a:defRPr lang="zh-CN" sz="1800" b="0"/>
            </a:lvl1pPr>
            <a:lvl2pPr marL="342900" indent="0" latinLnBrk="0">
              <a:buNone/>
              <a:defRPr lang="zh-CN" sz="1500" b="1"/>
            </a:lvl2pPr>
            <a:lvl3pPr marL="685800" indent="0" latinLnBrk="0">
              <a:buNone/>
              <a:defRPr lang="zh-CN" sz="1350" b="1"/>
            </a:lvl3pPr>
            <a:lvl4pPr marL="1028700" indent="0" latinLnBrk="0">
              <a:buNone/>
              <a:defRPr lang="zh-CN" sz="1200" b="1"/>
            </a:lvl4pPr>
            <a:lvl5pPr marL="1371600" indent="0" latinLnBrk="0">
              <a:buNone/>
              <a:defRPr lang="zh-CN" sz="1200" b="1"/>
            </a:lvl5pPr>
            <a:lvl6pPr marL="1714500" indent="0" latinLnBrk="0">
              <a:buNone/>
              <a:defRPr lang="zh-CN" sz="1200" b="1"/>
            </a:lvl6pPr>
            <a:lvl7pPr marL="2057400" indent="0" latinLnBrk="0">
              <a:buNone/>
              <a:defRPr lang="zh-CN" sz="1200" b="1"/>
            </a:lvl7pPr>
            <a:lvl8pPr marL="2400300" indent="0" latinLnBrk="0">
              <a:buNone/>
              <a:defRPr lang="zh-CN" sz="1200" b="1"/>
            </a:lvl8pPr>
            <a:lvl9pPr marL="2743200" indent="0" latinLnBrk="0">
              <a:buNone/>
              <a:defRPr lang="zh-CN"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00100" y="2158577"/>
            <a:ext cx="3566160" cy="4013623"/>
          </a:xfrm>
        </p:spPr>
        <p:txBody>
          <a:bodyPr/>
          <a:lstStyle>
            <a:lvl1pPr latinLnBrk="0">
              <a:spcBef>
                <a:spcPts val="1500"/>
              </a:spcBef>
              <a:defRPr lang="zh-CN" sz="1500"/>
            </a:lvl1pPr>
            <a:lvl2pPr latinLnBrk="0">
              <a:defRPr lang="zh-CN" sz="1500"/>
            </a:lvl2pPr>
            <a:lvl3pPr latinLnBrk="0">
              <a:defRPr lang="zh-CN" sz="1350"/>
            </a:lvl3pPr>
            <a:lvl4pPr latinLnBrk="0">
              <a:defRPr lang="zh-CN" sz="1200"/>
            </a:lvl4pPr>
            <a:lvl5pPr latinLnBrk="0">
              <a:defRPr lang="zh-CN" sz="1200"/>
            </a:lvl5pPr>
            <a:lvl6pPr latinLnBrk="0">
              <a:defRPr lang="zh-CN" sz="1200"/>
            </a:lvl6pPr>
            <a:lvl7pPr latinLnBrk="0">
              <a:defRPr lang="zh-CN" sz="1200"/>
            </a:lvl7pPr>
            <a:lvl8pPr latinLnBrk="0">
              <a:defRPr lang="zh-CN" sz="1200"/>
            </a:lvl8pPr>
            <a:lvl9pPr latinLnBrk="0">
              <a:defRPr lang="zh-CN" sz="12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77740" y="1124744"/>
            <a:ext cx="3566160" cy="811583"/>
          </a:xfrm>
        </p:spPr>
        <p:txBody>
          <a:bodyPr anchor="b"/>
          <a:lstStyle>
            <a:lvl1pPr marL="0" indent="0" latinLnBrk="0">
              <a:lnSpc>
                <a:spcPct val="90000"/>
              </a:lnSpc>
              <a:spcBef>
                <a:spcPts val="0"/>
              </a:spcBef>
              <a:buNone/>
              <a:defRPr lang="zh-CN" sz="1800" b="0"/>
            </a:lvl1pPr>
            <a:lvl2pPr marL="342900" indent="0" latinLnBrk="0">
              <a:buNone/>
              <a:defRPr lang="zh-CN" sz="1500" b="1"/>
            </a:lvl2pPr>
            <a:lvl3pPr marL="685800" indent="0" latinLnBrk="0">
              <a:buNone/>
              <a:defRPr lang="zh-CN" sz="1350" b="1"/>
            </a:lvl3pPr>
            <a:lvl4pPr marL="1028700" indent="0" latinLnBrk="0">
              <a:buNone/>
              <a:defRPr lang="zh-CN" sz="1200" b="1"/>
            </a:lvl4pPr>
            <a:lvl5pPr marL="1371600" indent="0" latinLnBrk="0">
              <a:buNone/>
              <a:defRPr lang="zh-CN" sz="1200" b="1"/>
            </a:lvl5pPr>
            <a:lvl6pPr marL="1714500" indent="0" latinLnBrk="0">
              <a:buNone/>
              <a:defRPr lang="zh-CN" sz="1200" b="1"/>
            </a:lvl6pPr>
            <a:lvl7pPr marL="2057400" indent="0" latinLnBrk="0">
              <a:buNone/>
              <a:defRPr lang="zh-CN" sz="1200" b="1"/>
            </a:lvl7pPr>
            <a:lvl8pPr marL="2400300" indent="0" latinLnBrk="0">
              <a:buNone/>
              <a:defRPr lang="zh-CN" sz="1200" b="1"/>
            </a:lvl8pPr>
            <a:lvl9pPr marL="2743200" indent="0" latinLnBrk="0">
              <a:buNone/>
              <a:defRPr lang="zh-CN"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77740" y="2158577"/>
            <a:ext cx="3566160" cy="4013623"/>
          </a:xfrm>
        </p:spPr>
        <p:txBody>
          <a:bodyPr/>
          <a:lstStyle>
            <a:lvl1pPr latinLnBrk="0">
              <a:spcBef>
                <a:spcPts val="1500"/>
              </a:spcBef>
              <a:defRPr lang="zh-CN" sz="1500"/>
            </a:lvl1pPr>
            <a:lvl2pPr latinLnBrk="0">
              <a:defRPr lang="zh-CN" sz="1500"/>
            </a:lvl2pPr>
            <a:lvl3pPr latinLnBrk="0">
              <a:defRPr lang="zh-CN" sz="1350"/>
            </a:lvl3pPr>
            <a:lvl4pPr latinLnBrk="0">
              <a:defRPr lang="zh-CN" sz="1200"/>
            </a:lvl4pPr>
            <a:lvl5pPr latinLnBrk="0">
              <a:defRPr lang="zh-CN" sz="1200"/>
            </a:lvl5pPr>
            <a:lvl6pPr latinLnBrk="0">
              <a:defRPr lang="zh-CN" sz="1200"/>
            </a:lvl6pPr>
            <a:lvl7pPr latinLnBrk="0">
              <a:defRPr lang="zh-CN" sz="1200"/>
            </a:lvl7pPr>
            <a:lvl8pPr latinLnBrk="0">
              <a:defRPr lang="zh-CN" sz="1200"/>
            </a:lvl8pPr>
            <a:lvl9pPr latinLnBrk="0">
              <a:defRPr lang="zh-CN" sz="12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www.themegallery.com</a:t>
            </a: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Company Logo</a:t>
            </a:r>
            <a:endParaRPr lang="en-US" altLang="zh-CN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A88A-7C44-4CF2-BA07-C90CB2AEBC7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749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www.themegallery.com</a:t>
            </a: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Company Logo</a:t>
            </a:r>
            <a:endParaRPr lang="en-US" alt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D6C63-FE64-43FE-A9AB-503AF0959D8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924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www.themegallery.com</a:t>
            </a: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Company Logo</a:t>
            </a:r>
            <a:endParaRPr lang="en-US" altLang="zh-CN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A7CF-7F90-4ECA-96DC-2299B7A15244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72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ltGray">
          <a:xfrm>
            <a:off x="0" y="0"/>
            <a:ext cx="3200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9" name="直线连接线 8"/>
          <p:cNvCxnSpPr/>
          <p:nvPr/>
        </p:nvCxnSpPr>
        <p:spPr>
          <a:xfrm flipH="1">
            <a:off x="3200401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390" y="465512"/>
            <a:ext cx="2629622" cy="1600200"/>
          </a:xfrm>
        </p:spPr>
        <p:txBody>
          <a:bodyPr anchor="t">
            <a:normAutofit/>
          </a:bodyPr>
          <a:lstStyle>
            <a:lvl1pPr latinLnBrk="0">
              <a:defRPr lang="zh-CN" sz="2100" b="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24251" y="465513"/>
            <a:ext cx="5286375" cy="5935287"/>
          </a:xfrm>
        </p:spPr>
        <p:txBody>
          <a:bodyPr>
            <a:normAutofit/>
          </a:bodyPr>
          <a:lstStyle>
            <a:lvl1pPr latinLnBrk="0">
              <a:defRPr lang="zh-CN" sz="1650"/>
            </a:lvl1pPr>
            <a:lvl2pPr latinLnBrk="0">
              <a:defRPr lang="zh-CN" sz="1500"/>
            </a:lvl2pPr>
            <a:lvl3pPr latinLnBrk="0">
              <a:defRPr lang="zh-CN" sz="1350"/>
            </a:lvl3pPr>
            <a:lvl4pPr latinLnBrk="0">
              <a:defRPr lang="zh-CN" sz="1200"/>
            </a:lvl4pPr>
            <a:lvl5pPr latinLnBrk="0">
              <a:defRPr lang="zh-CN" sz="1200"/>
            </a:lvl5pPr>
            <a:lvl6pPr latinLnBrk="0">
              <a:defRPr lang="zh-CN" sz="1200"/>
            </a:lvl6pPr>
            <a:lvl7pPr latinLnBrk="0">
              <a:defRPr lang="zh-CN" sz="1200"/>
            </a:lvl7pPr>
            <a:lvl8pPr latinLnBrk="0">
              <a:defRPr lang="zh-CN" sz="1200"/>
            </a:lvl8pPr>
            <a:lvl9pPr latinLnBrk="0">
              <a:defRPr lang="zh-CN"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85390" y="3746500"/>
            <a:ext cx="2629622" cy="24257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zh-CN" sz="1200"/>
            </a:lvl1pPr>
            <a:lvl2pPr marL="342900" indent="0" latinLnBrk="0">
              <a:buNone/>
              <a:defRPr lang="zh-CN" sz="900"/>
            </a:lvl2pPr>
            <a:lvl3pPr marL="685800" indent="0" latinLnBrk="0">
              <a:buNone/>
              <a:defRPr lang="zh-CN" sz="750"/>
            </a:lvl3pPr>
            <a:lvl4pPr marL="1028700" indent="0" latinLnBrk="0">
              <a:buNone/>
              <a:defRPr lang="zh-CN" sz="675"/>
            </a:lvl4pPr>
            <a:lvl5pPr marL="1371600" indent="0" latinLnBrk="0">
              <a:buNone/>
              <a:defRPr lang="zh-CN" sz="675"/>
            </a:lvl5pPr>
            <a:lvl6pPr marL="1714500" indent="0" latinLnBrk="0">
              <a:buNone/>
              <a:defRPr lang="zh-CN" sz="675"/>
            </a:lvl6pPr>
            <a:lvl7pPr marL="2057400" indent="0" latinLnBrk="0">
              <a:buNone/>
              <a:defRPr lang="zh-CN" sz="675"/>
            </a:lvl7pPr>
            <a:lvl8pPr marL="2400300" indent="0" latinLnBrk="0">
              <a:buNone/>
              <a:defRPr lang="zh-CN" sz="675"/>
            </a:lvl8pPr>
            <a:lvl9pPr marL="2743200" indent="0" latinLnBrk="0">
              <a:buNone/>
              <a:defRPr lang="zh-CN"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3538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extLst mod="1">
    <p:ext uri="{DCECCB84-F9BA-43D5-87BE-67443E8EF086}">
      <p15:sldGuideLst xmlns:p15="http://schemas.microsoft.com/office/powerpoint/2012/main">
        <p15:guide id="1" pos="2016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221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ltGray">
          <a:xfrm>
            <a:off x="0" y="0"/>
            <a:ext cx="3200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9" name="直线连接线 8"/>
          <p:cNvCxnSpPr/>
          <p:nvPr/>
        </p:nvCxnSpPr>
        <p:spPr>
          <a:xfrm flipH="1">
            <a:off x="3200401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36" y="466344"/>
            <a:ext cx="2626614" cy="1600200"/>
          </a:xfrm>
        </p:spPr>
        <p:txBody>
          <a:bodyPr anchor="t">
            <a:normAutofit/>
          </a:bodyPr>
          <a:lstStyle>
            <a:lvl1pPr latinLnBrk="0">
              <a:defRPr lang="zh-CN" sz="2100" b="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232404" y="0"/>
            <a:ext cx="5911596" cy="6858000"/>
          </a:xfrm>
        </p:spPr>
        <p:txBody>
          <a:bodyPr tIns="731520">
            <a:normAutofit/>
          </a:bodyPr>
          <a:lstStyle>
            <a:lvl1pPr marL="0" indent="0" algn="ctr" latinLnBrk="0">
              <a:buNone/>
              <a:defRPr lang="zh-CN" sz="1800"/>
            </a:lvl1pPr>
            <a:lvl2pPr marL="342900" indent="0" latinLnBrk="0">
              <a:buNone/>
              <a:defRPr lang="zh-CN" sz="2100"/>
            </a:lvl2pPr>
            <a:lvl3pPr marL="685800" indent="0" latinLnBrk="0">
              <a:buNone/>
              <a:defRPr lang="zh-CN" sz="1800"/>
            </a:lvl3pPr>
            <a:lvl4pPr marL="1028700" indent="0" latinLnBrk="0">
              <a:buNone/>
              <a:defRPr lang="zh-CN" sz="1500"/>
            </a:lvl4pPr>
            <a:lvl5pPr marL="1371600" indent="0" latinLnBrk="0">
              <a:buNone/>
              <a:defRPr lang="zh-CN" sz="1500"/>
            </a:lvl5pPr>
            <a:lvl6pPr marL="1714500" indent="0" latinLnBrk="0">
              <a:buNone/>
              <a:defRPr lang="zh-CN" sz="1500"/>
            </a:lvl6pPr>
            <a:lvl7pPr marL="2057400" indent="0" latinLnBrk="0">
              <a:buNone/>
              <a:defRPr lang="zh-CN" sz="1500"/>
            </a:lvl7pPr>
            <a:lvl8pPr marL="2400300" indent="0" latinLnBrk="0">
              <a:buNone/>
              <a:defRPr lang="zh-CN" sz="1500"/>
            </a:lvl8pPr>
            <a:lvl9pPr marL="2743200" indent="0" latinLnBrk="0">
              <a:buNone/>
              <a:defRPr lang="zh-CN" sz="1500"/>
            </a:lvl9pPr>
          </a:lstStyle>
          <a:p>
            <a:r>
              <a:rPr lang="zh-CN" altLang="en-US" smtClean="0"/>
              <a:t>单击图标添加图片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88036" y="3749040"/>
            <a:ext cx="2626614" cy="242316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zh-CN" sz="1200"/>
            </a:lvl1pPr>
            <a:lvl2pPr marL="342900" indent="0" latinLnBrk="0">
              <a:buNone/>
              <a:defRPr lang="zh-CN" sz="900"/>
            </a:lvl2pPr>
            <a:lvl3pPr marL="685800" indent="0" latinLnBrk="0">
              <a:buNone/>
              <a:defRPr lang="zh-CN" sz="750"/>
            </a:lvl3pPr>
            <a:lvl4pPr marL="1028700" indent="0" latinLnBrk="0">
              <a:buNone/>
              <a:defRPr lang="zh-CN" sz="675"/>
            </a:lvl4pPr>
            <a:lvl5pPr marL="1371600" indent="0" latinLnBrk="0">
              <a:buNone/>
              <a:defRPr lang="zh-CN" sz="675"/>
            </a:lvl5pPr>
            <a:lvl6pPr marL="1714500" indent="0" latinLnBrk="0">
              <a:buNone/>
              <a:defRPr lang="zh-CN" sz="675"/>
            </a:lvl6pPr>
            <a:lvl7pPr marL="2057400" indent="0" latinLnBrk="0">
              <a:buNone/>
              <a:defRPr lang="zh-CN" sz="675"/>
            </a:lvl7pPr>
            <a:lvl8pPr marL="2400300" indent="0" latinLnBrk="0">
              <a:buNone/>
              <a:defRPr lang="zh-CN" sz="675"/>
            </a:lvl8pPr>
            <a:lvl9pPr marL="2743200" indent="0" latinLnBrk="0">
              <a:buNone/>
              <a:defRPr lang="zh-CN"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3956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www.themegallery.com</a:t>
            </a: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Company Logo</a:t>
            </a:r>
            <a:endParaRPr lang="en-US" alt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A3C0-7038-45F3-8DBD-9849102CBA9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727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6982692" y="0"/>
            <a:ext cx="216130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8" name="直线连接线 7"/>
          <p:cNvCxnSpPr/>
          <p:nvPr/>
        </p:nvCxnSpPr>
        <p:spPr>
          <a:xfrm flipH="1">
            <a:off x="6982692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15176" y="685803"/>
            <a:ext cx="1743075" cy="548639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685803"/>
            <a:ext cx="6079331" cy="548639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www.themegallery.com</a:t>
            </a: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Company Logo</a:t>
            </a:r>
            <a:endParaRPr lang="en-US" alt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E3C6-D9B2-4DED-A491-04B04CF2FF0F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832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621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986"/>
            <a:ext cx="2133600" cy="363854"/>
          </a:xfrm>
        </p:spPr>
        <p:txBody>
          <a:bodyPr/>
          <a:lstStyle>
            <a:lvl1pPr>
              <a:defRPr/>
            </a:lvl1pPr>
          </a:lstStyle>
          <a:p>
            <a:fld id="{E2242088-BA94-40A3-9252-9223F7452FAB}" type="datetime1">
              <a:rPr lang="zh-CN" altLang="en-US"/>
              <a:pPr/>
              <a:t>2014/1/12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986"/>
            <a:ext cx="2895600" cy="363854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986"/>
            <a:ext cx="2133600" cy="363854"/>
          </a:xfrm>
        </p:spPr>
        <p:txBody>
          <a:bodyPr/>
          <a:lstStyle>
            <a:lvl1pPr>
              <a:defRPr/>
            </a:lvl1pPr>
          </a:lstStyle>
          <a:p>
            <a:fld id="{D74B1A95-8F92-40EA-94A9-1C7096DDF977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62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AA308-F86E-4AAC-83D2-14CD1BAEE0A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988389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90600" y="990600"/>
            <a:ext cx="3771900" cy="51355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14900" y="990600"/>
            <a:ext cx="3771900" cy="51355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 Logo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AC43B-64F3-4E6E-8C59-20CA766772C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642784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 Logo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0A88A-7C44-4CF2-BA07-C90CB2AEBC7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1413048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 Logo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D6C63-FE64-43FE-A9AB-503AF0959D8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165185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 Logo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DA7CF-7F90-4ECA-96DC-2299B7A1524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3990363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 Logo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01BCA-D39F-476D-A1B9-09B09C3FF0F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208467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 Logo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7514B-E7B6-4010-9B86-71925A52DC6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4324897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12" name="Rectangle 20"/>
          <p:cNvSpPr>
            <a:spLocks noChangeArrowheads="1"/>
          </p:cNvSpPr>
          <p:nvPr/>
        </p:nvSpPr>
        <p:spPr bwMode="gray">
          <a:xfrm>
            <a:off x="838200" y="0"/>
            <a:ext cx="8305800" cy="7905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0602" name="Rectangle 10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107950"/>
            <a:ext cx="73152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11060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990600"/>
            <a:ext cx="7696200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altLang="zh-CN" dirty="0" smtClean="0"/>
          </a:p>
        </p:txBody>
      </p:sp>
      <p:sp>
        <p:nvSpPr>
          <p:cNvPr id="11060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56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11060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7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r>
              <a:rPr lang="en-US" altLang="zh-CN"/>
              <a:t>Company Logo</a:t>
            </a:r>
          </a:p>
        </p:txBody>
      </p:sp>
      <p:sp>
        <p:nvSpPr>
          <p:cNvPr id="11060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9831E3C6-D9B2-4DED-A491-04B04CF2FF0F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10607" name="Rectangle 15"/>
          <p:cNvSpPr>
            <a:spLocks noChangeArrowheads="1"/>
          </p:cNvSpPr>
          <p:nvPr/>
        </p:nvSpPr>
        <p:spPr bwMode="ltGray">
          <a:xfrm>
            <a:off x="0" y="0"/>
            <a:ext cx="838200" cy="787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0613" name="Line 21"/>
          <p:cNvSpPr>
            <a:spLocks noChangeShapeType="1"/>
          </p:cNvSpPr>
          <p:nvPr/>
        </p:nvSpPr>
        <p:spPr bwMode="auto">
          <a:xfrm>
            <a:off x="152400" y="64770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904" y="-20172"/>
            <a:ext cx="864096" cy="7960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" y="-17635"/>
            <a:ext cx="828000" cy="80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0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9" name="直线连接线 8"/>
          <p:cNvCxnSpPr/>
          <p:nvPr/>
        </p:nvCxnSpPr>
        <p:spPr>
          <a:xfrm>
            <a:off x="0" y="6502427"/>
            <a:ext cx="91440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标题占位符 1"/>
          <p:cNvSpPr>
            <a:spLocks noGrp="1"/>
          </p:cNvSpPr>
          <p:nvPr>
            <p:ph type="title"/>
          </p:nvPr>
        </p:nvSpPr>
        <p:spPr bwMode="auto">
          <a:xfrm>
            <a:off x="611560" y="175672"/>
            <a:ext cx="7543800" cy="661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00100" y="980729"/>
            <a:ext cx="7543800" cy="5191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dirty="0"/>
              <a:t>单击此处编辑母版文本样式</a:t>
            </a:r>
          </a:p>
          <a:p>
            <a:pPr lvl="1"/>
            <a:r>
              <a:rPr lang="zh-CN" dirty="0"/>
              <a:t>第二级</a:t>
            </a:r>
          </a:p>
          <a:p>
            <a:pPr lvl="2"/>
            <a:r>
              <a:rPr lang="zh-CN" dirty="0"/>
              <a:t>第三级</a:t>
            </a:r>
          </a:p>
          <a:p>
            <a:pPr lvl="3"/>
            <a:r>
              <a:rPr lang="zh-CN" dirty="0"/>
              <a:t>第四级</a:t>
            </a:r>
          </a:p>
          <a:p>
            <a:pPr lvl="4"/>
            <a:r>
              <a:rPr lang="zh-CN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115176" y="6394450"/>
            <a:ext cx="174307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900">
                <a:solidFill>
                  <a:schemeClr val="tx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smtClean="0"/>
              <a:t>www.themegallery.com</a:t>
            </a:r>
            <a:endParaRPr lang="en-US" altLang="zh-CN"/>
          </a:p>
        </p:txBody>
      </p:sp>
      <p:sp>
        <p:nvSpPr>
          <p:cNvPr id="8" name="矩形 7"/>
          <p:cNvSpPr/>
          <p:nvPr userDrawn="1"/>
        </p:nvSpPr>
        <p:spPr>
          <a:xfrm>
            <a:off x="0" y="354"/>
            <a:ext cx="9144000" cy="79608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50424" y="6499492"/>
            <a:ext cx="14431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lang="en-US" altLang="zh-CN" sz="1600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defRPr>
            </a:lvl1pPr>
          </a:lstStyle>
          <a:p>
            <a:pPr algn="ctr" eaLnBrk="0" hangingPunct="0"/>
            <a:r>
              <a:rPr lang="en-US" dirty="0" smtClean="0"/>
              <a:t>Company Logo</a:t>
            </a:r>
            <a:endParaRPr 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7947" y="6531610"/>
            <a:ext cx="39290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1000" b="1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 altLang="zh-CN" dirty="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491" y="3767"/>
            <a:ext cx="864096" cy="81184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587" y="-9487"/>
            <a:ext cx="1220785" cy="823825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43804" y="6516585"/>
            <a:ext cx="1357322" cy="30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989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zh-CN" sz="3600" kern="120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05740" indent="-205740" algn="l" defTabSz="685800" rtl="0" eaLnBrk="1" latinLnBrk="0" hangingPunct="1">
        <a:spcBef>
          <a:spcPts val="1650"/>
        </a:spcBef>
        <a:buClr>
          <a:schemeClr val="tx1">
            <a:lumMod val="65000"/>
          </a:schemeClr>
        </a:buClr>
        <a:buFont typeface="Arial" pitchFamily="34" charset="0"/>
        <a:buChar char="•"/>
        <a:defRPr lang="zh-CN" sz="2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445770" indent="-205740" algn="l" defTabSz="685800" rtl="0" eaLnBrk="1" latinLnBrk="0" hangingPunct="1">
        <a:spcBef>
          <a:spcPts val="1200"/>
        </a:spcBef>
        <a:buClr>
          <a:schemeClr val="tx1">
            <a:lumMod val="65000"/>
          </a:schemeClr>
        </a:buClr>
        <a:buFont typeface="Arial" pitchFamily="34" charset="0"/>
        <a:buChar char="•"/>
        <a:defRPr lang="zh-CN" sz="2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651510" indent="-171450" algn="l" defTabSz="685800" rtl="0" eaLnBrk="1" latinLnBrk="0" hangingPunct="1">
        <a:spcBef>
          <a:spcPts val="900"/>
        </a:spcBef>
        <a:buClr>
          <a:schemeClr val="tx1">
            <a:lumMod val="65000"/>
          </a:schemeClr>
        </a:buClr>
        <a:buFont typeface="Arial" pitchFamily="34" charset="0"/>
        <a:buChar char="•"/>
        <a:defRPr lang="zh-CN" sz="20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891540" indent="-171450" algn="l" defTabSz="685800" rtl="0" eaLnBrk="1" latinLnBrk="0" hangingPunct="1">
        <a:spcBef>
          <a:spcPts val="750"/>
        </a:spcBef>
        <a:buClr>
          <a:schemeClr val="tx1">
            <a:lumMod val="65000"/>
          </a:schemeClr>
        </a:buClr>
        <a:buFont typeface="Arial" pitchFamily="34" charset="0"/>
        <a:buChar char="•"/>
        <a:defRPr lang="zh-CN" sz="20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062990" indent="-171450" algn="l" defTabSz="6858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lang="zh-CN" sz="20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1234440" indent="-171450" algn="l" defTabSz="685800" rtl="0" eaLnBrk="1" latinLnBrk="0" hangingPunct="1">
        <a:spcBef>
          <a:spcPts val="450"/>
        </a:spcBef>
        <a:buClr>
          <a:schemeClr val="tx1">
            <a:lumMod val="65000"/>
          </a:schemeClr>
        </a:buClr>
        <a:buFont typeface="Arial" pitchFamily="34" charset="0"/>
        <a:buChar char="•"/>
        <a:defRPr lang="zh-CN"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05890" indent="-171450" algn="l" defTabSz="685800" rtl="0" eaLnBrk="1" latinLnBrk="0" hangingPunct="1">
        <a:spcBef>
          <a:spcPts val="450"/>
        </a:spcBef>
        <a:buClr>
          <a:schemeClr val="tx1">
            <a:lumMod val="65000"/>
          </a:schemeClr>
        </a:buClr>
        <a:buFont typeface="Arial" pitchFamily="34" charset="0"/>
        <a:buChar char="•"/>
        <a:defRPr lang="zh-CN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77340" indent="-171450" algn="l" defTabSz="685800" rtl="0" eaLnBrk="1" latinLnBrk="0" hangingPunct="1">
        <a:spcBef>
          <a:spcPts val="450"/>
        </a:spcBef>
        <a:buClr>
          <a:schemeClr val="tx1">
            <a:lumMod val="65000"/>
          </a:schemeClr>
        </a:buClr>
        <a:buFont typeface="Arial" pitchFamily="34" charset="0"/>
        <a:buChar char="•"/>
        <a:defRPr lang="zh-CN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" indent="-171450" algn="l" defTabSz="685800" rtl="0" eaLnBrk="1" latinLnBrk="0" hangingPunct="1">
        <a:spcBef>
          <a:spcPts val="450"/>
        </a:spcBef>
        <a:buClr>
          <a:schemeClr val="tx1">
            <a:lumMod val="65000"/>
          </a:schemeClr>
        </a:buClr>
        <a:buFont typeface="Arial" pitchFamily="34" charset="0"/>
        <a:buChar char="•"/>
        <a:defRPr lang="zh-CN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lang="zh-C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zh-C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zh-C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zh-C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zh-C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zh-C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zh-C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zh-C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zh-C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48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抗缪勒氏管激素（</a:t>
            </a:r>
            <a:r>
              <a:rPr lang="en-US" altLang="zh-CN" sz="48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AMH</a:t>
            </a:r>
            <a:r>
              <a:rPr lang="zh-CN" altLang="en-US" sz="48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48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48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40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生理基础及临床应用</a:t>
            </a:r>
            <a:endParaRPr lang="en-US" sz="4000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0114" name="Subtitle 2"/>
          <p:cNvSpPr>
            <a:spLocks noGrp="1"/>
          </p:cNvSpPr>
          <p:nvPr>
            <p:ph type="subTitle" idx="1"/>
          </p:nvPr>
        </p:nvSpPr>
        <p:spPr>
          <a:xfrm>
            <a:off x="7380312" y="6309320"/>
            <a:ext cx="1763688" cy="288032"/>
          </a:xfrm>
        </p:spPr>
        <p:txBody>
          <a:bodyPr>
            <a:no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市场部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561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AMH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与卵巢储备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744" y="1671290"/>
            <a:ext cx="41386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982" y="3887440"/>
            <a:ext cx="2055812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3732" y="1856367"/>
            <a:ext cx="3422724" cy="296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3" name="图片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10544" y="3887440"/>
            <a:ext cx="20701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4" name="Text Box 9"/>
          <p:cNvSpPr txBox="1">
            <a:spLocks noChangeArrowheads="1"/>
          </p:cNvSpPr>
          <p:nvPr/>
        </p:nvSpPr>
        <p:spPr bwMode="auto">
          <a:xfrm>
            <a:off x="64659" y="6506875"/>
            <a:ext cx="74621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 eaLnBrk="0" hangingPunct="0"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defRPr>
            </a:lvl1pPr>
          </a:lstStyle>
          <a:p>
            <a:r>
              <a:rPr lang="fr-FR" altLang="zh-CN" dirty="0"/>
              <a:t>Mitchell P. Rosen, et al. </a:t>
            </a:r>
            <a:r>
              <a:rPr lang="en-US" altLang="zh-CN" dirty="0"/>
              <a:t>American Society for Reproductive Medicine, </a:t>
            </a:r>
            <a:r>
              <a:rPr lang="en-US" altLang="zh-CN" dirty="0" err="1"/>
              <a:t>Fertil</a:t>
            </a:r>
            <a:r>
              <a:rPr lang="en-US" altLang="zh-CN" dirty="0"/>
              <a:t> </a:t>
            </a:r>
            <a:r>
              <a:rPr lang="en-US" altLang="zh-CN" dirty="0" err="1"/>
              <a:t>Steril</a:t>
            </a:r>
            <a:r>
              <a:rPr lang="en-US" altLang="zh-CN" dirty="0"/>
              <a:t>. 2012</a:t>
            </a:r>
          </a:p>
          <a:p>
            <a:endParaRPr lang="fr-FR" altLang="zh-CN" dirty="0"/>
          </a:p>
        </p:txBody>
      </p:sp>
      <p:sp>
        <p:nvSpPr>
          <p:cNvPr id="104455" name="内容占位符 2"/>
          <p:cNvSpPr>
            <a:spLocks noGrp="1"/>
          </p:cNvSpPr>
          <p:nvPr>
            <p:ph idx="1"/>
          </p:nvPr>
        </p:nvSpPr>
        <p:spPr>
          <a:xfrm>
            <a:off x="5325169" y="1374428"/>
            <a:ext cx="4143375" cy="6429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1800" b="1" smtClean="0"/>
              <a:t>不同指标与年龄相关性分析</a:t>
            </a:r>
          </a:p>
        </p:txBody>
      </p:sp>
      <p:sp>
        <p:nvSpPr>
          <p:cNvPr id="104456" name="TextBox 8"/>
          <p:cNvSpPr txBox="1">
            <a:spLocks noChangeArrowheads="1"/>
          </p:cNvSpPr>
          <p:nvPr/>
        </p:nvSpPr>
        <p:spPr bwMode="auto">
          <a:xfrm>
            <a:off x="896044" y="1302990"/>
            <a:ext cx="1017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Cambria" pitchFamily="18" charset="0"/>
                <a:ea typeface="黑体" pitchFamily="2" charset="-122"/>
              </a:rPr>
              <a:t>抑制素</a:t>
            </a:r>
            <a:r>
              <a:rPr lang="en-US" altLang="zh-CN">
                <a:latin typeface="Cambria" pitchFamily="18" charset="0"/>
                <a:ea typeface="黑体" pitchFamily="2" charset="-122"/>
              </a:rPr>
              <a:t>B</a:t>
            </a:r>
            <a:endParaRPr lang="zh-CN" altLang="en-US">
              <a:latin typeface="Cambria" pitchFamily="18" charset="0"/>
              <a:ea typeface="黑体" pitchFamily="2" charset="-122"/>
            </a:endParaRPr>
          </a:p>
        </p:txBody>
      </p:sp>
      <p:sp>
        <p:nvSpPr>
          <p:cNvPr id="104457" name="TextBox 9"/>
          <p:cNvSpPr txBox="1">
            <a:spLocks noChangeArrowheads="1"/>
          </p:cNvSpPr>
          <p:nvPr/>
        </p:nvSpPr>
        <p:spPr bwMode="auto">
          <a:xfrm>
            <a:off x="3324919" y="1302990"/>
            <a:ext cx="446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mbria" pitchFamily="18" charset="0"/>
                <a:ea typeface="黑体" pitchFamily="2" charset="-122"/>
              </a:rPr>
              <a:t>E2</a:t>
            </a:r>
            <a:endParaRPr lang="zh-CN" altLang="en-US">
              <a:latin typeface="Cambria" pitchFamily="18" charset="0"/>
              <a:ea typeface="黑体" pitchFamily="2" charset="-122"/>
            </a:endParaRPr>
          </a:p>
        </p:txBody>
      </p:sp>
      <p:sp>
        <p:nvSpPr>
          <p:cNvPr id="104458" name="TextBox 10"/>
          <p:cNvSpPr txBox="1">
            <a:spLocks noChangeArrowheads="1"/>
          </p:cNvSpPr>
          <p:nvPr/>
        </p:nvSpPr>
        <p:spPr bwMode="auto">
          <a:xfrm>
            <a:off x="1181794" y="3588990"/>
            <a:ext cx="581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mbria" pitchFamily="18" charset="0"/>
                <a:ea typeface="黑体" pitchFamily="2" charset="-122"/>
              </a:rPr>
              <a:t>FSH</a:t>
            </a:r>
            <a:endParaRPr lang="zh-CN" altLang="en-US">
              <a:latin typeface="Cambria" pitchFamily="18" charset="0"/>
              <a:ea typeface="黑体" pitchFamily="2" charset="-122"/>
            </a:endParaRPr>
          </a:p>
        </p:txBody>
      </p:sp>
      <p:sp>
        <p:nvSpPr>
          <p:cNvPr id="104459" name="TextBox 11"/>
          <p:cNvSpPr txBox="1">
            <a:spLocks noChangeArrowheads="1"/>
          </p:cNvSpPr>
          <p:nvPr/>
        </p:nvSpPr>
        <p:spPr bwMode="auto">
          <a:xfrm>
            <a:off x="3396357" y="3588990"/>
            <a:ext cx="581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mbria" pitchFamily="18" charset="0"/>
                <a:ea typeface="黑体" pitchFamily="2" charset="-122"/>
              </a:rPr>
              <a:t>AFC</a:t>
            </a:r>
            <a:endParaRPr lang="zh-CN" altLang="en-US">
              <a:latin typeface="Cambria" pitchFamily="18" charset="0"/>
              <a:ea typeface="黑体" pitchFamily="2" charset="-122"/>
            </a:endParaRPr>
          </a:p>
        </p:txBody>
      </p:sp>
      <p:sp>
        <p:nvSpPr>
          <p:cNvPr id="104460" name="TextBox 12"/>
          <p:cNvSpPr txBox="1">
            <a:spLocks noChangeArrowheads="1"/>
          </p:cNvSpPr>
          <p:nvPr/>
        </p:nvSpPr>
        <p:spPr bwMode="auto">
          <a:xfrm>
            <a:off x="5396607" y="5017740"/>
            <a:ext cx="36602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DF5E0F"/>
                </a:solidFill>
                <a:latin typeface="Cambria" pitchFamily="18" charset="0"/>
                <a:ea typeface="黑体" pitchFamily="2" charset="-122"/>
              </a:rPr>
              <a:t>AMH</a:t>
            </a:r>
            <a:r>
              <a:rPr lang="zh-CN" altLang="en-US" b="1" dirty="0">
                <a:solidFill>
                  <a:srgbClr val="DF5E0F"/>
                </a:solidFill>
                <a:latin typeface="Cambria" pitchFamily="18" charset="0"/>
                <a:ea typeface="黑体" pitchFamily="2" charset="-122"/>
              </a:rPr>
              <a:t>和</a:t>
            </a:r>
            <a:r>
              <a:rPr lang="en-US" altLang="zh-CN" b="1" dirty="0">
                <a:solidFill>
                  <a:srgbClr val="DF5E0F"/>
                </a:solidFill>
                <a:latin typeface="Cambria" pitchFamily="18" charset="0"/>
                <a:ea typeface="黑体" pitchFamily="2" charset="-122"/>
              </a:rPr>
              <a:t>AFC</a:t>
            </a:r>
            <a:r>
              <a:rPr lang="zh-CN" altLang="en-US" b="1" dirty="0">
                <a:solidFill>
                  <a:srgbClr val="DF5E0F"/>
                </a:solidFill>
                <a:latin typeface="Cambria" pitchFamily="18" charset="0"/>
                <a:ea typeface="黑体" pitchFamily="2" charset="-122"/>
              </a:rPr>
              <a:t>随</a:t>
            </a:r>
            <a:r>
              <a:rPr lang="zh-CN" altLang="en-US" b="1" dirty="0" smtClean="0">
                <a:solidFill>
                  <a:srgbClr val="DF5E0F"/>
                </a:solidFill>
                <a:latin typeface="Cambria" pitchFamily="18" charset="0"/>
                <a:ea typeface="黑体" pitchFamily="2" charset="-122"/>
              </a:rPr>
              <a:t>年龄增长显著</a:t>
            </a:r>
            <a:r>
              <a:rPr lang="zh-CN" altLang="en-US" b="1" dirty="0">
                <a:solidFill>
                  <a:srgbClr val="DF5E0F"/>
                </a:solidFill>
                <a:latin typeface="Cambria" pitchFamily="18" charset="0"/>
                <a:ea typeface="黑体" pitchFamily="2" charset="-122"/>
              </a:rPr>
              <a:t>下降。</a:t>
            </a:r>
          </a:p>
        </p:txBody>
      </p:sp>
    </p:spTree>
    <p:extLst>
      <p:ext uri="{BB962C8B-B14F-4D97-AF65-F5344CB8AC3E}">
        <p14:creationId xmlns:p14="http://schemas.microsoft.com/office/powerpoint/2010/main" val="345156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906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AMH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与卵巢储备</a:t>
            </a:r>
            <a:endParaRPr lang="zh-CN" altLang="en-US" dirty="0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 rotWithShape="1">
          <a:blip r:embed="rId2"/>
          <a:srcRect t="20485"/>
          <a:stretch/>
        </p:blipFill>
        <p:spPr bwMode="auto">
          <a:xfrm>
            <a:off x="140493" y="2348880"/>
            <a:ext cx="8863013" cy="264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9" name="TextBox 4"/>
          <p:cNvSpPr txBox="1">
            <a:spLocks noChangeArrowheads="1"/>
          </p:cNvSpPr>
          <p:nvPr/>
        </p:nvSpPr>
        <p:spPr bwMode="auto">
          <a:xfrm>
            <a:off x="1786621" y="1333217"/>
            <a:ext cx="55707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Cambria" pitchFamily="18" charset="0"/>
                <a:ea typeface="黑体" pitchFamily="2" charset="-122"/>
              </a:rPr>
              <a:t>正常生育女性不同时间卵巢储备检测指标的</a:t>
            </a:r>
            <a:r>
              <a:rPr lang="zh-CN" altLang="en-US" sz="2000" dirty="0" smtClean="0">
                <a:latin typeface="Cambria" pitchFamily="18" charset="0"/>
                <a:ea typeface="黑体" pitchFamily="2" charset="-122"/>
              </a:rPr>
              <a:t>比较</a:t>
            </a:r>
            <a:endParaRPr lang="en-US" altLang="zh-CN" sz="2000" dirty="0" smtClean="0">
              <a:latin typeface="Cambria" pitchFamily="18" charset="0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Cambria" pitchFamily="18" charset="0"/>
                <a:ea typeface="黑体" pitchFamily="2" charset="-122"/>
              </a:rPr>
              <a:t>（</a:t>
            </a:r>
            <a:r>
              <a:rPr lang="en-US" altLang="zh-CN" sz="2000" dirty="0">
                <a:latin typeface="Cambria" pitchFamily="18" charset="0"/>
                <a:ea typeface="黑体" pitchFamily="2" charset="-122"/>
              </a:rPr>
              <a:t>T1:39.6</a:t>
            </a:r>
            <a:r>
              <a:rPr lang="zh-CN" altLang="en-US" sz="2000" dirty="0">
                <a:latin typeface="Cambria" pitchFamily="18" charset="0"/>
                <a:ea typeface="黑体" pitchFamily="2" charset="-122"/>
              </a:rPr>
              <a:t>岁，</a:t>
            </a:r>
            <a:r>
              <a:rPr lang="en-US" altLang="zh-CN" sz="2000" dirty="0">
                <a:latin typeface="Cambria" pitchFamily="18" charset="0"/>
                <a:ea typeface="黑体" pitchFamily="2" charset="-122"/>
              </a:rPr>
              <a:t>T2</a:t>
            </a:r>
            <a:r>
              <a:rPr lang="zh-CN" altLang="en-US" sz="2000" dirty="0">
                <a:latin typeface="Cambria" pitchFamily="18" charset="0"/>
                <a:ea typeface="黑体" pitchFamily="2" charset="-122"/>
              </a:rPr>
              <a:t>：</a:t>
            </a:r>
            <a:r>
              <a:rPr lang="en-US" altLang="zh-CN" sz="2000" dirty="0">
                <a:latin typeface="Cambria" pitchFamily="18" charset="0"/>
                <a:ea typeface="黑体" pitchFamily="2" charset="-122"/>
              </a:rPr>
              <a:t>43.6</a:t>
            </a:r>
            <a:r>
              <a:rPr lang="zh-CN" altLang="en-US" sz="2000" dirty="0">
                <a:latin typeface="Cambria" pitchFamily="18" charset="0"/>
                <a:ea typeface="黑体" pitchFamily="2" charset="-122"/>
              </a:rPr>
              <a:t>，</a:t>
            </a:r>
            <a:r>
              <a:rPr lang="en-US" altLang="zh-CN" sz="2000" dirty="0">
                <a:latin typeface="Cambria" pitchFamily="18" charset="0"/>
                <a:ea typeface="黑体" pitchFamily="2" charset="-122"/>
              </a:rPr>
              <a:t>4</a:t>
            </a:r>
            <a:r>
              <a:rPr lang="zh-CN" altLang="en-US" sz="2000" dirty="0">
                <a:latin typeface="Cambria" pitchFamily="18" charset="0"/>
                <a:ea typeface="黑体" pitchFamily="2" charset="-122"/>
              </a:rPr>
              <a:t>年后</a:t>
            </a:r>
            <a:r>
              <a:rPr lang="zh-CN" altLang="en-US" sz="2000" dirty="0" smtClean="0">
                <a:latin typeface="Cambria" pitchFamily="18" charset="0"/>
                <a:ea typeface="黑体" pitchFamily="2" charset="-122"/>
              </a:rPr>
              <a:t>随访，</a:t>
            </a:r>
            <a:r>
              <a:rPr lang="en-US" altLang="zh-CN" sz="2000" dirty="0" smtClean="0">
                <a:latin typeface="Cambria" pitchFamily="18" charset="0"/>
                <a:ea typeface="黑体" pitchFamily="2" charset="-122"/>
              </a:rPr>
              <a:t>n=80</a:t>
            </a:r>
            <a:r>
              <a:rPr lang="zh-CN" altLang="en-US" sz="2000" dirty="0" smtClean="0">
                <a:latin typeface="Cambria" pitchFamily="18" charset="0"/>
                <a:ea typeface="黑体" pitchFamily="2" charset="-122"/>
              </a:rPr>
              <a:t>）</a:t>
            </a:r>
            <a:endParaRPr lang="zh-CN" altLang="en-US" sz="2000" dirty="0">
              <a:latin typeface="Cambria" pitchFamily="18" charset="0"/>
              <a:ea typeface="黑体" pitchFamily="2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47649" y="2780928"/>
            <a:ext cx="8648700" cy="583615"/>
          </a:xfrm>
          <a:prstGeom prst="round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6501" name="矩形 7"/>
          <p:cNvSpPr>
            <a:spLocks noChangeArrowheads="1"/>
          </p:cNvSpPr>
          <p:nvPr/>
        </p:nvSpPr>
        <p:spPr bwMode="auto">
          <a:xfrm>
            <a:off x="285750" y="5286375"/>
            <a:ext cx="107870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 dirty="0">
                <a:latin typeface="Cambria" pitchFamily="18" charset="0"/>
                <a:ea typeface="黑体" pitchFamily="2" charset="-122"/>
              </a:rPr>
              <a:t>AMH</a:t>
            </a:r>
            <a:r>
              <a:rPr lang="zh-CN" altLang="en-US" b="1" dirty="0">
                <a:latin typeface="Cambria" pitchFamily="18" charset="0"/>
                <a:ea typeface="黑体" pitchFamily="2" charset="-122"/>
              </a:rPr>
              <a:t>是评估年龄相关生育能力下降的最佳内分泌指标。</a:t>
            </a:r>
            <a:r>
              <a:rPr lang="en-US" altLang="zh-CN" b="1" dirty="0">
                <a:latin typeface="Cambria" pitchFamily="18" charset="0"/>
                <a:ea typeface="黑体" pitchFamily="2" charset="-122"/>
              </a:rPr>
              <a:t> </a:t>
            </a:r>
            <a:endParaRPr lang="en-US" altLang="zh-CN" b="1" dirty="0" smtClean="0">
              <a:latin typeface="Cambria" pitchFamily="18" charset="0"/>
              <a:ea typeface="黑体" pitchFamily="2" charset="-122"/>
            </a:endParaRPr>
          </a:p>
          <a:p>
            <a:endParaRPr lang="en-US" altLang="zh-CN" b="1" dirty="0">
              <a:latin typeface="Cambria" pitchFamily="18" charset="0"/>
              <a:ea typeface="黑体" pitchFamily="2" charset="-122"/>
            </a:endParaRPr>
          </a:p>
          <a:p>
            <a:r>
              <a:rPr lang="en-US" altLang="zh-CN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黑体" pitchFamily="2" charset="-122"/>
              </a:rPr>
              <a:t>(</a:t>
            </a:r>
            <a:r>
              <a:rPr lang="en-US" altLang="zh-CN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黑体" pitchFamily="2" charset="-122"/>
              </a:rPr>
              <a:t>Fertil</a:t>
            </a:r>
            <a:r>
              <a:rPr lang="en-US" altLang="zh-CN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黑体" pitchFamily="2" charset="-122"/>
              </a:rPr>
              <a:t> </a:t>
            </a:r>
            <a:r>
              <a:rPr lang="en-US" altLang="zh-CN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黑体" pitchFamily="2" charset="-122"/>
              </a:rPr>
              <a:t>Steril</a:t>
            </a:r>
            <a:r>
              <a:rPr lang="en-US" altLang="zh-CN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黑体" pitchFamily="2" charset="-122"/>
              </a:rPr>
              <a:t> 2005;83:979–87. ©2005 by American Society for Reproductive Medicine.)</a:t>
            </a:r>
            <a:endParaRPr lang="zh-CN" altLang="en-US" sz="1600" i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153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4656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AMH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与卵巢储备</a:t>
            </a:r>
            <a:endParaRPr lang="zh-CN" altLang="en-US" dirty="0"/>
          </a:p>
        </p:txBody>
      </p:sp>
      <p:pic>
        <p:nvPicPr>
          <p:cNvPr id="111618" name="图片 3"/>
          <p:cNvPicPr>
            <a:picLocks noChangeAspect="1"/>
          </p:cNvPicPr>
          <p:nvPr/>
        </p:nvPicPr>
        <p:blipFill>
          <a:blip r:embed="rId3"/>
          <a:srcRect t="11024"/>
          <a:stretch>
            <a:fillRect/>
          </a:stretch>
        </p:blipFill>
        <p:spPr bwMode="auto">
          <a:xfrm>
            <a:off x="71883" y="2420938"/>
            <a:ext cx="8964613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矩形 4"/>
          <p:cNvSpPr>
            <a:spLocks noChangeArrowheads="1"/>
          </p:cNvSpPr>
          <p:nvPr/>
        </p:nvSpPr>
        <p:spPr bwMode="auto">
          <a:xfrm>
            <a:off x="2329303" y="6488113"/>
            <a:ext cx="44853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H.W.R. Li et al.  Contraception 83 (2011) </a:t>
            </a:r>
            <a:r>
              <a:rPr lang="en-US" altLang="zh-CN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</a:t>
            </a:r>
            <a:r>
              <a:rPr lang="zh-CN" alt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582–585</a:t>
            </a:r>
          </a:p>
        </p:txBody>
      </p:sp>
      <p:sp>
        <p:nvSpPr>
          <p:cNvPr id="111620" name="矩形 5"/>
          <p:cNvSpPr>
            <a:spLocks noChangeArrowheads="1"/>
          </p:cNvSpPr>
          <p:nvPr/>
        </p:nvSpPr>
        <p:spPr bwMode="auto">
          <a:xfrm>
            <a:off x="1476375" y="4941888"/>
            <a:ext cx="5514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Cambria" pitchFamily="18" charset="0"/>
                <a:ea typeface="黑体" pitchFamily="2" charset="-122"/>
              </a:rPr>
              <a:t>避孕药使用前后</a:t>
            </a:r>
            <a:r>
              <a:rPr lang="en-US" altLang="zh-CN" dirty="0">
                <a:latin typeface="Cambria" pitchFamily="18" charset="0"/>
                <a:ea typeface="黑体" pitchFamily="2" charset="-122"/>
              </a:rPr>
              <a:t>AMH</a:t>
            </a:r>
            <a:r>
              <a:rPr lang="zh-CN" altLang="en-US" dirty="0">
                <a:latin typeface="Cambria" pitchFamily="18" charset="0"/>
                <a:ea typeface="黑体" pitchFamily="2" charset="-122"/>
              </a:rPr>
              <a:t>浓度比较无显著性差异</a:t>
            </a:r>
            <a:r>
              <a:rPr lang="en-US" altLang="zh-CN" dirty="0">
                <a:latin typeface="Cambria" pitchFamily="18" charset="0"/>
                <a:ea typeface="黑体" pitchFamily="2" charset="-122"/>
              </a:rPr>
              <a:t>(p &gt;0.05) </a:t>
            </a:r>
          </a:p>
        </p:txBody>
      </p:sp>
      <p:sp>
        <p:nvSpPr>
          <p:cNvPr id="111621" name="矩形 6"/>
          <p:cNvSpPr>
            <a:spLocks noChangeArrowheads="1"/>
          </p:cNvSpPr>
          <p:nvPr/>
        </p:nvSpPr>
        <p:spPr bwMode="auto">
          <a:xfrm>
            <a:off x="1908175" y="1773238"/>
            <a:ext cx="4491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latin typeface="Cambria" pitchFamily="18" charset="0"/>
                <a:ea typeface="黑体" pitchFamily="2" charset="-122"/>
              </a:rPr>
              <a:t>避孕药使用前后</a:t>
            </a:r>
            <a:r>
              <a:rPr lang="en-US" altLang="zh-CN" sz="2400">
                <a:latin typeface="Cambria" pitchFamily="18" charset="0"/>
                <a:ea typeface="黑体" pitchFamily="2" charset="-122"/>
              </a:rPr>
              <a:t>AMH</a:t>
            </a:r>
            <a:r>
              <a:rPr lang="zh-CN" altLang="en-US" sz="2400">
                <a:latin typeface="Cambria" pitchFamily="18" charset="0"/>
                <a:ea typeface="黑体" pitchFamily="2" charset="-122"/>
              </a:rPr>
              <a:t>浓度的变化</a:t>
            </a:r>
          </a:p>
        </p:txBody>
      </p:sp>
    </p:spTree>
  </p:cSld>
  <p:clrMapOvr>
    <a:masterClrMapping/>
  </p:clrMapOvr>
  <p:transition spd="med" advTm="14234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AMH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评估卵巢储备功能的优势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0100" y="1196751"/>
            <a:ext cx="7660332" cy="4975449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dirty="0" smtClean="0">
                <a:sym typeface="宋体" charset="-122"/>
              </a:rPr>
              <a:t>AMH </a:t>
            </a:r>
            <a:r>
              <a:rPr lang="zh-CN" altLang="en-US" sz="2400" dirty="0" smtClean="0">
                <a:sym typeface="宋体" charset="-122"/>
              </a:rPr>
              <a:t>可更早更准确反映年龄相关卵巢储备功能的下降。</a:t>
            </a:r>
            <a:endParaRPr lang="en-US" altLang="zh-CN" sz="2400" dirty="0" smtClean="0">
              <a:sym typeface="宋体" charset="-122"/>
            </a:endParaRPr>
          </a:p>
          <a:p>
            <a:pPr>
              <a:lnSpc>
                <a:spcPct val="250000"/>
              </a:lnSpc>
            </a:pPr>
            <a:r>
              <a:rPr lang="en-US" altLang="zh-CN" sz="2400" dirty="0" smtClean="0"/>
              <a:t>AMH</a:t>
            </a:r>
            <a:r>
              <a:rPr lang="zh-CN" altLang="en-US" sz="2400" dirty="0" smtClean="0"/>
              <a:t>水平周期内与周期之间变化不明显</a:t>
            </a:r>
          </a:p>
          <a:p>
            <a:pPr>
              <a:lnSpc>
                <a:spcPct val="250000"/>
              </a:lnSpc>
            </a:pPr>
            <a:r>
              <a:rPr lang="zh-CN" altLang="en-US" sz="2400" dirty="0" smtClean="0"/>
              <a:t>可在周期任何时间抽血检查</a:t>
            </a:r>
          </a:p>
          <a:p>
            <a:pPr>
              <a:lnSpc>
                <a:spcPct val="250000"/>
              </a:lnSpc>
            </a:pPr>
            <a:r>
              <a:rPr lang="zh-CN" altLang="en-US" sz="2400" dirty="0" smtClean="0"/>
              <a:t>不受激素避孕药影响，便于临床使用。</a:t>
            </a:r>
          </a:p>
        </p:txBody>
      </p:sp>
    </p:spTree>
  </p:cSld>
  <p:clrMapOvr>
    <a:masterClrMapping/>
  </p:clrMapOvr>
  <p:transition spd="med" advTm="27515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AMH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与绝经的预测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5714" name="Text Box 9"/>
          <p:cNvSpPr txBox="1">
            <a:spLocks noChangeArrowheads="1"/>
          </p:cNvSpPr>
          <p:nvPr/>
        </p:nvSpPr>
        <p:spPr bwMode="auto">
          <a:xfrm>
            <a:off x="2471458" y="6492875"/>
            <a:ext cx="42010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 eaLnBrk="0" hangingPunct="0">
              <a:defRPr sz="1600" i="1">
                <a:latin typeface="Cambria" pitchFamily="18" charset="0"/>
              </a:defRPr>
            </a:lvl1pPr>
          </a:lstStyle>
          <a:p>
            <a:r>
              <a:rPr lang="nl-NL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 Disseldorp J</a:t>
            </a:r>
            <a:r>
              <a:rPr lang="fr-FR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Clin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Endocrinol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Metab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2008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57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3550" y="2125086"/>
            <a:ext cx="4217988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6" name="TextBox 5"/>
          <p:cNvSpPr txBox="1">
            <a:spLocks noChangeArrowheads="1"/>
          </p:cNvSpPr>
          <p:nvPr/>
        </p:nvSpPr>
        <p:spPr bwMode="auto">
          <a:xfrm>
            <a:off x="4598249" y="1109086"/>
            <a:ext cx="43386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altLang="zh-CN" sz="2000" b="1" dirty="0">
                <a:latin typeface="Cambria" pitchFamily="18" charset="0"/>
                <a:ea typeface="黑体" pitchFamily="2" charset="-122"/>
              </a:rPr>
              <a:t>van Disseldorp J</a:t>
            </a:r>
            <a:r>
              <a:rPr lang="zh-CN" altLang="en-US" sz="2000" b="1" dirty="0">
                <a:latin typeface="Cambria" pitchFamily="18" charset="0"/>
                <a:ea typeface="黑体" pitchFamily="2" charset="-122"/>
              </a:rPr>
              <a:t>等提出：</a:t>
            </a:r>
            <a:endParaRPr lang="en-US" altLang="zh-CN" sz="2000" b="1" dirty="0">
              <a:latin typeface="Cambria" pitchFamily="18" charset="0"/>
              <a:ea typeface="黑体" pitchFamily="2" charset="-122"/>
            </a:endParaRPr>
          </a:p>
          <a:p>
            <a:endParaRPr lang="en-US" altLang="zh-CN" sz="2000" b="1" dirty="0">
              <a:latin typeface="Cambria" pitchFamily="18" charset="0"/>
              <a:ea typeface="黑体" pitchFamily="2" charset="-122"/>
            </a:endParaRPr>
          </a:p>
          <a:p>
            <a:r>
              <a:rPr lang="en-US" altLang="zh-CN" sz="2000" dirty="0">
                <a:latin typeface="Cambria" pitchFamily="18" charset="0"/>
                <a:ea typeface="黑体" pitchFamily="2" charset="-122"/>
              </a:rPr>
              <a:t>AMH0.086ng/ml</a:t>
            </a:r>
            <a:r>
              <a:rPr lang="zh-CN" altLang="en-US" sz="2000" dirty="0">
                <a:latin typeface="Cambria" pitchFamily="18" charset="0"/>
                <a:ea typeface="黑体" pitchFamily="2" charset="-122"/>
              </a:rPr>
              <a:t>作为预测绝经的界值</a:t>
            </a:r>
          </a:p>
        </p:txBody>
      </p: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192112" y="2780928"/>
            <a:ext cx="4228689" cy="3370458"/>
            <a:chOff x="4000496" y="2857496"/>
            <a:chExt cx="4572032" cy="329829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562" y="2857496"/>
              <a:ext cx="4071966" cy="284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4"/>
            <p:cNvSpPr txBox="1">
              <a:spLocks noChangeArrowheads="1"/>
            </p:cNvSpPr>
            <p:nvPr/>
          </p:nvSpPr>
          <p:spPr bwMode="auto">
            <a:xfrm>
              <a:off x="5929322" y="5786454"/>
              <a:ext cx="13388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r>
                <a:rPr lang="zh-CN" altLang="en-US">
                  <a:latin typeface="Cambria" panose="02040503050406030204" pitchFamily="18" charset="0"/>
                  <a:ea typeface="黑体" panose="02010609060101010101" pitchFamily="49" charset="-122"/>
                </a:rPr>
                <a:t>年龄（岁）</a:t>
              </a:r>
            </a:p>
          </p:txBody>
        </p:sp>
        <p:sp>
          <p:nvSpPr>
            <p:cNvPr id="9" name="TextBox 5"/>
            <p:cNvSpPr txBox="1">
              <a:spLocks noChangeArrowheads="1"/>
            </p:cNvSpPr>
            <p:nvPr/>
          </p:nvSpPr>
          <p:spPr bwMode="auto">
            <a:xfrm rot="10800000">
              <a:off x="4000496" y="3286124"/>
              <a:ext cx="461665" cy="1643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eaLnBrk="1" hangingPunct="1"/>
              <a:r>
                <a:rPr lang="en-US" altLang="zh-CN">
                  <a:latin typeface="Cambria" panose="02040503050406030204" pitchFamily="18" charset="0"/>
                  <a:ea typeface="黑体" panose="02010609060101010101" pitchFamily="49" charset="-122"/>
                </a:rPr>
                <a:t>AMH</a:t>
              </a:r>
              <a:r>
                <a:rPr lang="zh-CN" altLang="en-US">
                  <a:latin typeface="Cambria" panose="02040503050406030204" pitchFamily="18" charset="0"/>
                  <a:ea typeface="黑体" panose="02010609060101010101" pitchFamily="49" charset="-122"/>
                </a:rPr>
                <a:t>（</a:t>
              </a:r>
              <a:r>
                <a:rPr lang="en-US" altLang="zh-CN">
                  <a:latin typeface="Cambria" panose="02040503050406030204" pitchFamily="18" charset="0"/>
                  <a:ea typeface="黑体" panose="02010609060101010101" pitchFamily="49" charset="-122"/>
                </a:rPr>
                <a:t>ng/ml</a:t>
              </a:r>
              <a:r>
                <a:rPr lang="zh-CN" altLang="en-US">
                  <a:latin typeface="Cambria" panose="02040503050406030204" pitchFamily="18" charset="0"/>
                  <a:ea typeface="黑体" panose="02010609060101010101" pitchFamily="49" charset="-122"/>
                </a:rPr>
                <a:t>）</a:t>
              </a:r>
            </a:p>
          </p:txBody>
        </p:sp>
      </p:grp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587600" y="1817222"/>
            <a:ext cx="35509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u="sng" dirty="0">
                <a:latin typeface="Cambria" panose="02040503050406030204" pitchFamily="18" charset="0"/>
                <a:ea typeface="黑体" panose="02010609060101010101" pitchFamily="49" charset="-122"/>
              </a:rPr>
              <a:t>血清</a:t>
            </a:r>
            <a:r>
              <a:rPr lang="en-US" altLang="zh-CN" sz="2000" u="sng" dirty="0" smtClean="0">
                <a:latin typeface="Cambria" panose="02040503050406030204" pitchFamily="18" charset="0"/>
                <a:ea typeface="黑体" panose="02010609060101010101" pitchFamily="49" charset="-122"/>
              </a:rPr>
              <a:t>AMH</a:t>
            </a:r>
            <a:r>
              <a:rPr lang="zh-CN" altLang="en-US" sz="2000" u="sng" dirty="0" smtClean="0">
                <a:latin typeface="Cambria" panose="02040503050406030204" pitchFamily="18" charset="0"/>
                <a:ea typeface="黑体" panose="02010609060101010101" pitchFamily="49" charset="-122"/>
              </a:rPr>
              <a:t>与</a:t>
            </a:r>
            <a:r>
              <a:rPr lang="zh-CN" altLang="en-US" sz="2000" u="sng" dirty="0">
                <a:latin typeface="Cambria" panose="02040503050406030204" pitchFamily="18" charset="0"/>
                <a:ea typeface="黑体" panose="02010609060101010101" pitchFamily="49" charset="-122"/>
              </a:rPr>
              <a:t>育龄女性年龄关系</a:t>
            </a:r>
            <a:endParaRPr lang="en-US" altLang="zh-CN" sz="2000" u="sng" dirty="0">
              <a:latin typeface="Cambria" panose="020405030504060302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 advTm="18875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AMH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与绝经的预测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5170" y="990600"/>
            <a:ext cx="8481630" cy="724103"/>
          </a:xfrm>
        </p:spPr>
        <p:txBody>
          <a:bodyPr>
            <a:normAutofit fontScale="92500"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20-50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岁正常生育期妇女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AMH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浓度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年随访（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 1051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例）</a:t>
            </a:r>
            <a:endParaRPr lang="zh-CN" altLang="en-US" dirty="0"/>
          </a:p>
        </p:txBody>
      </p:sp>
      <p:sp>
        <p:nvSpPr>
          <p:cNvPr id="117762" name="Text Box 9"/>
          <p:cNvSpPr txBox="1">
            <a:spLocks noChangeArrowheads="1"/>
          </p:cNvSpPr>
          <p:nvPr/>
        </p:nvSpPr>
        <p:spPr bwMode="auto">
          <a:xfrm>
            <a:off x="2433210" y="6525344"/>
            <a:ext cx="42775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 eaLnBrk="0" hangingPunct="0">
              <a:defRPr sz="1600" i="1">
                <a:latin typeface="Cambria" pitchFamily="18" charset="0"/>
              </a:defRPr>
            </a:lvl1pPr>
          </a:lstStyle>
          <a:p>
            <a:r>
              <a:rPr lang="fr-FR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Tehrani, F R, et al.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Clin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Endocrinol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Metab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2013</a:t>
            </a:r>
            <a:endParaRPr lang="fr-FR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7763" name="图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70" y="1692276"/>
            <a:ext cx="8512175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95535" y="5786438"/>
            <a:ext cx="8321809" cy="49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accent1"/>
                </a:solidFill>
                <a:latin typeface="Cambria" pitchFamily="18" charset="0"/>
                <a:ea typeface="黑体" pitchFamily="2" charset="-122"/>
              </a:rPr>
              <a:t>age </a:t>
            </a:r>
            <a:r>
              <a:rPr lang="en-US" altLang="zh-CN" sz="2000" b="1" dirty="0">
                <a:solidFill>
                  <a:schemeClr val="accent1"/>
                </a:solidFill>
                <a:latin typeface="Cambria" pitchFamily="18" charset="0"/>
                <a:ea typeface="黑体" pitchFamily="2" charset="-122"/>
              </a:rPr>
              <a:t>=</a:t>
            </a:r>
            <a:r>
              <a:rPr lang="zh-CN" altLang="en-US" sz="2000" b="1" dirty="0">
                <a:solidFill>
                  <a:schemeClr val="accent1"/>
                </a:solidFill>
                <a:latin typeface="Cambria" pitchFamily="18" charset="0"/>
                <a:ea typeface="黑体" pitchFamily="2" charset="-122"/>
              </a:rPr>
              <a:t>{[ </a:t>
            </a:r>
            <a:r>
              <a:rPr lang="en-US" altLang="zh-CN" sz="2000" b="1" dirty="0">
                <a:solidFill>
                  <a:schemeClr val="accent1"/>
                </a:solidFill>
                <a:latin typeface="Cambria" pitchFamily="18" charset="0"/>
                <a:ea typeface="黑体" pitchFamily="2" charset="-122"/>
              </a:rPr>
              <a:t>-</a:t>
            </a:r>
            <a:r>
              <a:rPr lang="zh-CN" altLang="en-US" sz="2000" b="1" dirty="0">
                <a:solidFill>
                  <a:schemeClr val="accent1"/>
                </a:solidFill>
                <a:latin typeface="Cambria" pitchFamily="18" charset="0"/>
                <a:ea typeface="黑体" pitchFamily="2" charset="-122"/>
              </a:rPr>
              <a:t>ln(0.5)]</a:t>
            </a:r>
            <a:r>
              <a:rPr lang="zh-CN" altLang="en-US" sz="2000" b="1" baseline="30000" dirty="0">
                <a:solidFill>
                  <a:schemeClr val="accent1"/>
                </a:solidFill>
                <a:latin typeface="Cambria" pitchFamily="18" charset="0"/>
                <a:ea typeface="黑体" pitchFamily="2" charset="-122"/>
              </a:rPr>
              <a:t>0.060388</a:t>
            </a:r>
            <a:r>
              <a:rPr lang="zh-CN" altLang="en-US" sz="2000" b="1" dirty="0">
                <a:solidFill>
                  <a:schemeClr val="accent1"/>
                </a:solidFill>
                <a:latin typeface="Cambria" pitchFamily="18" charset="0"/>
                <a:ea typeface="黑体" pitchFamily="2" charset="-122"/>
              </a:rPr>
              <a:t>} </a:t>
            </a:r>
            <a:r>
              <a:rPr lang="en-US" altLang="zh-CN" sz="2000" b="1" dirty="0">
                <a:solidFill>
                  <a:schemeClr val="accent1"/>
                </a:solidFill>
                <a:latin typeface="Cambria" pitchFamily="18" charset="0"/>
                <a:ea typeface="黑体" pitchFamily="2" charset="-122"/>
              </a:rPr>
              <a:t>+</a:t>
            </a:r>
            <a:r>
              <a:rPr lang="zh-CN" altLang="en-US" sz="2000" b="1" dirty="0">
                <a:solidFill>
                  <a:schemeClr val="accent1"/>
                </a:solidFill>
                <a:latin typeface="Cambria" pitchFamily="18" charset="0"/>
                <a:ea typeface="黑体" pitchFamily="2" charset="-122"/>
              </a:rPr>
              <a:t> exp(3.18019 </a:t>
            </a:r>
            <a:r>
              <a:rPr lang="en-US" altLang="zh-CN" sz="2000" b="1" dirty="0">
                <a:solidFill>
                  <a:schemeClr val="accent1"/>
                </a:solidFill>
                <a:latin typeface="Cambria" pitchFamily="18" charset="0"/>
                <a:ea typeface="黑体" pitchFamily="2" charset="-122"/>
              </a:rPr>
              <a:t>+</a:t>
            </a:r>
            <a:r>
              <a:rPr lang="zh-CN" altLang="en-US" sz="2000" b="1" dirty="0">
                <a:solidFill>
                  <a:schemeClr val="accent1"/>
                </a:solidFill>
                <a:latin typeface="Cambria" pitchFamily="18" charset="0"/>
                <a:ea typeface="黑体" pitchFamily="2" charset="-122"/>
              </a:rPr>
              <a:t>0.1608897AMH</a:t>
            </a:r>
            <a:r>
              <a:rPr lang="en-US" altLang="zh-CN" sz="2000" b="1" dirty="0">
                <a:solidFill>
                  <a:schemeClr val="accent1"/>
                </a:solidFill>
                <a:latin typeface="Cambria" pitchFamily="18" charset="0"/>
                <a:ea typeface="黑体" pitchFamily="2" charset="-122"/>
              </a:rPr>
              <a:t>+</a:t>
            </a:r>
            <a:r>
              <a:rPr lang="zh-CN" altLang="en-US" sz="2000" b="1" dirty="0">
                <a:solidFill>
                  <a:schemeClr val="accent1"/>
                </a:solidFill>
                <a:latin typeface="Cambria" pitchFamily="18" charset="0"/>
                <a:ea typeface="黑体" pitchFamily="2" charset="-122"/>
              </a:rPr>
              <a:t>0.016068age) </a:t>
            </a:r>
          </a:p>
        </p:txBody>
      </p:sp>
    </p:spTree>
    <p:custDataLst>
      <p:tags r:id="rId1"/>
    </p:custDataLst>
  </p:cSld>
  <p:clrMapOvr>
    <a:masterClrMapping/>
  </p:clrMapOvr>
  <p:transition spd="med" advTm="1739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256" y="1700808"/>
            <a:ext cx="834548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30112" y="4653136"/>
            <a:ext cx="803031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微软雅黑"/>
                <a:ea typeface="微软雅黑"/>
                <a:cs typeface="微软雅黑"/>
              </a:rPr>
              <a:t>277</a:t>
            </a:r>
            <a:r>
              <a:rPr lang="zh-CN" altLang="en-US" sz="2000" dirty="0">
                <a:solidFill>
                  <a:schemeClr val="accent1"/>
                </a:solidFill>
                <a:latin typeface="微软雅黑"/>
                <a:ea typeface="微软雅黑"/>
                <a:cs typeface="微软雅黑"/>
              </a:rPr>
              <a:t>例出现绝经，平均绝经年龄</a:t>
            </a:r>
            <a:r>
              <a:rPr lang="en-US" altLang="zh-CN" sz="2000" dirty="0">
                <a:solidFill>
                  <a:schemeClr val="accent1"/>
                </a:solidFill>
                <a:latin typeface="微软雅黑"/>
                <a:ea typeface="微软雅黑"/>
                <a:cs typeface="微软雅黑"/>
              </a:rPr>
              <a:t>50</a:t>
            </a:r>
            <a:r>
              <a:rPr lang="zh-CN" altLang="en-US" sz="2000" dirty="0">
                <a:solidFill>
                  <a:schemeClr val="accent1"/>
                </a:solidFill>
                <a:latin typeface="微软雅黑"/>
                <a:ea typeface="微软雅黑"/>
                <a:cs typeface="微软雅黑"/>
              </a:rPr>
              <a:t>岁（</a:t>
            </a:r>
            <a:r>
              <a:rPr lang="en-US" altLang="zh-CN" sz="2000" dirty="0">
                <a:solidFill>
                  <a:schemeClr val="accent1"/>
                </a:solidFill>
                <a:latin typeface="微软雅黑"/>
                <a:ea typeface="微软雅黑"/>
                <a:cs typeface="微软雅黑"/>
              </a:rPr>
              <a:t>30-58</a:t>
            </a:r>
            <a:r>
              <a:rPr lang="zh-CN" altLang="en-US" sz="2000" dirty="0">
                <a:solidFill>
                  <a:schemeClr val="accent1"/>
                </a:solidFill>
                <a:latin typeface="微软雅黑"/>
                <a:ea typeface="微软雅黑"/>
                <a:cs typeface="微软雅黑"/>
              </a:rPr>
              <a:t>）</a:t>
            </a:r>
            <a:endParaRPr lang="en-US" altLang="zh-CN" sz="2000" dirty="0">
              <a:solidFill>
                <a:schemeClr val="accent1"/>
              </a:solidFill>
              <a:latin typeface="微软雅黑"/>
              <a:ea typeface="微软雅黑"/>
              <a:cs typeface="微软雅黑"/>
            </a:endParaRPr>
          </a:p>
          <a:p>
            <a:endParaRPr lang="en-US" altLang="zh-CN" sz="2000" dirty="0">
              <a:solidFill>
                <a:schemeClr val="accent1"/>
              </a:solidFill>
              <a:latin typeface="微软雅黑"/>
              <a:ea typeface="微软雅黑"/>
              <a:cs typeface="微软雅黑"/>
            </a:endParaRPr>
          </a:p>
          <a:p>
            <a:r>
              <a:rPr lang="zh-CN" altLang="en-US" sz="2000" b="1" dirty="0">
                <a:solidFill>
                  <a:schemeClr val="accent1"/>
                </a:solidFill>
                <a:latin typeface="微软雅黑"/>
                <a:ea typeface="微软雅黑"/>
                <a:cs typeface="微软雅黑"/>
              </a:rPr>
              <a:t>实际绝经年龄与模型预测相差</a:t>
            </a:r>
            <a:r>
              <a:rPr lang="en-US" altLang="zh-CN" sz="2000" b="1" dirty="0" smtClean="0">
                <a:solidFill>
                  <a:schemeClr val="accent1"/>
                </a:solidFill>
                <a:latin typeface="微软雅黑"/>
                <a:ea typeface="微软雅黑"/>
                <a:cs typeface="微软雅黑"/>
              </a:rPr>
              <a:t>0.5</a:t>
            </a:r>
            <a:r>
              <a:rPr lang="zh-CN" altLang="en-US" sz="2000" b="1" dirty="0" smtClean="0">
                <a:solidFill>
                  <a:schemeClr val="accent1"/>
                </a:solidFill>
                <a:latin typeface="微软雅黑"/>
                <a:ea typeface="微软雅黑"/>
                <a:cs typeface="微软雅黑"/>
              </a:rPr>
              <a:t>（</a:t>
            </a:r>
            <a:r>
              <a:rPr lang="en-US" altLang="zh-CN" sz="2000" b="1" dirty="0" smtClean="0">
                <a:solidFill>
                  <a:schemeClr val="accent1"/>
                </a:solidFill>
                <a:latin typeface="微软雅黑"/>
                <a:ea typeface="微软雅黑"/>
                <a:cs typeface="微软雅黑"/>
              </a:rPr>
              <a:t>±2.5</a:t>
            </a:r>
            <a:r>
              <a:rPr lang="zh-CN" altLang="en-US" sz="2000" b="1" dirty="0" smtClean="0">
                <a:solidFill>
                  <a:schemeClr val="accent1"/>
                </a:solidFill>
                <a:latin typeface="微软雅黑"/>
                <a:ea typeface="微软雅黑"/>
                <a:cs typeface="微软雅黑"/>
              </a:rPr>
              <a:t>）年左右</a:t>
            </a:r>
            <a:endParaRPr lang="en-US" altLang="zh-CN" sz="2000" b="1" dirty="0" smtClean="0">
              <a:solidFill>
                <a:schemeClr val="accent1"/>
              </a:solidFill>
              <a:latin typeface="微软雅黑"/>
              <a:ea typeface="微软雅黑"/>
              <a:cs typeface="微软雅黑"/>
            </a:endParaRPr>
          </a:p>
          <a:p>
            <a:r>
              <a:rPr lang="zh-CN" altLang="en-US" sz="2000" b="1" dirty="0" smtClean="0">
                <a:solidFill>
                  <a:schemeClr val="accent1"/>
                </a:solidFill>
                <a:latin typeface="微软雅黑"/>
                <a:ea typeface="微软雅黑"/>
                <a:cs typeface="微软雅黑"/>
              </a:rPr>
              <a:t>模型</a:t>
            </a:r>
            <a:r>
              <a:rPr lang="zh-CN" altLang="en-US" sz="2000" b="1" dirty="0">
                <a:solidFill>
                  <a:schemeClr val="accent1"/>
                </a:solidFill>
                <a:latin typeface="微软雅黑"/>
                <a:ea typeface="微软雅黑"/>
                <a:cs typeface="微软雅黑"/>
              </a:rPr>
              <a:t>预测可信度为</a:t>
            </a:r>
            <a:r>
              <a:rPr lang="en-US" altLang="zh-CN" sz="2000" b="1" dirty="0">
                <a:solidFill>
                  <a:schemeClr val="accent1"/>
                </a:solidFill>
                <a:latin typeface="微软雅黑"/>
                <a:ea typeface="微软雅黑"/>
                <a:cs typeface="微软雅黑"/>
              </a:rPr>
              <a:t>92%</a:t>
            </a:r>
            <a:r>
              <a:rPr lang="zh-CN" altLang="en-US" sz="2000" b="1" dirty="0">
                <a:solidFill>
                  <a:schemeClr val="accent1"/>
                </a:solidFill>
                <a:latin typeface="微软雅黑"/>
                <a:ea typeface="微软雅黑"/>
                <a:cs typeface="微软雅黑"/>
              </a:rPr>
              <a:t>。</a:t>
            </a:r>
            <a:endParaRPr lang="zh-CN" altLang="en-US" sz="2000" b="1" dirty="0">
              <a:solidFill>
                <a:schemeClr val="accent1"/>
              </a:solidFill>
              <a:latin typeface="Cambria" pitchFamily="18" charset="0"/>
              <a:ea typeface="黑体" pitchFamily="2" charset="-122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AMH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与绝经的预测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433210" y="6525344"/>
            <a:ext cx="42775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 eaLnBrk="0" hangingPunct="0">
              <a:defRPr sz="1600" i="1">
                <a:latin typeface="Cambria" pitchFamily="18" charset="0"/>
              </a:defRPr>
            </a:lvl1pPr>
          </a:lstStyle>
          <a:p>
            <a:r>
              <a:rPr lang="fr-FR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Tehrani, F R, et al.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Clin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Endocrinol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Metab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2013</a:t>
            </a:r>
            <a:endParaRPr lang="fr-FR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205170" y="990600"/>
            <a:ext cx="8481630" cy="724103"/>
          </a:xfrm>
        </p:spPr>
        <p:txBody>
          <a:bodyPr>
            <a:normAutofit fontScale="92500"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20-50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岁正常生育期妇女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AMH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浓度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年随访（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 1051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例）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spd="med" advTm="4257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AMH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与生殖内分泌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0834" name="内容占位符 2"/>
          <p:cNvSpPr>
            <a:spLocks noGrp="1"/>
          </p:cNvSpPr>
          <p:nvPr>
            <p:ph idx="1"/>
          </p:nvPr>
        </p:nvSpPr>
        <p:spPr>
          <a:xfrm>
            <a:off x="800100" y="1340767"/>
            <a:ext cx="7543800" cy="4831433"/>
          </a:xfrm>
        </p:spPr>
        <p:txBody>
          <a:bodyPr/>
          <a:lstStyle/>
          <a:p>
            <a:r>
              <a:rPr lang="zh-CN" altLang="en-US" sz="2800" dirty="0" smtClean="0"/>
              <a:t>卵巢功能早衰（</a:t>
            </a:r>
            <a:r>
              <a:rPr lang="en-US" altLang="zh-CN" sz="2800" dirty="0" smtClean="0"/>
              <a:t>POF)</a:t>
            </a:r>
          </a:p>
          <a:p>
            <a:pPr>
              <a:buNone/>
            </a:pPr>
            <a:endParaRPr lang="en-US" altLang="zh-CN" sz="2800" dirty="0" smtClean="0"/>
          </a:p>
          <a:p>
            <a:r>
              <a:rPr lang="zh-CN" altLang="en-US" sz="2800" dirty="0" smtClean="0"/>
              <a:t>多囊卵巢综合征（</a:t>
            </a:r>
            <a:r>
              <a:rPr lang="en-US" altLang="zh-CN" sz="2800" dirty="0" smtClean="0"/>
              <a:t>PCOS</a:t>
            </a:r>
            <a:r>
              <a:rPr lang="zh-CN" altLang="en-US" sz="2800" dirty="0" smtClean="0"/>
              <a:t>）</a:t>
            </a:r>
            <a:endParaRPr lang="en-US" altLang="zh-CN" sz="2800" dirty="0" smtClean="0"/>
          </a:p>
          <a:p>
            <a:pPr marL="0" indent="0">
              <a:buNone/>
            </a:pPr>
            <a:endParaRPr lang="en-US" altLang="zh-CN" sz="2800" dirty="0" smtClean="0"/>
          </a:p>
          <a:p>
            <a:endParaRPr lang="en-US" altLang="zh-CN" dirty="0" smtClean="0"/>
          </a:p>
        </p:txBody>
      </p:sp>
    </p:spTree>
  </p:cSld>
  <p:clrMapOvr>
    <a:masterClrMapping/>
  </p:clrMapOvr>
  <p:transition spd="med" advTm="6047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AMH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与卵巢功能早衰（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POF)</a:t>
            </a:r>
            <a:endParaRPr lang="zh-CN" altLang="en-US" dirty="0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2428875"/>
            <a:ext cx="2786063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2428875"/>
            <a:ext cx="21907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0" name="TextBox 6"/>
          <p:cNvSpPr txBox="1">
            <a:spLocks noChangeArrowheads="1"/>
          </p:cNvSpPr>
          <p:nvPr/>
        </p:nvSpPr>
        <p:spPr bwMode="auto">
          <a:xfrm>
            <a:off x="6572250" y="4643438"/>
            <a:ext cx="15700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Cambria" pitchFamily="18" charset="0"/>
                <a:ea typeface="黑体" pitchFamily="2" charset="-122"/>
              </a:rPr>
              <a:t>绝经参考浓度</a:t>
            </a:r>
            <a:endParaRPr lang="en-US" altLang="zh-CN" dirty="0">
              <a:latin typeface="Cambria" pitchFamily="18" charset="0"/>
              <a:ea typeface="黑体" pitchFamily="2" charset="-122"/>
            </a:endParaRPr>
          </a:p>
          <a:p>
            <a:r>
              <a:rPr lang="en-US" altLang="zh-CN" sz="1400" dirty="0">
                <a:latin typeface="Cambria" pitchFamily="18" charset="0"/>
                <a:ea typeface="黑体" pitchFamily="2" charset="-122"/>
              </a:rPr>
              <a:t>(0.086</a:t>
            </a:r>
            <a:r>
              <a:rPr lang="en-US" altLang="zh-CN" sz="1400" dirty="0">
                <a:latin typeface="Cambria" pitchFamily="18" charset="0"/>
              </a:rPr>
              <a:t>n</a:t>
            </a:r>
            <a:r>
              <a:rPr lang="en-US" altLang="zh-CN" sz="1400" dirty="0">
                <a:latin typeface="Cambria" pitchFamily="18" charset="0"/>
                <a:ea typeface="黑体" pitchFamily="2" charset="-122"/>
              </a:rPr>
              <a:t>g/ml)</a:t>
            </a:r>
            <a:endParaRPr lang="zh-CN" altLang="en-US" sz="1400" dirty="0">
              <a:latin typeface="Cambria" pitchFamily="18" charset="0"/>
              <a:ea typeface="黑体" pitchFamily="2" charset="-122"/>
            </a:endParaRPr>
          </a:p>
        </p:txBody>
      </p:sp>
      <p:sp>
        <p:nvSpPr>
          <p:cNvPr id="121861" name="TextBox 7"/>
          <p:cNvSpPr txBox="1">
            <a:spLocks noChangeArrowheads="1"/>
          </p:cNvSpPr>
          <p:nvPr/>
        </p:nvSpPr>
        <p:spPr bwMode="auto">
          <a:xfrm>
            <a:off x="6583363" y="5357813"/>
            <a:ext cx="2060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mbria" pitchFamily="18" charset="0"/>
                <a:ea typeface="黑体" pitchFamily="2" charset="-122"/>
              </a:rPr>
              <a:t>AMH</a:t>
            </a:r>
            <a:r>
              <a:rPr lang="zh-CN" altLang="en-US">
                <a:latin typeface="Cambria" pitchFamily="18" charset="0"/>
                <a:ea typeface="黑体" pitchFamily="2" charset="-122"/>
              </a:rPr>
              <a:t>最低检测浓度</a:t>
            </a:r>
            <a:endParaRPr lang="en-US" altLang="zh-CN">
              <a:latin typeface="Cambria" pitchFamily="18" charset="0"/>
              <a:ea typeface="黑体" pitchFamily="2" charset="-122"/>
            </a:endParaRPr>
          </a:p>
          <a:p>
            <a:r>
              <a:rPr lang="en-US" altLang="zh-CN" sz="1400">
                <a:latin typeface="Cambria" pitchFamily="18" charset="0"/>
                <a:ea typeface="黑体" pitchFamily="2" charset="-122"/>
              </a:rPr>
              <a:t>(0.023</a:t>
            </a:r>
            <a:r>
              <a:rPr lang="en-US" altLang="zh-CN" sz="1400">
                <a:latin typeface="Cambria" pitchFamily="18" charset="0"/>
              </a:rPr>
              <a:t>n</a:t>
            </a:r>
            <a:r>
              <a:rPr lang="en-US" altLang="zh-CN" sz="1400">
                <a:latin typeface="Cambria" pitchFamily="18" charset="0"/>
                <a:ea typeface="黑体" pitchFamily="2" charset="-122"/>
              </a:rPr>
              <a:t>g/ml)</a:t>
            </a:r>
            <a:endParaRPr lang="zh-CN" altLang="en-US" sz="1400">
              <a:latin typeface="Cambria" pitchFamily="18" charset="0"/>
              <a:ea typeface="黑体" pitchFamily="2" charset="-122"/>
            </a:endParaRPr>
          </a:p>
        </p:txBody>
      </p:sp>
      <p:sp>
        <p:nvSpPr>
          <p:cNvPr id="121862" name="TextBox 8"/>
          <p:cNvSpPr txBox="1">
            <a:spLocks noChangeArrowheads="1"/>
          </p:cNvSpPr>
          <p:nvPr/>
        </p:nvSpPr>
        <p:spPr bwMode="auto">
          <a:xfrm>
            <a:off x="1357313" y="1428750"/>
            <a:ext cx="568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u="sng" dirty="0">
                <a:latin typeface="Cambria" pitchFamily="18" charset="0"/>
                <a:ea typeface="黑体" pitchFamily="2" charset="-122"/>
              </a:rPr>
              <a:t>不同年龄正常组和</a:t>
            </a:r>
            <a:r>
              <a:rPr lang="en-US" altLang="zh-CN" sz="2400" u="sng" dirty="0">
                <a:latin typeface="Cambria" pitchFamily="18" charset="0"/>
                <a:ea typeface="黑体" pitchFamily="2" charset="-122"/>
              </a:rPr>
              <a:t>POF</a:t>
            </a:r>
            <a:r>
              <a:rPr lang="zh-CN" altLang="en-US" sz="2400" u="sng" dirty="0">
                <a:latin typeface="Cambria" pitchFamily="18" charset="0"/>
                <a:ea typeface="黑体" pitchFamily="2" charset="-122"/>
              </a:rPr>
              <a:t>组的</a:t>
            </a:r>
            <a:r>
              <a:rPr lang="en-US" altLang="zh-CN" sz="2400" u="sng" dirty="0">
                <a:latin typeface="Cambria" pitchFamily="18" charset="0"/>
                <a:ea typeface="黑体" pitchFamily="2" charset="-122"/>
              </a:rPr>
              <a:t>AMH</a:t>
            </a:r>
            <a:r>
              <a:rPr lang="zh-CN" altLang="en-US" sz="2400" u="sng" dirty="0">
                <a:latin typeface="Cambria" pitchFamily="18" charset="0"/>
                <a:ea typeface="黑体" pitchFamily="2" charset="-122"/>
              </a:rPr>
              <a:t>水平比较</a:t>
            </a:r>
          </a:p>
        </p:txBody>
      </p:sp>
      <p:sp>
        <p:nvSpPr>
          <p:cNvPr id="121863" name="矩形 9"/>
          <p:cNvSpPr>
            <a:spLocks noChangeArrowheads="1"/>
          </p:cNvSpPr>
          <p:nvPr/>
        </p:nvSpPr>
        <p:spPr bwMode="auto">
          <a:xfrm>
            <a:off x="1652931" y="6519446"/>
            <a:ext cx="58381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Knauff</a:t>
            </a:r>
            <a:r>
              <a:rPr lang="en-US" altLang="zh-CN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et al. J </a:t>
            </a:r>
            <a:r>
              <a:rPr lang="en-US" altLang="zh-CN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Clin</a:t>
            </a:r>
            <a:r>
              <a:rPr lang="en-US" altLang="zh-CN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zh-CN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Endocrinol</a:t>
            </a:r>
            <a:r>
              <a:rPr lang="en-US" altLang="zh-CN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zh-CN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Metab</a:t>
            </a:r>
            <a:r>
              <a:rPr lang="en-US" altLang="zh-CN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March 2009, 94 (3):786 –792</a:t>
            </a:r>
            <a:endParaRPr lang="zh-CN" altLang="en-US" sz="1600" i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28813" y="6000750"/>
            <a:ext cx="1500187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572000" y="6000750"/>
            <a:ext cx="1500188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 rot="5400000">
            <a:off x="392906" y="4250532"/>
            <a:ext cx="1500187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1867" name="TextBox 13"/>
          <p:cNvSpPr txBox="1">
            <a:spLocks noChangeArrowheads="1"/>
          </p:cNvSpPr>
          <p:nvPr/>
        </p:nvSpPr>
        <p:spPr bwMode="auto">
          <a:xfrm>
            <a:off x="5286375" y="6000750"/>
            <a:ext cx="64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Cambria" pitchFamily="18" charset="0"/>
                <a:ea typeface="黑体" pitchFamily="2" charset="-122"/>
              </a:rPr>
              <a:t>年龄</a:t>
            </a:r>
          </a:p>
        </p:txBody>
      </p:sp>
      <p:sp>
        <p:nvSpPr>
          <p:cNvPr id="121868" name="TextBox 14"/>
          <p:cNvSpPr txBox="1">
            <a:spLocks noChangeArrowheads="1"/>
          </p:cNvSpPr>
          <p:nvPr/>
        </p:nvSpPr>
        <p:spPr bwMode="auto">
          <a:xfrm>
            <a:off x="2357438" y="6000750"/>
            <a:ext cx="646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Cambria" pitchFamily="18" charset="0"/>
                <a:ea typeface="黑体" pitchFamily="2" charset="-122"/>
              </a:rPr>
              <a:t>年龄</a:t>
            </a:r>
          </a:p>
        </p:txBody>
      </p:sp>
      <p:sp>
        <p:nvSpPr>
          <p:cNvPr id="121869" name="TextBox 15"/>
          <p:cNvSpPr txBox="1">
            <a:spLocks noChangeArrowheads="1"/>
          </p:cNvSpPr>
          <p:nvPr/>
        </p:nvSpPr>
        <p:spPr bwMode="auto">
          <a:xfrm rot="10800000">
            <a:off x="857250" y="3500438"/>
            <a:ext cx="4619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 altLang="zh-CN">
                <a:latin typeface="Cambria" pitchFamily="18" charset="0"/>
                <a:ea typeface="黑体" pitchFamily="2" charset="-122"/>
              </a:rPr>
              <a:t>AMH</a:t>
            </a:r>
            <a:r>
              <a:rPr lang="zh-CN" altLang="en-US">
                <a:latin typeface="Cambria" pitchFamily="18" charset="0"/>
                <a:ea typeface="黑体" pitchFamily="2" charset="-122"/>
              </a:rPr>
              <a:t>（</a:t>
            </a:r>
            <a:r>
              <a:rPr lang="en-US" altLang="zh-CN">
                <a:latin typeface="Cambria" pitchFamily="18" charset="0"/>
                <a:ea typeface="黑体" pitchFamily="2" charset="-122"/>
              </a:rPr>
              <a:t>ng/ml</a:t>
            </a:r>
            <a:r>
              <a:rPr lang="zh-CN" altLang="en-US">
                <a:latin typeface="Cambria" pitchFamily="18" charset="0"/>
                <a:ea typeface="黑体" pitchFamily="2" charset="-122"/>
              </a:rPr>
              <a:t>）</a:t>
            </a:r>
          </a:p>
        </p:txBody>
      </p:sp>
    </p:spTree>
  </p:cSld>
  <p:clrMapOvr>
    <a:masterClrMapping/>
  </p:clrMapOvr>
  <p:transition spd="med" advTm="30109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CN" sz="3600" dirty="0" smtClean="0">
                <a:latin typeface="微软雅黑"/>
                <a:ea typeface="微软雅黑"/>
                <a:cs typeface="微软雅黑"/>
              </a:rPr>
              <a:t>AMH</a:t>
            </a:r>
            <a:r>
              <a:rPr lang="zh-CN" altLang="en-US" sz="3600" dirty="0" smtClean="0">
                <a:latin typeface="微软雅黑"/>
                <a:ea typeface="微软雅黑"/>
                <a:cs typeface="微软雅黑"/>
              </a:rPr>
              <a:t>与卵巢功能早衰（</a:t>
            </a:r>
            <a:r>
              <a:rPr lang="en-US" altLang="zh-CN" sz="3600" dirty="0" smtClean="0">
                <a:latin typeface="微软雅黑"/>
                <a:ea typeface="微软雅黑"/>
                <a:cs typeface="微软雅黑"/>
              </a:rPr>
              <a:t>POF)</a:t>
            </a:r>
            <a:endParaRPr lang="zh-CN" altLang="en-US" sz="3600" dirty="0" smtClean="0">
              <a:latin typeface="微软雅黑"/>
              <a:ea typeface="微软雅黑"/>
              <a:cs typeface="微软雅黑"/>
            </a:endParaRPr>
          </a:p>
        </p:txBody>
      </p:sp>
      <p:pic>
        <p:nvPicPr>
          <p:cNvPr id="1720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916113"/>
            <a:ext cx="5905400" cy="37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2038" name="TextBox 8"/>
          <p:cNvSpPr txBox="1">
            <a:spLocks noChangeArrowheads="1"/>
          </p:cNvSpPr>
          <p:nvPr/>
        </p:nvSpPr>
        <p:spPr bwMode="auto">
          <a:xfrm>
            <a:off x="1946226" y="1341438"/>
            <a:ext cx="453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 u="sng">
                <a:latin typeface="Cambria" pitchFamily="18" charset="0"/>
                <a:ea typeface="黑体" pitchFamily="2" charset="-122"/>
              </a:rPr>
              <a:t>112</a:t>
            </a:r>
            <a:r>
              <a:rPr lang="zh-CN" altLang="en-US" sz="2400" u="sng">
                <a:latin typeface="Cambria" pitchFamily="18" charset="0"/>
                <a:ea typeface="黑体" pitchFamily="2" charset="-122"/>
              </a:rPr>
              <a:t>名</a:t>
            </a:r>
            <a:r>
              <a:rPr lang="en-US" altLang="zh-CN" sz="2400" u="sng">
                <a:latin typeface="Cambria" pitchFamily="18" charset="0"/>
                <a:ea typeface="黑体" pitchFamily="2" charset="-122"/>
              </a:rPr>
              <a:t>POF</a:t>
            </a:r>
            <a:r>
              <a:rPr lang="zh-CN" altLang="en-US" sz="2400" u="sng">
                <a:latin typeface="Cambria" pitchFamily="18" charset="0"/>
                <a:ea typeface="黑体" pitchFamily="2" charset="-122"/>
              </a:rPr>
              <a:t>患者的</a:t>
            </a:r>
            <a:r>
              <a:rPr lang="en-US" altLang="zh-CN" sz="2400" u="sng">
                <a:latin typeface="Cambria" pitchFamily="18" charset="0"/>
                <a:ea typeface="黑体" pitchFamily="2" charset="-122"/>
              </a:rPr>
              <a:t>AMH</a:t>
            </a:r>
            <a:r>
              <a:rPr lang="zh-CN" altLang="en-US" sz="2400" u="sng">
                <a:latin typeface="Cambria" pitchFamily="18" charset="0"/>
                <a:ea typeface="黑体" pitchFamily="2" charset="-122"/>
              </a:rPr>
              <a:t>与</a:t>
            </a:r>
            <a:r>
              <a:rPr lang="en-US" altLang="zh-CN" sz="2400" u="sng">
                <a:latin typeface="Cambria" pitchFamily="18" charset="0"/>
                <a:ea typeface="黑体" pitchFamily="2" charset="-122"/>
              </a:rPr>
              <a:t>FSH</a:t>
            </a:r>
            <a:r>
              <a:rPr lang="zh-CN" altLang="en-US" sz="2400" u="sng">
                <a:latin typeface="Cambria" pitchFamily="18" charset="0"/>
                <a:ea typeface="黑体" pitchFamily="2" charset="-122"/>
              </a:rPr>
              <a:t>水平</a:t>
            </a:r>
          </a:p>
        </p:txBody>
      </p:sp>
      <p:sp>
        <p:nvSpPr>
          <p:cNvPr id="172039" name="Text Box 7"/>
          <p:cNvSpPr txBox="1">
            <a:spLocks noChangeArrowheads="1"/>
          </p:cNvSpPr>
          <p:nvPr/>
        </p:nvSpPr>
        <p:spPr bwMode="auto">
          <a:xfrm>
            <a:off x="1714480" y="5786454"/>
            <a:ext cx="60944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/>
              <a:t>11%POF</a:t>
            </a:r>
            <a:r>
              <a:rPr lang="zh-CN" altLang="en-US" dirty="0" smtClean="0"/>
              <a:t>患者的</a:t>
            </a:r>
            <a:r>
              <a:rPr lang="en-US" altLang="zh-CN" dirty="0" smtClean="0"/>
              <a:t>FSH</a:t>
            </a:r>
            <a:r>
              <a:rPr lang="zh-CN" altLang="en-US" dirty="0" smtClean="0"/>
              <a:t>水平并没有超过</a:t>
            </a:r>
            <a:r>
              <a:rPr lang="en-US" altLang="zh-CN" dirty="0" smtClean="0"/>
              <a:t>40IU/L</a:t>
            </a:r>
            <a:r>
              <a:rPr lang="zh-CN" altLang="en-US" dirty="0" smtClean="0"/>
              <a:t>诊断界值</a:t>
            </a:r>
            <a:endParaRPr lang="en-US" altLang="zh-CN" dirty="0"/>
          </a:p>
        </p:txBody>
      </p:sp>
      <p:sp>
        <p:nvSpPr>
          <p:cNvPr id="172040" name="矩形 9"/>
          <p:cNvSpPr>
            <a:spLocks noChangeArrowheads="1"/>
          </p:cNvSpPr>
          <p:nvPr/>
        </p:nvSpPr>
        <p:spPr bwMode="auto">
          <a:xfrm>
            <a:off x="1652932" y="6525344"/>
            <a:ext cx="58381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Knauff</a:t>
            </a:r>
            <a:r>
              <a:rPr lang="en-US" altLang="zh-CN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et al. J </a:t>
            </a:r>
            <a:r>
              <a:rPr lang="en-US" altLang="zh-CN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Clin</a:t>
            </a:r>
            <a:r>
              <a:rPr lang="en-US" altLang="zh-CN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zh-CN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Endocrinol</a:t>
            </a:r>
            <a:r>
              <a:rPr lang="en-US" altLang="zh-CN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zh-CN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Metab</a:t>
            </a:r>
            <a:r>
              <a:rPr lang="en-US" altLang="zh-CN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March 2009, 94 (3):786 –792</a:t>
            </a:r>
            <a:endParaRPr lang="zh-CN" altLang="en-US" sz="1600" i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210324" y="4005064"/>
            <a:ext cx="15700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Cambria" pitchFamily="18" charset="0"/>
                <a:ea typeface="黑体" pitchFamily="2" charset="-122"/>
              </a:rPr>
              <a:t>绝经参考浓度</a:t>
            </a:r>
            <a:endParaRPr lang="en-US" altLang="zh-CN" dirty="0">
              <a:latin typeface="Cambria" pitchFamily="18" charset="0"/>
              <a:ea typeface="黑体" pitchFamily="2" charset="-122"/>
            </a:endParaRPr>
          </a:p>
          <a:p>
            <a:r>
              <a:rPr lang="en-US" altLang="zh-CN" sz="1400" dirty="0">
                <a:latin typeface="Cambria" pitchFamily="18" charset="0"/>
                <a:ea typeface="黑体" pitchFamily="2" charset="-122"/>
              </a:rPr>
              <a:t>(0.086</a:t>
            </a:r>
            <a:r>
              <a:rPr lang="en-US" altLang="zh-CN" sz="1400" dirty="0">
                <a:latin typeface="Cambria" pitchFamily="18" charset="0"/>
              </a:rPr>
              <a:t>n</a:t>
            </a:r>
            <a:r>
              <a:rPr lang="en-US" altLang="zh-CN" sz="1400" dirty="0">
                <a:latin typeface="Cambria" pitchFamily="18" charset="0"/>
                <a:ea typeface="黑体" pitchFamily="2" charset="-122"/>
              </a:rPr>
              <a:t>g/ml)</a:t>
            </a:r>
            <a:endParaRPr lang="zh-CN" altLang="en-US" sz="1400" dirty="0">
              <a:latin typeface="Cambria" pitchFamily="18" charset="0"/>
              <a:ea typeface="黑体" pitchFamily="2" charset="-122"/>
            </a:endParaRPr>
          </a:p>
        </p:txBody>
      </p:sp>
    </p:spTree>
  </p:cSld>
  <p:clrMapOvr>
    <a:masterClrMapping/>
  </p:clrMapOvr>
  <p:transition spd="med" advTm="26907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目录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2121" y="1988840"/>
            <a:ext cx="6357937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/>
              <a:t>AMH</a:t>
            </a:r>
            <a:r>
              <a:rPr lang="zh-CN" altLang="en-US" sz="3200" dirty="0"/>
              <a:t>生理基础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2121" y="3212976"/>
            <a:ext cx="6357937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/>
              <a:t>AMH</a:t>
            </a:r>
            <a:r>
              <a:rPr lang="zh-CN" altLang="en-US" sz="3200" dirty="0"/>
              <a:t>临床应用</a:t>
            </a:r>
          </a:p>
        </p:txBody>
      </p:sp>
      <p:sp>
        <p:nvSpPr>
          <p:cNvPr id="6" name="TextBox 9"/>
          <p:cNvSpPr txBox="1"/>
          <p:nvPr/>
        </p:nvSpPr>
        <p:spPr>
          <a:xfrm>
            <a:off x="1392121" y="4437112"/>
            <a:ext cx="6357937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 smtClean="0"/>
              <a:t>AMH</a:t>
            </a:r>
            <a:r>
              <a:rPr lang="zh-CN" altLang="en-US" sz="3200" dirty="0" smtClean="0"/>
              <a:t>的参考范围</a:t>
            </a:r>
            <a:endParaRPr lang="zh-CN" altLang="en-US" sz="3200" dirty="0"/>
          </a:p>
        </p:txBody>
      </p:sp>
    </p:spTree>
  </p:cSld>
  <p:clrMapOvr>
    <a:masterClrMapping/>
  </p:clrMapOvr>
  <p:transition spd="med" advTm="3063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latin typeface="微软雅黑"/>
                <a:ea typeface="微软雅黑"/>
                <a:cs typeface="微软雅黑"/>
              </a:rPr>
              <a:t>AMH</a:t>
            </a:r>
            <a:r>
              <a:rPr lang="zh-CN" altLang="en-US" dirty="0">
                <a:latin typeface="微软雅黑"/>
                <a:ea typeface="微软雅黑"/>
                <a:cs typeface="微软雅黑"/>
              </a:rPr>
              <a:t>与多囊卵巢综合征 </a:t>
            </a:r>
            <a:r>
              <a:rPr lang="en-US" altLang="zh-CN" dirty="0">
                <a:latin typeface="微软雅黑"/>
                <a:ea typeface="微软雅黑"/>
                <a:cs typeface="微软雅黑"/>
              </a:rPr>
              <a:t>(PCOS)</a:t>
            </a:r>
            <a:endParaRPr lang="zh-CN" altLang="en-US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173061" name="TextBox 12"/>
          <p:cNvSpPr txBox="1">
            <a:spLocks noChangeArrowheads="1"/>
          </p:cNvSpPr>
          <p:nvPr/>
        </p:nvSpPr>
        <p:spPr bwMode="auto">
          <a:xfrm>
            <a:off x="3052353" y="6519863"/>
            <a:ext cx="30392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 eaLnBrk="0" hangingPunct="0">
              <a:defRPr sz="1600" i="1">
                <a:latin typeface="Cambria" pitchFamily="18" charset="0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Marca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al. Hum Reprod,2009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65" y="2132856"/>
            <a:ext cx="8760470" cy="250910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85638" y="5264230"/>
            <a:ext cx="60585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b="1" dirty="0"/>
              <a:t>PCOS</a:t>
            </a:r>
            <a:r>
              <a:rPr lang="zh-CN" altLang="en-US" b="1" dirty="0"/>
              <a:t>患者血清</a:t>
            </a:r>
            <a:r>
              <a:rPr lang="en-US" altLang="zh-CN" b="1" dirty="0"/>
              <a:t> AMH</a:t>
            </a:r>
            <a:r>
              <a:rPr lang="zh-CN" altLang="en-US" b="1" dirty="0"/>
              <a:t>水平高于</a:t>
            </a:r>
            <a:r>
              <a:rPr lang="zh-CN" altLang="en-US" b="1" dirty="0" smtClean="0"/>
              <a:t>正常组水平</a:t>
            </a:r>
            <a:r>
              <a:rPr lang="en-US" altLang="zh-CN" sz="2400" b="1" dirty="0"/>
              <a:t>2-3</a:t>
            </a:r>
            <a:r>
              <a:rPr lang="zh-CN" altLang="en-US" b="1" dirty="0" smtClean="0"/>
              <a:t>倍</a:t>
            </a:r>
            <a:endParaRPr lang="zh-CN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1542716" y="1368050"/>
            <a:ext cx="60585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400" b="1" dirty="0"/>
              <a:t>PCOS</a:t>
            </a:r>
            <a:r>
              <a:rPr lang="zh-CN" altLang="en-US" sz="2400" b="1" dirty="0"/>
              <a:t>患者血清</a:t>
            </a:r>
            <a:r>
              <a:rPr lang="en-US" altLang="zh-CN" sz="2400" b="1" dirty="0"/>
              <a:t> </a:t>
            </a:r>
            <a:r>
              <a:rPr lang="en-US" altLang="zh-CN" sz="2400" b="1" dirty="0" smtClean="0"/>
              <a:t>AMH</a:t>
            </a:r>
            <a:r>
              <a:rPr lang="zh-CN" altLang="en-US" sz="2400" b="1" dirty="0" smtClean="0"/>
              <a:t>与正常水平比较</a:t>
            </a:r>
            <a:endParaRPr lang="zh-CN" altLang="en-US" sz="2400" b="1" dirty="0"/>
          </a:p>
        </p:txBody>
      </p:sp>
      <p:sp>
        <p:nvSpPr>
          <p:cNvPr id="5" name="矩形 4"/>
          <p:cNvSpPr/>
          <p:nvPr/>
        </p:nvSpPr>
        <p:spPr>
          <a:xfrm>
            <a:off x="4572000" y="2132856"/>
            <a:ext cx="3029285" cy="2509108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6642" y="4682904"/>
            <a:ext cx="3012083" cy="174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8844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243539" y="1328476"/>
            <a:ext cx="3456384" cy="945659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体外培养颗粒细胞</a:t>
            </a:r>
            <a:r>
              <a:rPr kumimoji="0" lang="en-US" altLang="zh-CN" sz="24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AMH</a:t>
            </a:r>
            <a:r>
              <a:rPr kumimoji="0" lang="zh-CN" altLang="en-US" sz="24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分泌水平比较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583" y="2480067"/>
            <a:ext cx="4559840" cy="267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2607905" y="6488668"/>
            <a:ext cx="39281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Pellatt</a:t>
            </a:r>
            <a:r>
              <a:rPr lang="en-US" altLang="zh-CN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L, et al. J </a:t>
            </a:r>
            <a:r>
              <a:rPr lang="en-US" altLang="zh-CN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Clin</a:t>
            </a:r>
            <a:r>
              <a:rPr lang="en-US" altLang="zh-CN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zh-CN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Endocrinol</a:t>
            </a:r>
            <a:r>
              <a:rPr lang="en-US" altLang="zh-CN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zh-CN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Metab</a:t>
            </a:r>
            <a:r>
              <a:rPr lang="en-US" altLang="zh-CN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2007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932040" y="5445224"/>
            <a:ext cx="40793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PCOS 75 times &gt;&gt; </a:t>
            </a:r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正常对照</a:t>
            </a: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latin typeface="微软雅黑"/>
                <a:ea typeface="微软雅黑"/>
                <a:cs typeface="微软雅黑"/>
              </a:rPr>
              <a:t>AMH</a:t>
            </a:r>
            <a:r>
              <a:rPr lang="zh-CN" altLang="en-US" dirty="0">
                <a:latin typeface="微软雅黑"/>
                <a:ea typeface="微软雅黑"/>
                <a:cs typeface="微软雅黑"/>
              </a:rPr>
              <a:t>与多囊卵巢综合征 </a:t>
            </a:r>
            <a:r>
              <a:rPr lang="en-US" altLang="zh-CN" dirty="0">
                <a:latin typeface="微软雅黑"/>
                <a:ea typeface="微软雅黑"/>
                <a:cs typeface="微软雅黑"/>
              </a:rPr>
              <a:t>(PCOS)</a:t>
            </a:r>
            <a:endParaRPr lang="zh-CN" altLang="en-US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idx="1"/>
          </p:nvPr>
        </p:nvSpPr>
        <p:spPr>
          <a:xfrm>
            <a:off x="262173" y="2334752"/>
            <a:ext cx="4287420" cy="3775147"/>
          </a:xfrm>
          <a:noFill/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lnSpc>
                <a:spcPct val="150000"/>
              </a:lnSpc>
            </a:pPr>
            <a:r>
              <a:rPr lang="zh-CN" altLang="en-US" sz="2200" b="1" dirty="0" smtClean="0">
                <a:ea typeface="宋体" panose="02010600030101010101" pitchFamily="2" charset="-122"/>
              </a:rPr>
              <a:t>机制一：</a:t>
            </a:r>
            <a:r>
              <a:rPr lang="en-US" altLang="zh-CN" sz="2200" b="1" dirty="0" smtClean="0">
                <a:ea typeface="宋体" panose="02010600030101010101" pitchFamily="2" charset="-122"/>
              </a:rPr>
              <a:t>PCOS</a:t>
            </a:r>
            <a:r>
              <a:rPr lang="zh-CN" altLang="en-US" sz="2200" b="1" dirty="0" smtClean="0">
                <a:ea typeface="宋体" panose="02010600030101010101" pitchFamily="2" charset="-122"/>
              </a:rPr>
              <a:t>患者生长卵泡尤其是窦卵泡数量增加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zh-CN" altLang="en-US" sz="2200" b="1" dirty="0" smtClean="0">
                <a:ea typeface="宋体" panose="02010600030101010101" pitchFamily="2" charset="-122"/>
              </a:rPr>
              <a:t>机制二：</a:t>
            </a:r>
            <a:r>
              <a:rPr lang="en-US" altLang="zh-CN" sz="2200" b="1" dirty="0" smtClean="0">
                <a:ea typeface="宋体" panose="02010600030101010101" pitchFamily="2" charset="-122"/>
              </a:rPr>
              <a:t>PCOS</a:t>
            </a:r>
            <a:r>
              <a:rPr lang="zh-CN" altLang="en-US" sz="2200" b="1" dirty="0" smtClean="0">
                <a:ea typeface="宋体" panose="02010600030101010101" pitchFamily="2" charset="-122"/>
              </a:rPr>
              <a:t>颗粒细胞过度分泌</a:t>
            </a:r>
            <a:r>
              <a:rPr lang="en-US" altLang="zh-CN" sz="2200" b="1" dirty="0" smtClean="0">
                <a:ea typeface="宋体" panose="02010600030101010101" pitchFamily="2" charset="-122"/>
              </a:rPr>
              <a:t>AMH</a:t>
            </a:r>
            <a:r>
              <a:rPr lang="zh-CN" altLang="en-US" sz="2200" b="1" dirty="0" smtClean="0">
                <a:ea typeface="宋体" panose="02010600030101010101" pitchFamily="2" charset="-122"/>
              </a:rPr>
              <a:t>：</a:t>
            </a:r>
          </a:p>
          <a:p>
            <a:pPr marL="609600" indent="-609600" eaLnBrk="1" hangingPunct="1">
              <a:lnSpc>
                <a:spcPct val="150000"/>
              </a:lnSpc>
              <a:buNone/>
            </a:pPr>
            <a:r>
              <a:rPr lang="zh-CN" altLang="en-US" sz="2200" b="1" dirty="0" smtClean="0">
                <a:ea typeface="宋体" panose="02010600030101010101" pitchFamily="2" charset="-122"/>
              </a:rPr>
              <a:t>          </a:t>
            </a:r>
            <a:r>
              <a:rPr lang="zh-CN" altLang="en-US" sz="2200" dirty="0" smtClean="0">
                <a:ea typeface="宋体" panose="02010600030101010101" pitchFamily="2" charset="-122"/>
              </a:rPr>
              <a:t>体外培养</a:t>
            </a:r>
            <a:r>
              <a:rPr lang="en-US" altLang="zh-CN" sz="2200" dirty="0" smtClean="0">
                <a:ea typeface="宋体" panose="02010600030101010101" pitchFamily="2" charset="-122"/>
              </a:rPr>
              <a:t>PCOS</a:t>
            </a:r>
            <a:r>
              <a:rPr lang="zh-CN" altLang="en-US" sz="2200" dirty="0" smtClean="0">
                <a:ea typeface="宋体" panose="02010600030101010101" pitchFamily="2" charset="-122"/>
              </a:rPr>
              <a:t>颗粒细胞发现</a:t>
            </a:r>
            <a:r>
              <a:rPr lang="en-US" altLang="zh-CN" sz="2200" dirty="0" smtClean="0">
                <a:ea typeface="宋体" panose="02010600030101010101" pitchFamily="2" charset="-122"/>
              </a:rPr>
              <a:t>AMH</a:t>
            </a:r>
            <a:r>
              <a:rPr lang="zh-CN" altLang="en-US" sz="2200" dirty="0" smtClean="0">
                <a:ea typeface="宋体" panose="02010600030101010101" pitchFamily="2" charset="-122"/>
              </a:rPr>
              <a:t>分泌显著高于对照组。</a:t>
            </a:r>
          </a:p>
          <a:p>
            <a:pPr marL="609600" indent="-609600" eaLnBrk="1" hangingPunct="1">
              <a:lnSpc>
                <a:spcPct val="150000"/>
              </a:lnSpc>
              <a:buNone/>
            </a:pPr>
            <a:r>
              <a:rPr lang="zh-CN" altLang="en-US" sz="2200" dirty="0" smtClean="0"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13" name="Rectangle 2"/>
          <p:cNvSpPr txBox="1">
            <a:spLocks/>
          </p:cNvSpPr>
          <p:nvPr/>
        </p:nvSpPr>
        <p:spPr bwMode="auto">
          <a:xfrm>
            <a:off x="428596" y="1328476"/>
            <a:ext cx="8229600" cy="99060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sz="3600" kern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zh-CN" sz="2400" b="1" smtClean="0">
                <a:solidFill>
                  <a:schemeClr val="tx1"/>
                </a:solidFill>
                <a:latin typeface="Times New Roman" pitchFamily="18" charset="0"/>
              </a:rPr>
              <a:t>PCOS</a:t>
            </a:r>
            <a:r>
              <a:rPr lang="zh-CN" altLang="en-US" sz="2400" b="1" smtClean="0">
                <a:solidFill>
                  <a:schemeClr val="tx1"/>
                </a:solidFill>
                <a:latin typeface="Times New Roman" pitchFamily="18" charset="0"/>
              </a:rPr>
              <a:t>卵巢</a:t>
            </a:r>
            <a:r>
              <a:rPr lang="en-US" altLang="zh-CN" sz="2400" b="1" smtClean="0">
                <a:solidFill>
                  <a:schemeClr val="tx1"/>
                </a:solidFill>
                <a:latin typeface="Times New Roman" pitchFamily="18" charset="0"/>
              </a:rPr>
              <a:t>AMH</a:t>
            </a:r>
            <a:r>
              <a:rPr lang="zh-CN" altLang="en-US" sz="2400" b="1" smtClean="0">
                <a:solidFill>
                  <a:schemeClr val="tx1"/>
                </a:solidFill>
                <a:latin typeface="Times New Roman" pitchFamily="18" charset="0"/>
              </a:rPr>
              <a:t>过度分泌机制</a:t>
            </a:r>
            <a:endParaRPr lang="zh-CN" altLang="en-US" sz="24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AMH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与多囊卵巢综合征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(PCOS)</a:t>
            </a: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6112" y="1166938"/>
            <a:ext cx="8229600" cy="3214687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PCOS</a:t>
            </a:r>
            <a:r>
              <a:rPr lang="zh-CN" altLang="en-US" dirty="0" smtClean="0"/>
              <a:t>的诊断标准 </a:t>
            </a:r>
            <a:r>
              <a:rPr lang="en-US" altLang="zh-CN" dirty="0" smtClean="0"/>
              <a:t>(</a:t>
            </a:r>
            <a:r>
              <a:rPr lang="en-US" altLang="zh-CN" dirty="0" smtClean="0">
                <a:ea typeface="宋体" panose="02010600030101010101" pitchFamily="2" charset="-122"/>
              </a:rPr>
              <a:t>ES-HRE/ASRM:</a:t>
            </a:r>
            <a:r>
              <a:rPr lang="en-US" altLang="zh-CN" dirty="0" smtClean="0"/>
              <a:t>2003)</a:t>
            </a:r>
            <a:endParaRPr lang="zh-CN" altLang="en-US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000" dirty="0" smtClean="0">
                <a:ea typeface="宋体" panose="02010600030101010101" pitchFamily="2" charset="-122"/>
              </a:rPr>
              <a:t>(1) </a:t>
            </a:r>
            <a:r>
              <a:rPr lang="zh-CN" altLang="en-US" sz="2000" dirty="0" smtClean="0"/>
              <a:t>偶发排卵和</a:t>
            </a:r>
            <a:r>
              <a:rPr lang="en-US" altLang="zh-CN" sz="2000" dirty="0" smtClean="0">
                <a:ea typeface="宋体" panose="02010600030101010101" pitchFamily="2" charset="-122"/>
              </a:rPr>
              <a:t>(</a:t>
            </a:r>
            <a:r>
              <a:rPr lang="zh-CN" altLang="en-US" sz="2000" dirty="0" smtClean="0"/>
              <a:t>或</a:t>
            </a:r>
            <a:r>
              <a:rPr lang="en-US" altLang="zh-CN" sz="2000" dirty="0" smtClean="0">
                <a:ea typeface="宋体" panose="02010600030101010101" pitchFamily="2" charset="-122"/>
              </a:rPr>
              <a:t>)</a:t>
            </a:r>
            <a:r>
              <a:rPr lang="zh-CN" altLang="en-US" sz="2000" dirty="0" smtClean="0"/>
              <a:t>无排卵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000" dirty="0" smtClean="0">
                <a:ea typeface="宋体" panose="02010600030101010101" pitchFamily="2" charset="-122"/>
              </a:rPr>
              <a:t>(2)</a:t>
            </a:r>
            <a:r>
              <a:rPr lang="zh-CN" altLang="en-US" sz="2000" dirty="0" smtClean="0"/>
              <a:t> 高雄激素血症 </a:t>
            </a:r>
            <a:r>
              <a:rPr lang="en-US" altLang="zh-CN" sz="1200" dirty="0" smtClean="0"/>
              <a:t>(</a:t>
            </a:r>
            <a:r>
              <a:rPr lang="zh-CN" altLang="en-US" sz="1200" dirty="0" smtClean="0"/>
              <a:t>排除其他可能病因</a:t>
            </a:r>
            <a:r>
              <a:rPr lang="en-US" altLang="zh-CN" sz="1200" dirty="0" smtClean="0">
                <a:ea typeface="宋体" panose="02010600030101010101" pitchFamily="2" charset="-122"/>
              </a:rPr>
              <a:t>, </a:t>
            </a:r>
            <a:r>
              <a:rPr lang="zh-CN" altLang="en-US" sz="1200" dirty="0" smtClean="0"/>
              <a:t>如先天性肾上腺增生、分泌雄激素肿瘤、</a:t>
            </a:r>
            <a:r>
              <a:rPr lang="en-US" altLang="zh-CN" sz="1200" dirty="0" smtClean="0">
                <a:ea typeface="宋体" panose="02010600030101010101" pitchFamily="2" charset="-122"/>
              </a:rPr>
              <a:t>Cushing</a:t>
            </a:r>
            <a:r>
              <a:rPr lang="zh-CN" altLang="en-US" sz="1200" dirty="0" smtClean="0"/>
              <a:t>综合征等</a:t>
            </a:r>
            <a:r>
              <a:rPr lang="en-US" altLang="zh-CN" sz="1200" dirty="0" smtClean="0"/>
              <a:t>)</a:t>
            </a:r>
            <a:r>
              <a:rPr lang="zh-CN" altLang="en-US" sz="1200" dirty="0" smtClean="0"/>
              <a:t>。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000" dirty="0" smtClean="0">
                <a:ea typeface="宋体" panose="02010600030101010101" pitchFamily="2" charset="-122"/>
              </a:rPr>
              <a:t>(3) </a:t>
            </a:r>
            <a:r>
              <a:rPr lang="zh-CN" altLang="en-US" sz="2000" dirty="0" smtClean="0"/>
              <a:t>卵巢多囊性改变</a:t>
            </a:r>
            <a:r>
              <a:rPr lang="en-US" altLang="zh-CN" sz="2000" dirty="0" smtClean="0">
                <a:ea typeface="宋体" panose="02010600030101010101" pitchFamily="2" charset="-122"/>
              </a:rPr>
              <a:t>(PCO)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zh-CN" altLang="en-US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zh-CN" altLang="en-US" sz="2000" b="1" dirty="0" smtClean="0">
              <a:solidFill>
                <a:srgbClr val="DB771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1050" y="3154208"/>
            <a:ext cx="4643438" cy="258532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612000" indent="-576000"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srgbClr val="000000"/>
                </a:solidFill>
              </a:rPr>
              <a:t>（</a:t>
            </a:r>
            <a:r>
              <a:rPr lang="en-US" altLang="zh-CN" dirty="0">
                <a:solidFill>
                  <a:srgbClr val="000000"/>
                </a:solidFill>
              </a:rPr>
              <a:t>1</a:t>
            </a:r>
            <a:r>
              <a:rPr lang="zh-CN" altLang="en-US" dirty="0">
                <a:solidFill>
                  <a:srgbClr val="000000"/>
                </a:solidFill>
              </a:rPr>
              <a:t>）超声下窦卵泡计数困难，受主观因素影响大</a:t>
            </a:r>
            <a:endParaRPr lang="en-US" altLang="zh-CN" dirty="0">
              <a:solidFill>
                <a:srgbClr val="000000"/>
              </a:solidFill>
            </a:endParaRPr>
          </a:p>
          <a:p>
            <a:pPr marL="612000" indent="-576000"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srgbClr val="000000"/>
                </a:solidFill>
              </a:rPr>
              <a:t>（</a:t>
            </a:r>
            <a:r>
              <a:rPr lang="en-US" altLang="zh-CN" dirty="0">
                <a:solidFill>
                  <a:srgbClr val="000000"/>
                </a:solidFill>
              </a:rPr>
              <a:t>2</a:t>
            </a:r>
            <a:r>
              <a:rPr lang="zh-CN" altLang="en-US" dirty="0">
                <a:solidFill>
                  <a:srgbClr val="000000"/>
                </a:solidFill>
              </a:rPr>
              <a:t>）关于卵巢多囊性改变诊断标准学术上仍存在争议</a:t>
            </a:r>
          </a:p>
          <a:p>
            <a:pPr marL="612000" indent="-576000"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srgbClr val="000000"/>
                </a:solidFill>
              </a:rPr>
              <a:t>（</a:t>
            </a:r>
            <a:r>
              <a:rPr lang="en-US" altLang="zh-CN" dirty="0">
                <a:solidFill>
                  <a:srgbClr val="000000"/>
                </a:solidFill>
              </a:rPr>
              <a:t>3</a:t>
            </a:r>
            <a:r>
              <a:rPr lang="zh-CN" altLang="en-US" dirty="0">
                <a:solidFill>
                  <a:srgbClr val="000000"/>
                </a:solidFill>
              </a:rPr>
              <a:t>）青春期女性无性生活史无法进行阴道</a:t>
            </a:r>
            <a:r>
              <a:rPr lang="en-US" altLang="zh-CN" dirty="0">
                <a:solidFill>
                  <a:srgbClr val="000000"/>
                </a:solidFill>
              </a:rPr>
              <a:t>B</a:t>
            </a:r>
            <a:r>
              <a:rPr lang="zh-CN" altLang="en-US" dirty="0">
                <a:solidFill>
                  <a:srgbClr val="000000"/>
                </a:solidFill>
              </a:rPr>
              <a:t>超检查，且肛门</a:t>
            </a:r>
            <a:r>
              <a:rPr lang="en-US" altLang="zh-CN" dirty="0">
                <a:solidFill>
                  <a:srgbClr val="000000"/>
                </a:solidFill>
              </a:rPr>
              <a:t>B</a:t>
            </a:r>
            <a:r>
              <a:rPr lang="zh-CN" altLang="en-US" dirty="0">
                <a:solidFill>
                  <a:srgbClr val="000000"/>
                </a:solidFill>
              </a:rPr>
              <a:t>超分辨率低</a:t>
            </a:r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39449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Box 12"/>
          <p:cNvSpPr txBox="1">
            <a:spLocks noChangeArrowheads="1"/>
          </p:cNvSpPr>
          <p:nvPr/>
        </p:nvSpPr>
        <p:spPr bwMode="auto">
          <a:xfrm>
            <a:off x="2658335" y="6525344"/>
            <a:ext cx="38273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 algn="ctr" eaLnBrk="0" hangingPunct="0">
              <a:defRPr sz="1600" i="1">
                <a:latin typeface="Cambria" pitchFamily="18" charset="0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Chang WY et al.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Fertil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Steril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83:1717–1723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AMH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与多囊卵巢综合征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(PCOS)</a:t>
            </a: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8002" name="内容占位符 2"/>
          <p:cNvSpPr>
            <a:spLocks noGrp="1"/>
          </p:cNvSpPr>
          <p:nvPr>
            <p:ph idx="1"/>
          </p:nvPr>
        </p:nvSpPr>
        <p:spPr>
          <a:xfrm>
            <a:off x="428625" y="1124744"/>
            <a:ext cx="8229600" cy="4837906"/>
          </a:xfrm>
        </p:spPr>
        <p:txBody>
          <a:bodyPr/>
          <a:lstStyle/>
          <a:p>
            <a:r>
              <a:rPr lang="zh-CN" altLang="en-US" dirty="0" smtClean="0">
                <a:latin typeface="Calibri" pitchFamily="34" charset="0"/>
                <a:cs typeface="Calibri" pitchFamily="34" charset="0"/>
              </a:rPr>
              <a:t>血清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AMH</a:t>
            </a:r>
            <a:r>
              <a:rPr lang="zh-CN" altLang="en-US" dirty="0" smtClean="0">
                <a:latin typeface="Calibri" pitchFamily="34" charset="0"/>
                <a:cs typeface="Calibri" pitchFamily="34" charset="0"/>
              </a:rPr>
              <a:t>水平取代超声下小窦状卵泡数量作为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PCOS</a:t>
            </a:r>
            <a:r>
              <a:rPr lang="zh-CN" altLang="en-US" dirty="0" smtClean="0">
                <a:latin typeface="Calibri" pitchFamily="34" charset="0"/>
                <a:cs typeface="Calibri" pitchFamily="34" charset="0"/>
              </a:rPr>
              <a:t>的诊断标准（鹿特丹标准）之一。</a:t>
            </a:r>
            <a:endParaRPr lang="zh-CN" altLang="en-US" dirty="0" smtClean="0"/>
          </a:p>
          <a:p>
            <a:pPr>
              <a:buFont typeface="Wingdings" pitchFamily="2" charset="2"/>
              <a:buNone/>
            </a:pPr>
            <a:endParaRPr lang="zh-CN" altLang="en-US" sz="2000" b="1" dirty="0" smtClean="0">
              <a:solidFill>
                <a:srgbClr val="DB7713"/>
              </a:solidFill>
            </a:endParaRPr>
          </a:p>
        </p:txBody>
      </p:sp>
      <p:sp>
        <p:nvSpPr>
          <p:cNvPr id="128003" name="矩形 7"/>
          <p:cNvSpPr>
            <a:spLocks noChangeArrowheads="1"/>
          </p:cNvSpPr>
          <p:nvPr/>
        </p:nvSpPr>
        <p:spPr bwMode="auto">
          <a:xfrm>
            <a:off x="2289965" y="6525344"/>
            <a:ext cx="45640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Pigny</a:t>
            </a:r>
            <a:r>
              <a:rPr lang="en-US" altLang="zh-CN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et al. J </a:t>
            </a:r>
            <a:r>
              <a:rPr lang="en-US" altLang="zh-CN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Clin</a:t>
            </a:r>
            <a:r>
              <a:rPr lang="en-US" altLang="zh-CN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zh-CN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Endocrinol</a:t>
            </a:r>
            <a:r>
              <a:rPr lang="en-US" altLang="zh-CN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M etal,2006,9:941-945</a:t>
            </a:r>
            <a:endParaRPr lang="zh-CN" altLang="en-US" sz="1600" i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12800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2786063"/>
            <a:ext cx="2643188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5" name="TextBox 5"/>
          <p:cNvSpPr txBox="1">
            <a:spLocks noChangeArrowheads="1"/>
          </p:cNvSpPr>
          <p:nvPr/>
        </p:nvSpPr>
        <p:spPr bwMode="auto">
          <a:xfrm>
            <a:off x="1908175" y="6059488"/>
            <a:ext cx="877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Cambria" pitchFamily="18" charset="0"/>
                <a:ea typeface="黑体" pitchFamily="2" charset="-122"/>
              </a:rPr>
              <a:t>特异性</a:t>
            </a:r>
          </a:p>
        </p:txBody>
      </p:sp>
      <p:sp>
        <p:nvSpPr>
          <p:cNvPr id="128006" name="TextBox 8"/>
          <p:cNvSpPr txBox="1">
            <a:spLocks noChangeArrowheads="1"/>
          </p:cNvSpPr>
          <p:nvPr/>
        </p:nvSpPr>
        <p:spPr bwMode="auto">
          <a:xfrm>
            <a:off x="609600" y="4000500"/>
            <a:ext cx="4619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zh-CN" altLang="en-US">
                <a:latin typeface="Cambria" pitchFamily="18" charset="0"/>
                <a:ea typeface="黑体" pitchFamily="2" charset="-122"/>
              </a:rPr>
              <a:t>敏感度</a:t>
            </a:r>
          </a:p>
        </p:txBody>
      </p:sp>
      <p:sp>
        <p:nvSpPr>
          <p:cNvPr id="128007" name="TextBox 9"/>
          <p:cNvSpPr txBox="1">
            <a:spLocks noChangeArrowheads="1"/>
          </p:cNvSpPr>
          <p:nvPr/>
        </p:nvSpPr>
        <p:spPr bwMode="auto">
          <a:xfrm>
            <a:off x="857250" y="2357438"/>
            <a:ext cx="3062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u="sng">
                <a:latin typeface="Cambria" pitchFamily="18" charset="0"/>
                <a:ea typeface="黑体" pitchFamily="2" charset="-122"/>
              </a:rPr>
              <a:t>AMH</a:t>
            </a:r>
            <a:r>
              <a:rPr lang="zh-CN" altLang="en-US" sz="2000" u="sng">
                <a:latin typeface="Cambria" pitchFamily="18" charset="0"/>
                <a:ea typeface="黑体" pitchFamily="2" charset="-122"/>
              </a:rPr>
              <a:t>诊断</a:t>
            </a:r>
            <a:r>
              <a:rPr lang="en-US" altLang="zh-CN" sz="2000" u="sng">
                <a:latin typeface="Cambria" pitchFamily="18" charset="0"/>
                <a:ea typeface="黑体" pitchFamily="2" charset="-122"/>
              </a:rPr>
              <a:t>PCOS</a:t>
            </a:r>
            <a:r>
              <a:rPr lang="zh-CN" altLang="en-US" sz="2000" u="sng">
                <a:latin typeface="Cambria" pitchFamily="18" charset="0"/>
                <a:ea typeface="黑体" pitchFamily="2" charset="-122"/>
              </a:rPr>
              <a:t>的</a:t>
            </a:r>
            <a:r>
              <a:rPr lang="en-US" altLang="zh-CN" sz="2000" u="sng">
                <a:latin typeface="Cambria" pitchFamily="18" charset="0"/>
                <a:ea typeface="黑体" pitchFamily="2" charset="-122"/>
              </a:rPr>
              <a:t>ROC</a:t>
            </a:r>
            <a:r>
              <a:rPr lang="zh-CN" altLang="en-US" sz="2000" u="sng">
                <a:latin typeface="Cambria" pitchFamily="18" charset="0"/>
                <a:ea typeface="黑体" pitchFamily="2" charset="-122"/>
              </a:rPr>
              <a:t>曲线</a:t>
            </a:r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4357688" y="3264367"/>
            <a:ext cx="4102744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altLang="zh-CN" sz="2000" dirty="0"/>
              <a:t>AMH</a:t>
            </a:r>
            <a:r>
              <a:rPr lang="zh-CN" altLang="en-US" sz="2000" dirty="0"/>
              <a:t>的</a:t>
            </a:r>
            <a:r>
              <a:rPr lang="en-US" altLang="zh-CN" sz="2000" dirty="0"/>
              <a:t>ROC</a:t>
            </a:r>
            <a:r>
              <a:rPr lang="zh-CN" altLang="en-US" sz="2000" dirty="0"/>
              <a:t>曲线下面积达</a:t>
            </a:r>
            <a:r>
              <a:rPr lang="en-US" altLang="zh-CN" sz="2000" dirty="0"/>
              <a:t>0.851</a:t>
            </a:r>
            <a:r>
              <a:rPr lang="zh-CN" altLang="en-US" sz="2000" dirty="0"/>
              <a:t>，诊断效能良好。</a:t>
            </a:r>
            <a:r>
              <a:rPr lang="zh-CN" altLang="en-US" sz="2000" dirty="0" smtClean="0"/>
              <a:t>以</a:t>
            </a:r>
            <a:r>
              <a:rPr lang="en-US" altLang="zh-CN" sz="2000" dirty="0" smtClean="0"/>
              <a:t>AMH8.4ng/ml</a:t>
            </a:r>
            <a:r>
              <a:rPr lang="zh-CN" altLang="en-US" sz="2000" dirty="0" smtClean="0"/>
              <a:t>为</a:t>
            </a:r>
            <a:r>
              <a:rPr lang="zh-CN" altLang="en-US" sz="2000" dirty="0"/>
              <a:t>诊断界值时，诊断的敏感度和特异度分别为</a:t>
            </a:r>
            <a:r>
              <a:rPr lang="en-US" altLang="zh-CN" sz="2000" dirty="0"/>
              <a:t>92%</a:t>
            </a:r>
            <a:r>
              <a:rPr lang="zh-CN" altLang="en-US" sz="2000" dirty="0"/>
              <a:t>和</a:t>
            </a:r>
            <a:r>
              <a:rPr lang="en-US" altLang="zh-CN" sz="2000" dirty="0"/>
              <a:t>67%</a:t>
            </a:r>
            <a:r>
              <a:rPr lang="zh-CN" altLang="en-US" sz="2000" dirty="0"/>
              <a:t>。</a:t>
            </a:r>
          </a:p>
        </p:txBody>
      </p:sp>
    </p:spTree>
  </p:cSld>
  <p:clrMapOvr>
    <a:masterClrMapping/>
  </p:clrMapOvr>
  <p:transition spd="med" advTm="27328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AMH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与卵巢颗粒细胞瘤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(GCT)</a:t>
            </a:r>
            <a:endParaRPr lang="zh-CN" altLang="en-US" dirty="0"/>
          </a:p>
        </p:txBody>
      </p:sp>
      <p:sp>
        <p:nvSpPr>
          <p:cNvPr id="132098" name="TextBox 8"/>
          <p:cNvSpPr txBox="1">
            <a:spLocks noChangeArrowheads="1"/>
          </p:cNvSpPr>
          <p:nvPr/>
        </p:nvSpPr>
        <p:spPr bwMode="auto">
          <a:xfrm>
            <a:off x="1857375" y="1428750"/>
            <a:ext cx="4841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u="sng">
                <a:latin typeface="Cambria" pitchFamily="18" charset="0"/>
                <a:ea typeface="黑体" pitchFamily="2" charset="-122"/>
              </a:rPr>
              <a:t>女性卵巢颗粒细胞瘤患者</a:t>
            </a:r>
            <a:r>
              <a:rPr lang="en-US" altLang="zh-CN" sz="2400" u="sng">
                <a:latin typeface="Cambria" pitchFamily="18" charset="0"/>
                <a:ea typeface="黑体" pitchFamily="2" charset="-122"/>
              </a:rPr>
              <a:t>AMH</a:t>
            </a:r>
            <a:r>
              <a:rPr lang="zh-CN" altLang="en-US" sz="2400" u="sng">
                <a:latin typeface="Cambria" pitchFamily="18" charset="0"/>
                <a:ea typeface="黑体" pitchFamily="2" charset="-122"/>
              </a:rPr>
              <a:t>水平</a:t>
            </a:r>
          </a:p>
        </p:txBody>
      </p:sp>
      <p:pic>
        <p:nvPicPr>
          <p:cNvPr id="1320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2000250"/>
            <a:ext cx="7500937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0" name="矩形 10"/>
          <p:cNvSpPr>
            <a:spLocks noChangeArrowheads="1"/>
          </p:cNvSpPr>
          <p:nvPr/>
        </p:nvSpPr>
        <p:spPr bwMode="auto">
          <a:xfrm>
            <a:off x="2592003" y="6525344"/>
            <a:ext cx="39599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Rey et al. Am J </a:t>
            </a:r>
            <a:r>
              <a:rPr lang="en-US" altLang="zh-CN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Obstet</a:t>
            </a:r>
            <a:r>
              <a:rPr lang="en-US" altLang="zh-CN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zh-CN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Gynecol</a:t>
            </a:r>
            <a:r>
              <a:rPr lang="en-US" altLang="zh-CN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1996, 174:958</a:t>
            </a:r>
            <a:endParaRPr lang="zh-CN" altLang="en-US" sz="1600" i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 advTm="10546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AMH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与卵巢颗粒细胞瘤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(GCT)</a:t>
            </a:r>
            <a:endParaRPr lang="zh-CN" altLang="en-US" dirty="0"/>
          </a:p>
        </p:txBody>
      </p:sp>
      <p:sp>
        <p:nvSpPr>
          <p:cNvPr id="134146" name="TextBox 8"/>
          <p:cNvSpPr txBox="1">
            <a:spLocks noChangeArrowheads="1"/>
          </p:cNvSpPr>
          <p:nvPr/>
        </p:nvSpPr>
        <p:spPr bwMode="auto">
          <a:xfrm>
            <a:off x="2286000" y="1428750"/>
            <a:ext cx="4494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u="sng" dirty="0">
                <a:latin typeface="Cambria" pitchFamily="18" charset="0"/>
                <a:ea typeface="黑体" pitchFamily="2" charset="-122"/>
              </a:rPr>
              <a:t>卵巢颗粒细胞瘤患者治疗的监测</a:t>
            </a:r>
          </a:p>
        </p:txBody>
      </p:sp>
      <p:sp>
        <p:nvSpPr>
          <p:cNvPr id="134147" name="矩形 4"/>
          <p:cNvSpPr>
            <a:spLocks noChangeArrowheads="1"/>
          </p:cNvSpPr>
          <p:nvPr/>
        </p:nvSpPr>
        <p:spPr bwMode="auto">
          <a:xfrm>
            <a:off x="2592003" y="6550025"/>
            <a:ext cx="39599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Rey et al. Am J </a:t>
            </a:r>
            <a:r>
              <a:rPr lang="en-US" altLang="zh-CN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Obstet</a:t>
            </a:r>
            <a:r>
              <a:rPr lang="en-US" altLang="zh-CN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zh-CN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Gynecol</a:t>
            </a:r>
            <a:r>
              <a:rPr lang="en-US" altLang="zh-CN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1996, 174:958</a:t>
            </a:r>
            <a:endParaRPr lang="zh-CN" altLang="en-US" sz="1600" i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13414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2000250"/>
            <a:ext cx="741838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7875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AMH</a:t>
            </a:r>
            <a:r>
              <a:rPr lang="zh-CN" altLang="en-US" dirty="0" smtClean="0"/>
              <a:t>与卵巢保护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4649" y="858409"/>
            <a:ext cx="2624665" cy="2237056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751003" y="3582468"/>
            <a:ext cx="5641994" cy="307777"/>
          </a:xfrm>
        </p:spPr>
        <p:txBody>
          <a:bodyPr/>
          <a:lstStyle/>
          <a:p>
            <a:r>
              <a:rPr lang="en-US" altLang="zh-CN" sz="1400" dirty="0"/>
              <a:t>Anderson and </a:t>
            </a:r>
            <a:r>
              <a:rPr lang="en-US" altLang="zh-CN" sz="1400" dirty="0" smtClean="0"/>
              <a:t>Cameron. J </a:t>
            </a:r>
            <a:r>
              <a:rPr lang="en-US" altLang="zh-CN" sz="1400" dirty="0" err="1"/>
              <a:t>Clin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Endocrinol</a:t>
            </a:r>
            <a:r>
              <a:rPr lang="en-US" altLang="zh-CN" sz="1400" dirty="0"/>
              <a:t> </a:t>
            </a:r>
            <a:r>
              <a:rPr lang="en-US" altLang="zh-CN" sz="1400" dirty="0" err="1"/>
              <a:t>Metab</a:t>
            </a:r>
            <a:r>
              <a:rPr lang="en-US" altLang="zh-CN" sz="1400" dirty="0"/>
              <a:t>, </a:t>
            </a:r>
            <a:r>
              <a:rPr lang="en-US" altLang="zh-CN" sz="1400" dirty="0" smtClean="0"/>
              <a:t>2011</a:t>
            </a:r>
            <a:r>
              <a:rPr lang="en-US" altLang="zh-CN" sz="1400" dirty="0"/>
              <a:t>, 96(5):1336 –1343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609B-F03E-48D1-9B69-DEED8279EFF6}" type="slidenum">
              <a:rPr lang="en-US" altLang="zh-CN" smtClean="0"/>
              <a:pPr/>
              <a:t>26</a:t>
            </a:fld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833363"/>
            <a:ext cx="2624665" cy="2281355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963802" y="835090"/>
            <a:ext cx="891562" cy="2880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治疗前</a:t>
            </a:r>
            <a:endParaRPr lang="zh-CN" altLang="en-US" sz="1600" dirty="0"/>
          </a:p>
        </p:txBody>
      </p:sp>
      <p:sp>
        <p:nvSpPr>
          <p:cNvPr id="11" name="圆角矩形 10"/>
          <p:cNvSpPr/>
          <p:nvPr/>
        </p:nvSpPr>
        <p:spPr>
          <a:xfrm>
            <a:off x="4582492" y="822018"/>
            <a:ext cx="891562" cy="2880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治疗后</a:t>
            </a:r>
            <a:endParaRPr lang="zh-CN" altLang="en-US" sz="1600" dirty="0"/>
          </a:p>
        </p:txBody>
      </p:sp>
      <p:sp>
        <p:nvSpPr>
          <p:cNvPr id="12" name="圆角矩形 11"/>
          <p:cNvSpPr/>
          <p:nvPr/>
        </p:nvSpPr>
        <p:spPr>
          <a:xfrm>
            <a:off x="1440710" y="2928095"/>
            <a:ext cx="2232247" cy="28650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化疗</a:t>
            </a:r>
            <a:r>
              <a:rPr lang="zh-CN" altLang="en-US" sz="1400" dirty="0" smtClean="0"/>
              <a:t>后闭经     恢复月经</a:t>
            </a:r>
            <a:endParaRPr lang="zh-CN" altLang="en-US" sz="140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7864" y="3954986"/>
            <a:ext cx="5236576" cy="2420329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925955" y="6550223"/>
            <a:ext cx="52920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Broughamet</a:t>
            </a:r>
            <a:r>
              <a:rPr lang="en-US" altLang="zh-CN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al. </a:t>
            </a:r>
            <a:r>
              <a:rPr lang="en-US" altLang="zh-CN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Clin</a:t>
            </a:r>
            <a:r>
              <a:rPr lang="en-US" altLang="zh-CN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zh-CN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Endocrinol</a:t>
            </a:r>
            <a:r>
              <a:rPr lang="en-US" altLang="zh-CN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zh-CN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Metab</a:t>
            </a:r>
            <a:r>
              <a:rPr lang="en-US" altLang="zh-CN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June 2012, 97(6):2059 –2067</a:t>
            </a:r>
          </a:p>
        </p:txBody>
      </p:sp>
      <p:pic>
        <p:nvPicPr>
          <p:cNvPr id="15" name="内容占位符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311" y="4113448"/>
            <a:ext cx="2968553" cy="2156777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5292080" y="2928095"/>
            <a:ext cx="2232247" cy="28650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化疗</a:t>
            </a:r>
            <a:r>
              <a:rPr lang="zh-CN" altLang="en-US" sz="1400" dirty="0" smtClean="0"/>
              <a:t>后闭经     恢复月经</a:t>
            </a:r>
            <a:endParaRPr lang="zh-CN" altLang="en-US" sz="1400" dirty="0"/>
          </a:p>
        </p:txBody>
      </p:sp>
      <p:sp>
        <p:nvSpPr>
          <p:cNvPr id="17" name="圆角矩形 16"/>
          <p:cNvSpPr/>
          <p:nvPr/>
        </p:nvSpPr>
        <p:spPr>
          <a:xfrm>
            <a:off x="77947" y="3942187"/>
            <a:ext cx="676752" cy="5007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化疗期间</a:t>
            </a:r>
            <a:endParaRPr lang="zh-CN" altLang="en-US" sz="1600" dirty="0"/>
          </a:p>
        </p:txBody>
      </p:sp>
      <p:sp>
        <p:nvSpPr>
          <p:cNvPr id="8" name="矩形 7"/>
          <p:cNvSpPr/>
          <p:nvPr/>
        </p:nvSpPr>
        <p:spPr>
          <a:xfrm>
            <a:off x="1440710" y="3256879"/>
            <a:ext cx="64786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dirty="0"/>
              <a:t>治疗前</a:t>
            </a:r>
            <a:r>
              <a:rPr lang="en-US" altLang="zh-CN" dirty="0" smtClean="0"/>
              <a:t>AMH</a:t>
            </a:r>
            <a:r>
              <a:rPr lang="zh-CN" altLang="en-US" dirty="0" smtClean="0"/>
              <a:t>与</a:t>
            </a:r>
            <a:r>
              <a:rPr lang="zh-CN" altLang="en-US" dirty="0"/>
              <a:t>治疗</a:t>
            </a:r>
            <a:r>
              <a:rPr lang="zh-CN" altLang="en-US" dirty="0" smtClean="0"/>
              <a:t>后</a:t>
            </a:r>
            <a:r>
              <a:rPr lang="en-US" altLang="zh-CN" dirty="0" smtClean="0"/>
              <a:t>4-5</a:t>
            </a:r>
            <a:r>
              <a:rPr lang="zh-CN" altLang="en-US" dirty="0" smtClean="0"/>
              <a:t>年</a:t>
            </a:r>
            <a:r>
              <a:rPr lang="zh-CN" altLang="en-US" dirty="0"/>
              <a:t>闭经或月经恢复的关系（</a:t>
            </a:r>
            <a:r>
              <a:rPr lang="en-US" altLang="zh-CN" dirty="0" smtClean="0"/>
              <a:t>N=42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8" name="圆角矩形 17"/>
          <p:cNvSpPr/>
          <p:nvPr/>
        </p:nvSpPr>
        <p:spPr>
          <a:xfrm>
            <a:off x="3029226" y="3942187"/>
            <a:ext cx="676752" cy="5007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化疗方案</a:t>
            </a:r>
            <a:endParaRPr lang="zh-CN" altLang="en-US" sz="1600" dirty="0"/>
          </a:p>
        </p:txBody>
      </p:sp>
      <p:sp>
        <p:nvSpPr>
          <p:cNvPr id="9" name="矩形 8"/>
          <p:cNvSpPr/>
          <p:nvPr/>
        </p:nvSpPr>
        <p:spPr>
          <a:xfrm>
            <a:off x="5827921" y="6093437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治疗</a:t>
            </a:r>
            <a:r>
              <a:rPr lang="zh-CN" altLang="en-US" dirty="0" smtClean="0"/>
              <a:t>前后</a:t>
            </a:r>
            <a:r>
              <a:rPr lang="en-US" altLang="zh-CN" dirty="0" smtClean="0"/>
              <a:t>AMH</a:t>
            </a:r>
            <a:r>
              <a:rPr lang="zh-CN" altLang="en-US" dirty="0" smtClean="0"/>
              <a:t>水平（</a:t>
            </a:r>
            <a:r>
              <a:rPr lang="en-US" altLang="zh-CN" dirty="0" smtClean="0"/>
              <a:t>0.3-15</a:t>
            </a:r>
            <a:r>
              <a:rPr lang="zh-CN" altLang="en-US" dirty="0" smtClean="0"/>
              <a:t>岁）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479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AMH</a:t>
            </a:r>
            <a:r>
              <a:rPr lang="zh-CN" altLang="en-US" dirty="0"/>
              <a:t>与卵巢保护</a:t>
            </a:r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928" r="15345" b="12270"/>
          <a:stretch/>
        </p:blipFill>
        <p:spPr>
          <a:xfrm>
            <a:off x="3131840" y="1586409"/>
            <a:ext cx="5837644" cy="4567821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514913" y="6499492"/>
            <a:ext cx="6114174" cy="338554"/>
          </a:xfrm>
        </p:spPr>
        <p:txBody>
          <a:bodyPr/>
          <a:lstStyle/>
          <a:p>
            <a:r>
              <a:rPr lang="en-US" altLang="zh-CN" dirty="0"/>
              <a:t>SN Nielsen et al. Reproductive </a:t>
            </a:r>
            <a:r>
              <a:rPr lang="en-US" altLang="zh-CN" dirty="0" err="1"/>
              <a:t>BioMedicine</a:t>
            </a:r>
            <a:r>
              <a:rPr lang="en-US" altLang="zh-CN" dirty="0"/>
              <a:t> Online (2013)27, 192–200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609B-F03E-48D1-9B69-DEED8279EFF6}" type="slidenum">
              <a:rPr lang="en-US" altLang="zh-CN" smtClean="0"/>
              <a:pPr/>
              <a:t>27</a:t>
            </a:fld>
            <a:endParaRPr lang="en-US" altLang="zh-CN" dirty="0"/>
          </a:p>
        </p:txBody>
      </p:sp>
      <p:sp>
        <p:nvSpPr>
          <p:cNvPr id="6" name="矩形 5"/>
          <p:cNvSpPr/>
          <p:nvPr/>
        </p:nvSpPr>
        <p:spPr>
          <a:xfrm>
            <a:off x="1498191" y="980728"/>
            <a:ext cx="60585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400" b="1" dirty="0" smtClean="0"/>
              <a:t>女性肿瘤患者治疗</a:t>
            </a:r>
            <a:r>
              <a:rPr lang="en-US" altLang="zh-CN" sz="2400" b="1" dirty="0"/>
              <a:t>10</a:t>
            </a:r>
            <a:r>
              <a:rPr lang="zh-CN" altLang="en-US" sz="2400" b="1" dirty="0"/>
              <a:t>年</a:t>
            </a:r>
            <a:r>
              <a:rPr lang="zh-CN" altLang="en-US" sz="2400" b="1" dirty="0" smtClean="0"/>
              <a:t>后卵巢储备（</a:t>
            </a:r>
            <a:r>
              <a:rPr lang="en-US" altLang="zh-CN" sz="2400" b="1" dirty="0" smtClean="0"/>
              <a:t>N=71</a:t>
            </a:r>
            <a:r>
              <a:rPr lang="zh-CN" altLang="en-US" sz="2400" b="1" dirty="0" smtClean="0"/>
              <a:t>）</a:t>
            </a:r>
            <a:endParaRPr lang="zh-CN" altLang="en-US" sz="2400" b="1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752201"/>
              </p:ext>
            </p:extLst>
          </p:nvPr>
        </p:nvGraphicFramePr>
        <p:xfrm>
          <a:off x="346408" y="1772816"/>
          <a:ext cx="2785432" cy="1805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358"/>
                <a:gridCol w="696358"/>
                <a:gridCol w="696358"/>
                <a:gridCol w="696358"/>
              </a:tblGrid>
              <a:tr h="459959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治疗组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烷基化药物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放疗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性腺毒性</a:t>
                      </a:r>
                      <a:endParaRPr lang="zh-CN" altLang="en-US" dirty="0"/>
                    </a:p>
                  </a:txBody>
                  <a:tcPr/>
                </a:tc>
              </a:tr>
              <a:tr h="334855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组</a:t>
                      </a:r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低</a:t>
                      </a:r>
                      <a:endParaRPr lang="zh-CN" altLang="en-US" dirty="0"/>
                    </a:p>
                  </a:txBody>
                  <a:tcPr/>
                </a:tc>
              </a:tr>
              <a:tr h="334855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组</a:t>
                      </a:r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中</a:t>
                      </a:r>
                      <a:endParaRPr lang="zh-CN" altLang="en-US" dirty="0"/>
                    </a:p>
                  </a:txBody>
                  <a:tcPr/>
                </a:tc>
              </a:tr>
              <a:tr h="334855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组</a:t>
                      </a:r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zh-CN" alt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高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551165"/>
              </p:ext>
            </p:extLst>
          </p:nvPr>
        </p:nvGraphicFramePr>
        <p:xfrm>
          <a:off x="251520" y="1586409"/>
          <a:ext cx="3003592" cy="439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898"/>
                <a:gridCol w="750898"/>
                <a:gridCol w="750898"/>
                <a:gridCol w="750898"/>
              </a:tblGrid>
              <a:tr h="62740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治疗组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组</a:t>
                      </a:r>
                      <a:r>
                        <a:rPr lang="en-US" altLang="zh-CN" dirty="0" smtClean="0"/>
                        <a:t>1(36)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zh-CN" altLang="en-US" dirty="0" smtClean="0"/>
                        <a:t>组</a:t>
                      </a:r>
                      <a:r>
                        <a:rPr lang="en-US" altLang="zh-CN" dirty="0" smtClean="0"/>
                        <a:t>2 (</a:t>
                      </a:r>
                      <a:r>
                        <a:rPr lang="en-US" altLang="zh-CN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26)</a:t>
                      </a:r>
                      <a:endParaRPr lang="zh-CN" altLang="en-US" sz="13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组</a:t>
                      </a:r>
                      <a:r>
                        <a:rPr lang="en-US" altLang="zh-CN" dirty="0" smtClean="0"/>
                        <a:t>3</a:t>
                      </a:r>
                      <a:r>
                        <a:rPr lang="zh-CN" altLang="en-US" dirty="0" smtClean="0"/>
                        <a:t>（</a:t>
                      </a:r>
                      <a:r>
                        <a:rPr lang="en-US" altLang="zh-CN" dirty="0" smtClean="0"/>
                        <a:t>9</a:t>
                      </a:r>
                      <a:r>
                        <a:rPr lang="zh-CN" altLang="en-US" dirty="0" smtClean="0"/>
                        <a:t>）</a:t>
                      </a:r>
                      <a:endParaRPr lang="zh-CN" altLang="en-US" dirty="0"/>
                    </a:p>
                  </a:txBody>
                  <a:tcPr/>
                </a:tc>
              </a:tr>
              <a:tr h="6274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烷化剂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zh-CN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zh-CN" alt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zh-CN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zh-CN" alt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zh-CN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zh-CN" alt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274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放疗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zh-CN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zh-CN" alt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zh-CN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zh-CN" alt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zh-CN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zh-CN" alt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274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性腺毒性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高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274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年龄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35.4(27.5-45.2)</a:t>
                      </a:r>
                      <a:endParaRPr lang="zh-CN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34.9(27.8-53.6)</a:t>
                      </a:r>
                      <a:endParaRPr lang="zh-CN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33.3(29.6-42.4)</a:t>
                      </a:r>
                      <a:endParaRPr lang="zh-CN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274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AFC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15(0-40)</a:t>
                      </a:r>
                      <a:endParaRPr lang="zh-CN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9(0-34)</a:t>
                      </a:r>
                      <a:endParaRPr lang="zh-CN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2(0-7)</a:t>
                      </a:r>
                      <a:endParaRPr lang="zh-CN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274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AMH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20(&lt;3-66)</a:t>
                      </a:r>
                      <a:endParaRPr lang="zh-CN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5.8(&lt;3-71)</a:t>
                      </a:r>
                      <a:endParaRPr lang="zh-CN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&lt;3(&lt;3-4.7)</a:t>
                      </a:r>
                      <a:endParaRPr lang="zh-CN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03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AMH</a:t>
            </a:r>
            <a:r>
              <a:rPr lang="zh-CN" altLang="en-US" dirty="0"/>
              <a:t>与卵巢保护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3411876" y="6360517"/>
            <a:ext cx="5511124" cy="307777"/>
          </a:xfrm>
        </p:spPr>
        <p:txBody>
          <a:bodyPr/>
          <a:lstStyle/>
          <a:p>
            <a:r>
              <a:rPr lang="en-US" altLang="zh-CN" sz="1400" dirty="0"/>
              <a:t>R.A. Anderson et al. / European Journal of Cancer 49 (2013) </a:t>
            </a:r>
            <a:r>
              <a:rPr lang="en-US" altLang="zh-CN" sz="1400" dirty="0" smtClean="0"/>
              <a:t>3404–3411</a:t>
            </a:r>
            <a:endParaRPr lang="en-US" altLang="zh-CN" sz="14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0" y="6530975"/>
            <a:ext cx="393700" cy="274638"/>
          </a:xfrm>
        </p:spPr>
        <p:txBody>
          <a:bodyPr/>
          <a:lstStyle/>
          <a:p>
            <a:fld id="{D445609B-F03E-48D1-9B69-DEED8279EFF6}" type="slidenum">
              <a:rPr lang="en-US" altLang="zh-CN" smtClean="0"/>
              <a:pPr/>
              <a:t>28</a:t>
            </a:fld>
            <a:endParaRPr lang="en-US" altLang="zh-CN" dirty="0"/>
          </a:p>
        </p:txBody>
      </p:sp>
      <p:pic>
        <p:nvPicPr>
          <p:cNvPr id="13" name="内容占位符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18" b="51333"/>
          <a:stretch/>
        </p:blipFill>
        <p:spPr>
          <a:xfrm>
            <a:off x="339882" y="550257"/>
            <a:ext cx="2666132" cy="233675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32656"/>
            <a:ext cx="3744416" cy="3360373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248140"/>
              </p:ext>
            </p:extLst>
          </p:nvPr>
        </p:nvGraphicFramePr>
        <p:xfrm>
          <a:off x="4260880" y="3915344"/>
          <a:ext cx="3813116" cy="1941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279"/>
                <a:gridCol w="1275660"/>
                <a:gridCol w="864096"/>
                <a:gridCol w="720081"/>
              </a:tblGrid>
              <a:tr h="46778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AMH</a:t>
                      </a:r>
                      <a:r>
                        <a:rPr lang="zh-CN" altLang="en-US" dirty="0" smtClean="0"/>
                        <a:t>（</a:t>
                      </a:r>
                      <a:r>
                        <a:rPr lang="en-US" altLang="zh-CN" dirty="0" err="1" smtClean="0"/>
                        <a:t>ng</a:t>
                      </a:r>
                      <a:r>
                        <a:rPr lang="en-US" altLang="zh-CN" dirty="0" smtClean="0"/>
                        <a:t>/ml</a:t>
                      </a:r>
                      <a:r>
                        <a:rPr lang="zh-CN" altLang="en-US" dirty="0" smtClean="0"/>
                        <a:t>）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闭经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zh-CN" altLang="en-US" dirty="0" smtClean="0"/>
                        <a:t>恢复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敏感性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特异性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46778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&lt;0.5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闭经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98.2%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80%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46778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0.5-2.8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&gt;38.6y</a:t>
                      </a:r>
                      <a:r>
                        <a:rPr lang="zh-CN" altLang="en-US" dirty="0" smtClean="0"/>
                        <a:t>闭经</a:t>
                      </a:r>
                      <a:endParaRPr lang="en-US" altLang="zh-CN" dirty="0" smtClean="0"/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&lt;38.6y</a:t>
                      </a:r>
                      <a:r>
                        <a:rPr lang="zh-CN" altLang="en-US" dirty="0" smtClean="0"/>
                        <a:t>恢复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100%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55%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46778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&gt;2.8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恢复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98.2%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80%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339882" y="5537182"/>
            <a:ext cx="2666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 smtClean="0"/>
              <a:t>治疗前</a:t>
            </a:r>
            <a:r>
              <a:rPr lang="en-US" altLang="zh-CN" dirty="0" smtClean="0"/>
              <a:t>AMH</a:t>
            </a:r>
            <a:r>
              <a:rPr lang="zh-CN" altLang="en-US" dirty="0" smtClean="0"/>
              <a:t>、年龄与治疗后</a:t>
            </a:r>
            <a:r>
              <a:rPr lang="en-US" altLang="zh-CN" dirty="0" smtClean="0"/>
              <a:t>2</a:t>
            </a:r>
            <a:r>
              <a:rPr lang="zh-CN" altLang="en-US" dirty="0" smtClean="0"/>
              <a:t>年闭经或月经恢复的关系（</a:t>
            </a:r>
            <a:r>
              <a:rPr lang="en-US" altLang="zh-CN" dirty="0" smtClean="0"/>
              <a:t>N=46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22" name="内容占位符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2" r="450" b="51333"/>
          <a:stretch/>
        </p:blipFill>
        <p:spPr>
          <a:xfrm>
            <a:off x="256191" y="3129968"/>
            <a:ext cx="2677531" cy="2336752"/>
          </a:xfrm>
          <a:prstGeom prst="rect">
            <a:avLst/>
          </a:prstGeom>
        </p:spPr>
      </p:pic>
      <p:sp>
        <p:nvSpPr>
          <p:cNvPr id="24" name="圆角矩形 23"/>
          <p:cNvSpPr/>
          <p:nvPr/>
        </p:nvSpPr>
        <p:spPr>
          <a:xfrm>
            <a:off x="5004048" y="2204864"/>
            <a:ext cx="288032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/>
                </a:solidFill>
              </a:rPr>
              <a:t>恢复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6516216" y="1510277"/>
            <a:ext cx="288032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/>
                </a:solidFill>
              </a:rPr>
              <a:t>恢复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5004048" y="761556"/>
            <a:ext cx="288032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/>
                </a:solidFill>
              </a:rPr>
              <a:t>闭经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4572000" y="1465859"/>
            <a:ext cx="216024" cy="5055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/>
                </a:solidFill>
              </a:rPr>
              <a:t>闭经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590411" y="6014930"/>
            <a:ext cx="4976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AMH</a:t>
            </a:r>
            <a:r>
              <a:rPr lang="zh-CN" altLang="en-US" dirty="0"/>
              <a:t>评估早期乳腺癌患者化疗后卵巢功能损伤</a:t>
            </a:r>
          </a:p>
        </p:txBody>
      </p:sp>
    </p:spTree>
    <p:extLst>
      <p:ext uri="{BB962C8B-B14F-4D97-AF65-F5344CB8AC3E}">
        <p14:creationId xmlns:p14="http://schemas.microsoft.com/office/powerpoint/2010/main" val="401867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AMH</a:t>
            </a:r>
            <a:r>
              <a:rPr lang="zh-CN" altLang="en-US" dirty="0"/>
              <a:t>与卵巢保护</a:t>
            </a:r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046410" y="6519446"/>
            <a:ext cx="4674100" cy="338554"/>
          </a:xfrm>
        </p:spPr>
        <p:txBody>
          <a:bodyPr/>
          <a:lstStyle/>
          <a:p>
            <a:r>
              <a:rPr lang="en-US" altLang="zh-CN" dirty="0" err="1"/>
              <a:t>Hirokawa</a:t>
            </a:r>
            <a:r>
              <a:rPr lang="en-US" altLang="zh-CN" dirty="0"/>
              <a:t> </a:t>
            </a:r>
            <a:r>
              <a:rPr lang="en-US" altLang="zh-CN" dirty="0" smtClean="0"/>
              <a:t>et al. </a:t>
            </a:r>
            <a:r>
              <a:rPr lang="pt-BR" altLang="zh-CN" dirty="0"/>
              <a:t>Hum Reprod. 2011 Apr;26(4):904-10</a:t>
            </a:r>
            <a:endParaRPr lang="en-US" altLang="zh-CN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458661"/>
              </p:ext>
            </p:extLst>
          </p:nvPr>
        </p:nvGraphicFramePr>
        <p:xfrm>
          <a:off x="1763687" y="1640562"/>
          <a:ext cx="5400600" cy="1659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1080120"/>
                <a:gridCol w="1080120"/>
                <a:gridCol w="1080120"/>
                <a:gridCol w="1080120"/>
              </a:tblGrid>
              <a:tr h="40861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/>
                        <a:t>血清</a:t>
                      </a:r>
                      <a:r>
                        <a:rPr lang="en-US" altLang="zh-CN" sz="1800" dirty="0" smtClean="0"/>
                        <a:t>AMH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/>
                        <a:t>总体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/>
                        <a:t>单侧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/>
                        <a:t>双侧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P</a:t>
                      </a:r>
                      <a:endParaRPr lang="zh-CN" altLang="en-US" sz="1800" dirty="0"/>
                    </a:p>
                  </a:txBody>
                  <a:tcPr anchor="ctr"/>
                </a:tc>
              </a:tr>
              <a:tr h="50989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术前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3.9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4.1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3.6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NS</a:t>
                      </a:r>
                      <a:endParaRPr lang="zh-CN" altLang="en-US" sz="1400" dirty="0"/>
                    </a:p>
                  </a:txBody>
                  <a:tcPr anchor="ctr"/>
                </a:tc>
              </a:tr>
              <a:tr h="50989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术后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2.1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2.9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1.2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&lt;0.001</a:t>
                      </a:r>
                      <a:endParaRPr lang="zh-CN" alt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378" y="3501008"/>
            <a:ext cx="3474163" cy="282187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128863" y="1124744"/>
            <a:ext cx="4886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 smtClean="0"/>
              <a:t>子宫内膜异位症术前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术后卵巢损伤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9743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生理基础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57200" y="1371600"/>
            <a:ext cx="4900613" cy="4700588"/>
          </a:xfrm>
        </p:spPr>
        <p:txBody>
          <a:bodyPr rtlCol="0">
            <a:normAutofit fontScale="92500"/>
          </a:bodyPr>
          <a:lstStyle/>
          <a:p>
            <a:pPr marL="182880" indent="-182880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dirty="0" smtClean="0">
                <a:latin typeface="+mn-ea"/>
              </a:rPr>
              <a:t>抗缪勒氏管激素（</a:t>
            </a:r>
            <a:r>
              <a:rPr lang="en-US" altLang="zh-CN" dirty="0" smtClean="0">
                <a:latin typeface="+mn-ea"/>
              </a:rPr>
              <a:t>AMH/MIS</a:t>
            </a:r>
            <a:r>
              <a:rPr lang="zh-CN" altLang="en-US" dirty="0" smtClean="0">
                <a:latin typeface="+mn-ea"/>
              </a:rPr>
              <a:t>）是转化生长因子</a:t>
            </a:r>
            <a:r>
              <a:rPr lang="el-GR" altLang="zh-CN" dirty="0" smtClean="0">
                <a:latin typeface="+mn-ea"/>
              </a:rPr>
              <a:t>β</a:t>
            </a:r>
            <a:r>
              <a:rPr lang="zh-CN" altLang="en-US" dirty="0" smtClean="0">
                <a:latin typeface="+mn-ea"/>
              </a:rPr>
              <a:t>超家族的成员之一，由</a:t>
            </a:r>
            <a:r>
              <a:rPr lang="en-US" altLang="zh-CN" dirty="0" smtClean="0">
                <a:latin typeface="+mn-ea"/>
              </a:rPr>
              <a:t>Profess Alfred </a:t>
            </a:r>
            <a:r>
              <a:rPr lang="en-US" altLang="zh-CN" dirty="0" err="1" smtClean="0">
                <a:latin typeface="+mn-ea"/>
              </a:rPr>
              <a:t>Jost</a:t>
            </a:r>
            <a:r>
              <a:rPr lang="zh-CN" altLang="en-US" dirty="0" smtClean="0">
                <a:latin typeface="+mn-ea"/>
              </a:rPr>
              <a:t>于</a:t>
            </a:r>
            <a:r>
              <a:rPr lang="en-US" altLang="zh-CN" dirty="0" smtClean="0">
                <a:latin typeface="+mn-ea"/>
              </a:rPr>
              <a:t>1947</a:t>
            </a:r>
            <a:r>
              <a:rPr lang="zh-CN" altLang="en-US" dirty="0" smtClean="0">
                <a:latin typeface="+mn-ea"/>
              </a:rPr>
              <a:t>年首先发现。</a:t>
            </a:r>
            <a:endParaRPr lang="en-US" altLang="zh-CN" dirty="0" smtClean="0">
              <a:latin typeface="+mn-ea"/>
            </a:endParaRPr>
          </a:p>
          <a:p>
            <a:pPr marL="182880" indent="-182880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 smtClean="0">
                <a:latin typeface="+mn-ea"/>
              </a:rPr>
              <a:t>AMH</a:t>
            </a:r>
            <a:r>
              <a:rPr lang="zh-CN" altLang="en-US" dirty="0" smtClean="0">
                <a:latin typeface="+mn-ea"/>
              </a:rPr>
              <a:t>由两个相同的</a:t>
            </a:r>
            <a:r>
              <a:rPr lang="en-US" altLang="zh-CN" dirty="0" smtClean="0">
                <a:latin typeface="+mn-ea"/>
              </a:rPr>
              <a:t>70kb</a:t>
            </a:r>
            <a:r>
              <a:rPr lang="zh-CN" altLang="en-US" dirty="0" smtClean="0">
                <a:latin typeface="+mn-ea"/>
              </a:rPr>
              <a:t>亚基，通过二硫键连接组成的二聚糖蛋白，相对分子质量为</a:t>
            </a:r>
            <a:r>
              <a:rPr lang="en-US" altLang="zh-CN" dirty="0" smtClean="0">
                <a:latin typeface="+mn-ea"/>
              </a:rPr>
              <a:t>140×10³</a:t>
            </a:r>
            <a:r>
              <a:rPr lang="zh-CN" altLang="en-US" dirty="0" smtClean="0">
                <a:latin typeface="+mn-ea"/>
              </a:rPr>
              <a:t>；</a:t>
            </a:r>
            <a:endParaRPr lang="en-US" altLang="zh-CN" dirty="0" smtClean="0">
              <a:latin typeface="+mn-ea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428736"/>
            <a:ext cx="2245194" cy="39290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Tm="7328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AMH</a:t>
            </a:r>
            <a:r>
              <a:rPr lang="zh-CN" altLang="en-US" dirty="0"/>
              <a:t>与卵巢保护</a:t>
            </a:r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9217" y="1421609"/>
            <a:ext cx="4785566" cy="511968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083726" y="876018"/>
            <a:ext cx="49765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/>
              <a:t>子宫内膜异位症合并不育症的处理法则</a:t>
            </a:r>
            <a:endParaRPr lang="zh-CN" altLang="en-US" sz="2000" b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2798277" y="6522590"/>
            <a:ext cx="4036298" cy="338554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/>
              <a:t>C </a:t>
            </a:r>
            <a:r>
              <a:rPr lang="en-US" altLang="zh-CN" dirty="0" err="1"/>
              <a:t>Chapron</a:t>
            </a:r>
            <a:r>
              <a:rPr lang="en-US" altLang="zh-CN" dirty="0"/>
              <a:t>. Et al. lancet. 2010, 54:376:730-38</a:t>
            </a:r>
          </a:p>
        </p:txBody>
      </p:sp>
    </p:spTree>
    <p:extLst>
      <p:ext uri="{BB962C8B-B14F-4D97-AF65-F5344CB8AC3E}">
        <p14:creationId xmlns:p14="http://schemas.microsoft.com/office/powerpoint/2010/main" val="20102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AMH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与辅助生殖技术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(ART)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6449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dirty="0" smtClean="0"/>
              <a:t>预测卵巢反应性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2800" dirty="0" smtClean="0"/>
          </a:p>
          <a:p>
            <a:pPr algn="just">
              <a:lnSpc>
                <a:spcPct val="150000"/>
              </a:lnSpc>
            </a:pPr>
            <a:r>
              <a:rPr lang="zh-CN" altLang="en-US" sz="2800" dirty="0" smtClean="0"/>
              <a:t>卵巢刺激方案和</a:t>
            </a:r>
            <a:r>
              <a:rPr lang="en-US" altLang="zh-CN" sz="2800" dirty="0" smtClean="0"/>
              <a:t>FSH</a:t>
            </a:r>
            <a:r>
              <a:rPr lang="zh-CN" altLang="en-US" sz="2800" dirty="0" smtClean="0"/>
              <a:t>剂量个体化</a:t>
            </a:r>
            <a:endParaRPr lang="en-US" altLang="zh-CN" sz="2800" dirty="0" smtClean="0"/>
          </a:p>
          <a:p>
            <a:pPr algn="just">
              <a:lnSpc>
                <a:spcPct val="150000"/>
              </a:lnSpc>
            </a:pPr>
            <a:endParaRPr lang="en-US" altLang="zh-CN" dirty="0"/>
          </a:p>
          <a:p>
            <a:pPr algn="just">
              <a:lnSpc>
                <a:spcPct val="150000"/>
              </a:lnSpc>
            </a:pPr>
            <a:r>
              <a:rPr lang="en-US" altLang="zh-CN" dirty="0"/>
              <a:t>AMH</a:t>
            </a:r>
            <a:r>
              <a:rPr lang="zh-CN" altLang="en-US" dirty="0"/>
              <a:t>与妊娠结局</a:t>
            </a:r>
            <a:endParaRPr lang="en-US" altLang="zh-CN" sz="2800" dirty="0" smtClean="0"/>
          </a:p>
          <a:p>
            <a:pPr algn="just">
              <a:lnSpc>
                <a:spcPct val="150000"/>
              </a:lnSpc>
            </a:pPr>
            <a:endParaRPr lang="en-US" altLang="zh-CN" dirty="0" smtClean="0"/>
          </a:p>
          <a:p>
            <a:pPr algn="just">
              <a:lnSpc>
                <a:spcPct val="150000"/>
              </a:lnSpc>
              <a:buNone/>
            </a:pPr>
            <a:endParaRPr lang="zh-CN" altLang="en-US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US" altLang="zh-CN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zh-CN" altLang="en-US" dirty="0" smtClean="0"/>
          </a:p>
        </p:txBody>
      </p:sp>
    </p:spTree>
  </p:cSld>
  <p:clrMapOvr>
    <a:masterClrMapping/>
  </p:clrMapOvr>
  <p:transition spd="med" advTm="11016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>
                <a:latin typeface="微软雅黑"/>
                <a:ea typeface="微软雅黑"/>
                <a:cs typeface="微软雅黑"/>
              </a:rPr>
              <a:t>AMH</a:t>
            </a:r>
            <a:r>
              <a:rPr lang="zh-CN" altLang="en-US" dirty="0" smtClean="0">
                <a:latin typeface="微软雅黑"/>
                <a:ea typeface="微软雅黑"/>
                <a:cs typeface="微软雅黑"/>
              </a:rPr>
              <a:t>预测卵巢反应性</a:t>
            </a:r>
          </a:p>
        </p:txBody>
      </p:sp>
      <p:sp>
        <p:nvSpPr>
          <p:cNvPr id="5" name="矩形 4"/>
          <p:cNvSpPr/>
          <p:nvPr/>
        </p:nvSpPr>
        <p:spPr>
          <a:xfrm>
            <a:off x="1926912" y="1500174"/>
            <a:ext cx="5234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/>
              <a:t>各指标</a:t>
            </a:r>
            <a:r>
              <a:rPr lang="zh-CN" altLang="en-US" sz="2800" b="1" dirty="0" smtClean="0"/>
              <a:t>对卵巢低反应的</a:t>
            </a:r>
            <a:r>
              <a:rPr lang="zh-CN" altLang="en-US" sz="2800" b="1" dirty="0"/>
              <a:t>预测价值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r="39866"/>
          <a:stretch/>
        </p:blipFill>
        <p:spPr>
          <a:xfrm>
            <a:off x="395536" y="2449161"/>
            <a:ext cx="5532979" cy="288360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706265" y="6519446"/>
            <a:ext cx="37314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Riggs, R </a:t>
            </a:r>
            <a:r>
              <a:rPr lang="en-US" altLang="zh-CN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et al. Fertility and Sterility, 2011</a:t>
            </a:r>
            <a:endParaRPr lang="zh-CN" altLang="en-US" sz="1600" i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461707"/>
              </p:ext>
            </p:extLst>
          </p:nvPr>
        </p:nvGraphicFramePr>
        <p:xfrm>
          <a:off x="5977384" y="2449161"/>
          <a:ext cx="3059112" cy="288360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51567"/>
                <a:gridCol w="1207545"/>
              </a:tblGrid>
              <a:tr h="6779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AMH</a:t>
                      </a:r>
                      <a:endParaRPr lang="zh-CN" altLang="en-US" sz="1800" dirty="0"/>
                    </a:p>
                  </a:txBody>
                  <a:tcPr marL="91405" marR="91405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/>
                        <a:t>低反应</a:t>
                      </a:r>
                      <a:endParaRPr lang="zh-CN" altLang="en-US" sz="1800" dirty="0"/>
                    </a:p>
                  </a:txBody>
                  <a:tcPr marL="91405" marR="91405" marT="45719" marB="45719" anchor="ctr"/>
                </a:tc>
              </a:tr>
              <a:tr h="8498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Cut-off</a:t>
                      </a:r>
                      <a:r>
                        <a:rPr lang="zh-CN" altLang="en-US" sz="1800" dirty="0" smtClean="0"/>
                        <a:t>（</a:t>
                      </a:r>
                      <a:r>
                        <a:rPr lang="en-US" altLang="zh-CN" sz="1800" dirty="0" err="1" smtClean="0"/>
                        <a:t>ng</a:t>
                      </a:r>
                      <a:r>
                        <a:rPr lang="en-US" altLang="zh-CN" sz="1800" dirty="0" smtClean="0"/>
                        <a:t>/ml</a:t>
                      </a:r>
                      <a:r>
                        <a:rPr lang="zh-CN" altLang="en-US" sz="1800" dirty="0" smtClean="0"/>
                        <a:t>）</a:t>
                      </a:r>
                      <a:endParaRPr lang="zh-CN" altLang="en-US" sz="1800" dirty="0"/>
                    </a:p>
                  </a:txBody>
                  <a:tcPr marL="91405" marR="91405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1.5</a:t>
                      </a:r>
                      <a:endParaRPr lang="zh-CN" altLang="en-US" sz="1800" dirty="0"/>
                    </a:p>
                  </a:txBody>
                  <a:tcPr marL="91405" marR="91405" marT="45719" marB="45719" anchor="ctr"/>
                </a:tc>
              </a:tr>
              <a:tr h="6779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Sensitivity</a:t>
                      </a:r>
                      <a:endParaRPr lang="zh-CN" altLang="en-US" sz="1800" dirty="0"/>
                    </a:p>
                  </a:txBody>
                  <a:tcPr marL="91405" marR="91405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0.86</a:t>
                      </a:r>
                      <a:endParaRPr lang="zh-CN" altLang="en-US" sz="1800" dirty="0"/>
                    </a:p>
                  </a:txBody>
                  <a:tcPr marL="91405" marR="91405" marT="45719" marB="45719" anchor="ctr"/>
                </a:tc>
              </a:tr>
              <a:tr h="6779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specificity</a:t>
                      </a:r>
                      <a:endParaRPr lang="zh-CN" altLang="en-US" sz="1800" dirty="0"/>
                    </a:p>
                  </a:txBody>
                  <a:tcPr marL="91405" marR="91405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0.78</a:t>
                      </a:r>
                      <a:endParaRPr lang="zh-CN" altLang="en-US" sz="1800" dirty="0"/>
                    </a:p>
                  </a:txBody>
                  <a:tcPr marL="91405" marR="91405" marT="45719" marB="45719" anchor="ctr"/>
                </a:tc>
              </a:tr>
            </a:tbl>
          </a:graphicData>
        </a:graphic>
      </p:graphicFrame>
    </p:spTree>
  </p:cSld>
  <p:clrMapOvr>
    <a:masterClrMapping/>
  </p:clrMapOvr>
  <p:transition spd="med" advTm="5297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/>
                <a:ea typeface="微软雅黑"/>
                <a:cs typeface="微软雅黑"/>
              </a:rPr>
              <a:t>AMH</a:t>
            </a:r>
            <a:r>
              <a:rPr lang="zh-CN" altLang="en-US" dirty="0">
                <a:latin typeface="微软雅黑"/>
                <a:ea typeface="微软雅黑"/>
                <a:cs typeface="微软雅黑"/>
              </a:rPr>
              <a:t>预测卵巢反应性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966158" y="1609636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/>
              <a:t>各指标对卵巢低反应的预测价值</a:t>
            </a:r>
          </a:p>
        </p:txBody>
      </p:sp>
      <p:sp>
        <p:nvSpPr>
          <p:cNvPr id="8" name="矩形 7"/>
          <p:cNvSpPr/>
          <p:nvPr/>
        </p:nvSpPr>
        <p:spPr>
          <a:xfrm>
            <a:off x="2160731" y="5578719"/>
            <a:ext cx="5342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AMH&gt; AFC&gt; Age&gt; FSH/LH&gt; </a:t>
            </a:r>
            <a:r>
              <a:rPr lang="en-US" altLang="zh-CN" sz="2400" dirty="0" err="1" smtClean="0"/>
              <a:t>bFSH</a:t>
            </a:r>
            <a:endParaRPr lang="zh-CN" altLang="en-US" sz="2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34" y="2348879"/>
            <a:ext cx="7937340" cy="3082703"/>
          </a:xfrm>
          <a:prstGeom prst="rect">
            <a:avLst/>
          </a:prstGeom>
        </p:spPr>
      </p:pic>
      <p:sp>
        <p:nvSpPr>
          <p:cNvPr id="10" name="右箭头 9"/>
          <p:cNvSpPr/>
          <p:nvPr/>
        </p:nvSpPr>
        <p:spPr>
          <a:xfrm>
            <a:off x="687304" y="3140968"/>
            <a:ext cx="35166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403446" y="6523060"/>
            <a:ext cx="28969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叶云等，中山大学学报，</a:t>
            </a:r>
            <a:r>
              <a:rPr lang="en-US" altLang="zh-CN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2010</a:t>
            </a:r>
          </a:p>
        </p:txBody>
      </p:sp>
    </p:spTree>
    <p:extLst>
      <p:ext uri="{BB962C8B-B14F-4D97-AF65-F5344CB8AC3E}">
        <p14:creationId xmlns:p14="http://schemas.microsoft.com/office/powerpoint/2010/main" val="314759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57189" y="1196752"/>
            <a:ext cx="7937498" cy="49754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不同研究中AMH</a:t>
            </a:r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卵巢低反应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的界值变异大</a:t>
            </a:r>
            <a:r>
              <a:rPr lang="zh-CN" altLang="en-US" sz="2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sz="2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0.1-1.96ng/ml</a:t>
            </a:r>
            <a:endParaRPr lang="zh-CN" altLang="en-US" sz="2200" b="1" i="1" dirty="0">
              <a:solidFill>
                <a:srgbClr val="015CA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2297" name="图片 6" descr="1_副本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9" y="2357438"/>
            <a:ext cx="8358187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AutoShape 5"/>
          <p:cNvSpPr>
            <a:spLocks noChangeArrowheads="1"/>
          </p:cNvSpPr>
          <p:nvPr/>
        </p:nvSpPr>
        <p:spPr bwMode="auto">
          <a:xfrm>
            <a:off x="2916238" y="2640013"/>
            <a:ext cx="850900" cy="2940050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FF0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zh-CN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13" name="标题 1"/>
          <p:cNvSpPr txBox="1">
            <a:spLocks/>
          </p:cNvSpPr>
          <p:nvPr/>
        </p:nvSpPr>
        <p:spPr bwMode="auto">
          <a:xfrm>
            <a:off x="552016" y="166049"/>
            <a:ext cx="7543800" cy="661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sz="3600" kern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CN" dirty="0" smtClean="0">
                <a:latin typeface="微软雅黑"/>
                <a:ea typeface="微软雅黑"/>
                <a:cs typeface="微软雅黑"/>
              </a:rPr>
              <a:t>AMH</a:t>
            </a:r>
            <a:r>
              <a:rPr lang="zh-CN" altLang="en-US" dirty="0" smtClean="0">
                <a:latin typeface="微软雅黑"/>
                <a:ea typeface="微软雅黑"/>
                <a:cs typeface="微软雅黑"/>
              </a:rPr>
              <a:t>预测卵巢反应性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5613258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bldLvl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/>
                <a:ea typeface="微软雅黑"/>
                <a:cs typeface="微软雅黑"/>
              </a:rPr>
              <a:t>AMH</a:t>
            </a:r>
            <a:r>
              <a:rPr lang="zh-CN" altLang="en-US" dirty="0">
                <a:latin typeface="微软雅黑"/>
                <a:ea typeface="微软雅黑"/>
                <a:cs typeface="微软雅黑"/>
              </a:rPr>
              <a:t>预测卵巢反应性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732" y="2420889"/>
            <a:ext cx="8618740" cy="292696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46574" y="1500174"/>
            <a:ext cx="5594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/>
              <a:t>各指标对卵巢过度刺激的预测价值</a:t>
            </a:r>
          </a:p>
        </p:txBody>
      </p:sp>
      <p:sp>
        <p:nvSpPr>
          <p:cNvPr id="9" name="矩形 8"/>
          <p:cNvSpPr/>
          <p:nvPr/>
        </p:nvSpPr>
        <p:spPr>
          <a:xfrm>
            <a:off x="3090216" y="6533520"/>
            <a:ext cx="29635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zh-CN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Lee T H, et al. Hum Reprod,2008</a:t>
            </a:r>
            <a:endParaRPr lang="zh-CN" altLang="en-US" sz="1600" i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2102" y="3457964"/>
            <a:ext cx="8402716" cy="432048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45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/>
                <a:ea typeface="微软雅黑"/>
                <a:cs typeface="微软雅黑"/>
              </a:rPr>
              <a:t>AMH</a:t>
            </a:r>
            <a:r>
              <a:rPr lang="zh-CN" altLang="en-US" dirty="0">
                <a:latin typeface="微软雅黑"/>
                <a:ea typeface="微软雅黑"/>
                <a:cs typeface="微软雅黑"/>
              </a:rPr>
              <a:t>预测卵巢反应性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786621" y="1609636"/>
            <a:ext cx="5570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/>
              <a:t>各指标对卵巢过度刺激的预测价值</a:t>
            </a:r>
          </a:p>
        </p:txBody>
      </p:sp>
      <p:sp>
        <p:nvSpPr>
          <p:cNvPr id="8" name="矩形 7"/>
          <p:cNvSpPr/>
          <p:nvPr/>
        </p:nvSpPr>
        <p:spPr>
          <a:xfrm>
            <a:off x="2129888" y="5523776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AMH&gt; AFC&gt; FSH/LH&gt; </a:t>
            </a:r>
            <a:r>
              <a:rPr lang="en-US" altLang="zh-CN" sz="2400" dirty="0" err="1" smtClean="0"/>
              <a:t>bFSH</a:t>
            </a:r>
            <a:r>
              <a:rPr lang="en-US" altLang="zh-CN" sz="2400" dirty="0" smtClean="0"/>
              <a:t>&gt; </a:t>
            </a:r>
            <a:r>
              <a:rPr lang="en-US" altLang="zh-CN" sz="2400" dirty="0" err="1" smtClean="0"/>
              <a:t>bLH</a:t>
            </a:r>
            <a:endParaRPr lang="zh-CN" altLang="en-US" sz="24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38" y="2348879"/>
            <a:ext cx="8041761" cy="3098945"/>
          </a:xfrm>
          <a:prstGeom prst="rect">
            <a:avLst/>
          </a:prstGeom>
        </p:spPr>
      </p:pic>
      <p:sp>
        <p:nvSpPr>
          <p:cNvPr id="11" name="右箭头 10"/>
          <p:cNvSpPr/>
          <p:nvPr/>
        </p:nvSpPr>
        <p:spPr>
          <a:xfrm>
            <a:off x="484684" y="3068960"/>
            <a:ext cx="35166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403446" y="6523060"/>
            <a:ext cx="28969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叶云等，中山大学学报，</a:t>
            </a:r>
            <a:r>
              <a:rPr lang="en-US" altLang="zh-CN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2010</a:t>
            </a:r>
          </a:p>
        </p:txBody>
      </p:sp>
    </p:spTree>
    <p:extLst>
      <p:ext uri="{BB962C8B-B14F-4D97-AF65-F5344CB8AC3E}">
        <p14:creationId xmlns:p14="http://schemas.microsoft.com/office/powerpoint/2010/main" val="161192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/>
                <a:ea typeface="微软雅黑"/>
                <a:cs typeface="微软雅黑"/>
              </a:rPr>
              <a:t>AMH</a:t>
            </a:r>
            <a:r>
              <a:rPr lang="zh-CN" altLang="en-US" dirty="0">
                <a:latin typeface="微软雅黑"/>
                <a:ea typeface="微软雅黑"/>
                <a:cs typeface="微软雅黑"/>
              </a:rPr>
              <a:t>预测卵巢反应性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093" y="2304898"/>
            <a:ext cx="4239217" cy="357237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55576" y="6492354"/>
            <a:ext cx="58280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Kwee. AMH for the prediction of ovarian reserve. Fertil Steril 2008.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110747" y="2350153"/>
            <a:ext cx="3743325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zh-CN" altLang="en-US" sz="2400" dirty="0" smtClean="0">
                <a:latin typeface="Times New Roman" panose="02020603050405020304" pitchFamily="18" charset="0"/>
              </a:rPr>
              <a:t>基础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AMH</a:t>
            </a:r>
            <a:r>
              <a:rPr lang="zh-CN" altLang="en-US" sz="2400" dirty="0" smtClean="0">
                <a:latin typeface="Times New Roman" panose="02020603050405020304" pitchFamily="18" charset="0"/>
              </a:rPr>
              <a:t>和卵泡数呈线性回归关系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</a:rPr>
              <a:t> </a:t>
            </a:r>
            <a:r>
              <a:rPr lang="es-ES" altLang="zh-CN" sz="2400" dirty="0">
                <a:latin typeface="Times New Roman" panose="02020603050405020304" pitchFamily="18" charset="0"/>
              </a:rPr>
              <a:t>Y </a:t>
            </a:r>
            <a:r>
              <a:rPr lang="es-ES" altLang="zh-CN" sz="2400" dirty="0" smtClean="0">
                <a:latin typeface="Times New Roman" panose="02020603050405020304" pitchFamily="18" charset="0"/>
              </a:rPr>
              <a:t>=7.06 + </a:t>
            </a:r>
            <a:r>
              <a:rPr lang="es-ES" altLang="zh-CN" sz="2400" dirty="0">
                <a:latin typeface="Times New Roman" panose="02020603050405020304" pitchFamily="18" charset="0"/>
              </a:rPr>
              <a:t>2.48 </a:t>
            </a:r>
            <a:r>
              <a:rPr lang="es-ES" altLang="zh-CN" sz="2400" dirty="0" smtClean="0">
                <a:latin typeface="Times New Roman" panose="02020603050405020304" pitchFamily="18" charset="0"/>
              </a:rPr>
              <a:t> bAMH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zh-CN" altLang="en-US" sz="2400" dirty="0" smtClean="0">
                <a:latin typeface="Times New Roman" panose="02020603050405020304" pitchFamily="18" charset="0"/>
              </a:rPr>
              <a:t>意味着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AMH</a:t>
            </a:r>
            <a:r>
              <a:rPr lang="zh-CN" altLang="en-US" sz="2400" dirty="0" smtClean="0">
                <a:latin typeface="Times New Roman" panose="02020603050405020304" pitchFamily="18" charset="0"/>
              </a:rPr>
              <a:t>每上升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1ng/ml</a:t>
            </a:r>
            <a:r>
              <a:rPr lang="zh-CN" altLang="en-US" sz="2400" dirty="0" smtClean="0">
                <a:latin typeface="Times New Roman" panose="02020603050405020304" pitchFamily="18" charset="0"/>
              </a:rPr>
              <a:t>会增加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2.5</a:t>
            </a:r>
            <a:r>
              <a:rPr lang="zh-CN" altLang="en-US" sz="2400" dirty="0" smtClean="0">
                <a:latin typeface="Times New Roman" panose="02020603050405020304" pitchFamily="18" charset="0"/>
              </a:rPr>
              <a:t>个卵泡</a:t>
            </a:r>
            <a:r>
              <a:rPr lang="en-US" altLang="zh-CN" sz="2400" dirty="0">
                <a:latin typeface="Times New Roman" panose="02020603050405020304" pitchFamily="18" charset="0"/>
              </a:rPr>
              <a:t>(95% CI, 1.9–3.1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;)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5576" y="1472573"/>
            <a:ext cx="3889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 smtClean="0"/>
              <a:t>AMH</a:t>
            </a:r>
            <a:r>
              <a:rPr lang="zh-CN" altLang="en-US" sz="2800" b="1" dirty="0" smtClean="0"/>
              <a:t>和窦卵泡数相关性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3229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AMH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预测患者进行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ART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可能性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202218"/>
            <a:ext cx="5328591" cy="395925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475656" y="6496840"/>
            <a:ext cx="38634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Weghofer </a:t>
            </a:r>
            <a:r>
              <a:rPr lang="en-US" altLang="zh-CN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et al. Human Reproduction, 2011</a:t>
            </a:r>
            <a:endParaRPr lang="zh-CN" altLang="en-US" sz="1600" i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17562" y="1412776"/>
            <a:ext cx="6708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/>
              <a:t>128</a:t>
            </a:r>
            <a:r>
              <a:rPr lang="zh-CN" altLang="en-US" sz="2400" b="1" dirty="0" smtClean="0"/>
              <a:t>例低浓度</a:t>
            </a:r>
            <a:r>
              <a:rPr lang="en-US" altLang="zh-CN" sz="2400" b="1" dirty="0" smtClean="0"/>
              <a:t>AMH</a:t>
            </a:r>
            <a:r>
              <a:rPr lang="zh-CN" altLang="en-US" sz="2400" b="1" dirty="0" smtClean="0"/>
              <a:t>（</a:t>
            </a:r>
            <a:r>
              <a:rPr lang="en-US" altLang="zh-CN" sz="2400" b="1" dirty="0"/>
              <a:t>&lt;</a:t>
            </a:r>
            <a:r>
              <a:rPr lang="en-US" altLang="zh-CN" sz="2400" b="1" dirty="0" smtClean="0"/>
              <a:t>0.4ng/ml</a:t>
            </a:r>
            <a:r>
              <a:rPr lang="zh-CN" altLang="en-US" sz="2400" b="1" dirty="0" smtClean="0"/>
              <a:t>）患者行</a:t>
            </a:r>
            <a:r>
              <a:rPr lang="en-US" altLang="zh-CN" sz="2400" b="1" dirty="0" smtClean="0"/>
              <a:t>IVF</a:t>
            </a:r>
            <a:r>
              <a:rPr lang="zh-CN" altLang="en-US" sz="2400" b="1" dirty="0" smtClean="0"/>
              <a:t>结局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0816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10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>
                <a:latin typeface="微软雅黑"/>
                <a:ea typeface="微软雅黑"/>
                <a:cs typeface="微软雅黑"/>
              </a:rPr>
              <a:t>卵巢刺激方案和</a:t>
            </a:r>
            <a:r>
              <a:rPr lang="en-US" altLang="zh-CN" dirty="0">
                <a:latin typeface="微软雅黑"/>
                <a:ea typeface="微软雅黑"/>
                <a:cs typeface="微软雅黑"/>
              </a:rPr>
              <a:t>FSH</a:t>
            </a:r>
            <a:r>
              <a:rPr lang="zh-CN" altLang="en-US" dirty="0">
                <a:latin typeface="微软雅黑"/>
                <a:ea typeface="微软雅黑"/>
                <a:cs typeface="微软雅黑"/>
              </a:rPr>
              <a:t>剂量个体化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222430"/>
              </p:ext>
            </p:extLst>
          </p:nvPr>
        </p:nvGraphicFramePr>
        <p:xfrm>
          <a:off x="488674" y="1219200"/>
          <a:ext cx="8147248" cy="493771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810544"/>
                <a:gridCol w="1944216"/>
                <a:gridCol w="2355676"/>
                <a:gridCol w="2036812"/>
              </a:tblGrid>
              <a:tr h="6142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AMH </a:t>
                      </a:r>
                      <a:r>
                        <a:rPr lang="zh-CN" altLang="en-US" sz="2000" dirty="0" smtClean="0"/>
                        <a:t>范围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0.14-0.7 </a:t>
                      </a:r>
                      <a:r>
                        <a:rPr lang="en-US" altLang="zh-CN" sz="2000" dirty="0" err="1" smtClean="0"/>
                        <a:t>ng</a:t>
                      </a:r>
                      <a:r>
                        <a:rPr lang="en-US" altLang="zh-CN" sz="2000" dirty="0" smtClean="0"/>
                        <a:t>/ml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0.7-2.1 </a:t>
                      </a:r>
                      <a:r>
                        <a:rPr lang="en-US" altLang="zh-CN" sz="2000" dirty="0" err="1" smtClean="0"/>
                        <a:t>ng</a:t>
                      </a:r>
                      <a:r>
                        <a:rPr lang="en-US" altLang="zh-CN" sz="2000" dirty="0" smtClean="0"/>
                        <a:t>/ml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&gt;2.1 </a:t>
                      </a:r>
                      <a:r>
                        <a:rPr lang="en-US" altLang="zh-CN" sz="2000" dirty="0" err="1" smtClean="0"/>
                        <a:t>ng</a:t>
                      </a:r>
                      <a:r>
                        <a:rPr lang="en-US" altLang="zh-CN" sz="2000" dirty="0" smtClean="0"/>
                        <a:t>/ml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6142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Protocol</a:t>
                      </a:r>
                      <a:r>
                        <a:rPr lang="en-US" altLang="zh-CN" sz="2000" baseline="0" dirty="0" smtClean="0"/>
                        <a:t> 1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激动剂</a:t>
                      </a:r>
                      <a:r>
                        <a:rPr lang="en-US" altLang="zh-CN" sz="2000" dirty="0" smtClean="0"/>
                        <a:t>+375IU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 smtClean="0"/>
                        <a:t>激动剂</a:t>
                      </a:r>
                      <a:r>
                        <a:rPr lang="en-US" altLang="zh-CN" sz="2000" dirty="0" smtClean="0"/>
                        <a:t>+225IU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 smtClean="0"/>
                        <a:t>激动剂</a:t>
                      </a:r>
                      <a:r>
                        <a:rPr lang="en-US" altLang="zh-CN" sz="2000" dirty="0" smtClean="0"/>
                        <a:t>+150IU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52989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取消率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25.7%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2.3%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2.7%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52989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临床妊娠率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8.1%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23.2%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31.8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52989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OHSS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2%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13.9%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52989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Protocol</a:t>
                      </a:r>
                      <a:r>
                        <a:rPr lang="en-US" altLang="zh-CN" sz="2000" baseline="0" dirty="0" smtClean="0"/>
                        <a:t> 2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拮抗剂</a:t>
                      </a:r>
                      <a:r>
                        <a:rPr lang="en-US" altLang="zh-CN" sz="2000" dirty="0" smtClean="0"/>
                        <a:t>+300IU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 smtClean="0"/>
                        <a:t>激动剂</a:t>
                      </a:r>
                      <a:r>
                        <a:rPr lang="en-US" altLang="zh-CN" sz="2000" dirty="0" smtClean="0"/>
                        <a:t>+225/300IU</a:t>
                      </a:r>
                      <a:endParaRPr lang="zh-CN" altLang="en-US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 smtClean="0"/>
                        <a:t>拮抗剂</a:t>
                      </a:r>
                      <a:r>
                        <a:rPr lang="en-US" altLang="zh-CN" sz="2000" dirty="0" smtClean="0"/>
                        <a:t>+150IU</a:t>
                      </a:r>
                      <a:endParaRPr lang="zh-CN" altLang="en-US" sz="2000" dirty="0" smtClean="0"/>
                    </a:p>
                  </a:txBody>
                  <a:tcPr anchor="ctr"/>
                </a:tc>
              </a:tr>
              <a:tr h="52989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取消率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8.2%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0%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2.9%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52989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临床妊娠率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14.7%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32.9%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61.7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52989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OHSS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0%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2%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0%</a:t>
                      </a:r>
                      <a:endParaRPr lang="zh-CN" alt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2763140" y="6488692"/>
            <a:ext cx="36177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Nelson </a:t>
            </a:r>
            <a:r>
              <a:rPr lang="en-US" altLang="zh-CN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et al. Human Reproduction, 2009</a:t>
            </a:r>
            <a:endParaRPr lang="zh-CN" altLang="en-US" sz="1600" i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2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生理基础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773238"/>
            <a:ext cx="3220343" cy="3888010"/>
          </a:xfrm>
        </p:spPr>
        <p:txBody>
          <a:bodyPr rtlCol="0">
            <a:normAutofit/>
          </a:bodyPr>
          <a:lstStyle/>
          <a:p>
            <a:pPr marL="182880" indent="-182880" algn="just" fontAlgn="auto">
              <a:spcAft>
                <a:spcPts val="0"/>
              </a:spcAft>
              <a:defRPr/>
            </a:pPr>
            <a:r>
              <a:rPr lang="zh-CN" altLang="en-US" sz="2400" dirty="0" smtClean="0">
                <a:latin typeface="+mn-ea"/>
              </a:rPr>
              <a:t>在男性，最初表达在</a:t>
            </a:r>
            <a:r>
              <a:rPr lang="en-US" altLang="zh-CN" sz="2400" dirty="0" smtClean="0">
                <a:latin typeface="+mn-ea"/>
              </a:rPr>
              <a:t>8</a:t>
            </a:r>
            <a:r>
              <a:rPr lang="zh-CN" altLang="en-US" sz="2400" dirty="0" smtClean="0">
                <a:latin typeface="+mn-ea"/>
              </a:rPr>
              <a:t>周胎儿睾丸支持细胞中：抑制缪勒氏管发育。</a:t>
            </a:r>
            <a:endParaRPr lang="en-US" altLang="zh-CN" sz="2400" dirty="0" smtClean="0">
              <a:latin typeface="+mn-ea"/>
            </a:endParaRPr>
          </a:p>
          <a:p>
            <a:pPr marL="182880" indent="-182880" algn="just" fontAlgn="auto">
              <a:spcAft>
                <a:spcPts val="0"/>
              </a:spcAft>
              <a:defRPr/>
            </a:pPr>
            <a:endParaRPr lang="en-US" altLang="zh-CN" sz="2400" dirty="0" smtClean="0">
              <a:latin typeface="+mn-ea"/>
            </a:endParaRPr>
          </a:p>
          <a:p>
            <a:pPr marL="182880" indent="-182880" algn="just" fontAlgn="auto">
              <a:spcAft>
                <a:spcPts val="0"/>
              </a:spcAft>
              <a:defRPr/>
            </a:pPr>
            <a:r>
              <a:rPr lang="zh-CN" altLang="en-US" sz="2400" dirty="0" smtClean="0">
                <a:latin typeface="+mn-ea"/>
              </a:rPr>
              <a:t>在女性，最初表达在</a:t>
            </a:r>
            <a:r>
              <a:rPr lang="en-US" altLang="zh-CN" sz="2400" dirty="0" smtClean="0">
                <a:latin typeface="+mn-ea"/>
              </a:rPr>
              <a:t>36</a:t>
            </a:r>
            <a:r>
              <a:rPr lang="zh-CN" altLang="en-US" sz="2400" dirty="0" smtClean="0">
                <a:latin typeface="+mn-ea"/>
              </a:rPr>
              <a:t>周胎儿的卵巢中。</a:t>
            </a:r>
            <a:endParaRPr lang="en-US" altLang="zh-CN" sz="2400" dirty="0" smtClean="0">
              <a:latin typeface="+mn-ea"/>
            </a:endParaRPr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3827463"/>
            <a:ext cx="5507037" cy="1601787"/>
          </a:xfrm>
          <a:prstGeom prst="rect">
            <a:avLst/>
          </a:prstGeom>
          <a:noFill/>
          <a:ln w="38100">
            <a:solidFill>
              <a:srgbClr val="CF7930"/>
            </a:solidFill>
            <a:miter lim="800000"/>
            <a:headEnd/>
            <a:tailEnd/>
          </a:ln>
        </p:spPr>
      </p:pic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1643063"/>
            <a:ext cx="5476875" cy="1643062"/>
          </a:xfrm>
          <a:prstGeom prst="rect">
            <a:avLst/>
          </a:prstGeom>
          <a:noFill/>
          <a:ln w="38100">
            <a:solidFill>
              <a:srgbClr val="DB7713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5203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>
                <a:latin typeface="微软雅黑"/>
                <a:ea typeface="微软雅黑"/>
                <a:cs typeface="微软雅黑"/>
              </a:rPr>
              <a:t>卵巢刺激方案和</a:t>
            </a:r>
            <a:r>
              <a:rPr lang="en-US" altLang="zh-CN" dirty="0">
                <a:latin typeface="微软雅黑"/>
                <a:ea typeface="微软雅黑"/>
                <a:cs typeface="微软雅黑"/>
              </a:rPr>
              <a:t>FSH</a:t>
            </a:r>
            <a:r>
              <a:rPr lang="zh-CN" altLang="en-US" dirty="0">
                <a:latin typeface="微软雅黑"/>
                <a:ea typeface="微软雅黑"/>
                <a:cs typeface="微软雅黑"/>
              </a:rPr>
              <a:t>剂量个体化</a:t>
            </a:r>
          </a:p>
        </p:txBody>
      </p:sp>
      <p:sp>
        <p:nvSpPr>
          <p:cNvPr id="14" name="矩形 13"/>
          <p:cNvSpPr/>
          <p:nvPr/>
        </p:nvSpPr>
        <p:spPr>
          <a:xfrm>
            <a:off x="3995936" y="4491294"/>
            <a:ext cx="44798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i="1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Nelson</a:t>
            </a:r>
            <a:r>
              <a:rPr lang="en-US" altLang="zh-CN" sz="1400" i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altLang="zh-CN" sz="1400" i="1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Biomarkers of ovarian response. </a:t>
            </a:r>
            <a:r>
              <a:rPr lang="en-US" altLang="zh-CN" sz="1400" i="1" dirty="0" err="1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Fertil</a:t>
            </a:r>
            <a:r>
              <a:rPr lang="en-US" altLang="zh-CN" sz="1400" i="1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altLang="zh-CN" sz="1400" i="1" dirty="0" err="1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Steril</a:t>
            </a:r>
            <a:r>
              <a:rPr lang="en-US" altLang="zh-CN" sz="1400" i="1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2013</a:t>
            </a:r>
            <a:endParaRPr lang="zh-CN" altLang="en-US" sz="1400" i="1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99792" y="5013176"/>
            <a:ext cx="5473412" cy="13388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b="1" dirty="0">
                <a:solidFill>
                  <a:schemeClr val="accent1"/>
                </a:solidFill>
                <a:latin typeface="微软雅黑"/>
                <a:ea typeface="微软雅黑"/>
                <a:cs typeface="微软雅黑"/>
              </a:rPr>
              <a:t>通过</a:t>
            </a:r>
            <a:r>
              <a:rPr lang="en-US" altLang="zh-CN" b="1" dirty="0">
                <a:solidFill>
                  <a:schemeClr val="accent1"/>
                </a:solidFill>
                <a:latin typeface="微软雅黑"/>
                <a:ea typeface="微软雅黑"/>
                <a:cs typeface="微软雅黑"/>
              </a:rPr>
              <a:t>AMH</a:t>
            </a:r>
            <a:r>
              <a:rPr lang="zh-CN" altLang="en-US" b="1" dirty="0">
                <a:solidFill>
                  <a:schemeClr val="accent1"/>
                </a:solidFill>
                <a:latin typeface="微软雅黑"/>
                <a:ea typeface="微软雅黑"/>
                <a:cs typeface="微软雅黑"/>
              </a:rPr>
              <a:t>在辅助生殖技术（</a:t>
            </a:r>
            <a:r>
              <a:rPr lang="en-US" altLang="zh-CN" b="1" dirty="0">
                <a:solidFill>
                  <a:schemeClr val="accent1"/>
                </a:solidFill>
                <a:latin typeface="微软雅黑"/>
                <a:ea typeface="微软雅黑"/>
                <a:cs typeface="微软雅黑"/>
              </a:rPr>
              <a:t>ART</a:t>
            </a:r>
            <a:r>
              <a:rPr lang="zh-CN" altLang="en-US" b="1" dirty="0">
                <a:solidFill>
                  <a:schemeClr val="accent1"/>
                </a:solidFill>
                <a:latin typeface="微软雅黑"/>
                <a:ea typeface="微软雅黑"/>
                <a:cs typeface="微软雅黑"/>
              </a:rPr>
              <a:t>）中的预测作用可对患者进行正确评估，制定理想的个体化治疗方案，在一定程度上可提高妊娠率，降低并发症危险因素。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465512"/>
            <a:ext cx="4975420" cy="3811678"/>
          </a:xfrm>
          <a:prstGeom prst="rect">
            <a:avLst/>
          </a:prstGeom>
        </p:spPr>
      </p:pic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1493866433"/>
              </p:ext>
            </p:extLst>
          </p:nvPr>
        </p:nvGraphicFramePr>
        <p:xfrm>
          <a:off x="500610" y="475959"/>
          <a:ext cx="241440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6104855" y="1484784"/>
            <a:ext cx="461665" cy="923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602337" y="1449240"/>
            <a:ext cx="633507" cy="264687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5.60</a:t>
            </a:r>
          </a:p>
          <a:p>
            <a:endParaRPr lang="en-US" altLang="zh-CN" dirty="0"/>
          </a:p>
          <a:p>
            <a:r>
              <a:rPr lang="en-US" altLang="zh-CN" dirty="0" smtClean="0"/>
              <a:t>2.80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sz="1100" dirty="0" smtClean="0"/>
          </a:p>
          <a:p>
            <a:r>
              <a:rPr lang="en-US" altLang="zh-CN" dirty="0" smtClean="0"/>
              <a:t>0.98</a:t>
            </a:r>
          </a:p>
          <a:p>
            <a:endParaRPr lang="en-US" altLang="zh-CN" dirty="0" smtClean="0"/>
          </a:p>
          <a:p>
            <a:endParaRPr lang="en-US" altLang="zh-CN" sz="800" dirty="0" smtClean="0"/>
          </a:p>
          <a:p>
            <a:r>
              <a:rPr lang="en-US" altLang="zh-CN" dirty="0" smtClean="0"/>
              <a:t>0.14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902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COH</a:t>
            </a:r>
            <a:r>
              <a:rPr lang="zh-CN" altLang="en-US" dirty="0" smtClean="0"/>
              <a:t>期间</a:t>
            </a:r>
            <a:r>
              <a:rPr lang="en-US" altLang="zh-CN" dirty="0" smtClean="0"/>
              <a:t>AMH</a:t>
            </a:r>
            <a:r>
              <a:rPr lang="zh-CN" altLang="en-US" dirty="0" smtClean="0"/>
              <a:t>的变化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55813" y="1123025"/>
            <a:ext cx="3297383" cy="5073910"/>
          </a:xfrm>
        </p:spPr>
        <p:txBody>
          <a:bodyPr>
            <a:normAutofit/>
          </a:bodyPr>
          <a:lstStyle/>
          <a:p>
            <a:pPr algn="just"/>
            <a:r>
              <a:rPr lang="en-US" altLang="zh-CN" sz="2400" dirty="0"/>
              <a:t>AMH</a:t>
            </a:r>
            <a:r>
              <a:rPr lang="zh-CN" altLang="en-US" sz="2400" dirty="0"/>
              <a:t>水平在自然周期不会发生变化，而在</a:t>
            </a:r>
            <a:r>
              <a:rPr lang="en-US" altLang="zh-CN" sz="2400" dirty="0"/>
              <a:t>FSH</a:t>
            </a:r>
            <a:r>
              <a:rPr lang="zh-CN" altLang="en-US" sz="2400" dirty="0"/>
              <a:t>促排卵周期逐渐</a:t>
            </a:r>
            <a:r>
              <a:rPr lang="zh-CN" altLang="en-US" sz="2400" dirty="0" smtClean="0"/>
              <a:t>下降</a:t>
            </a:r>
            <a:endParaRPr lang="en-US" altLang="zh-CN" sz="2400" dirty="0" smtClean="0"/>
          </a:p>
          <a:p>
            <a:pPr algn="just"/>
            <a:r>
              <a:rPr lang="en-US" altLang="zh-CN" sz="2400" dirty="0" err="1"/>
              <a:t>hCG</a:t>
            </a:r>
            <a:r>
              <a:rPr lang="zh-CN" altLang="en-US" sz="2400" dirty="0"/>
              <a:t>日前</a:t>
            </a:r>
            <a:r>
              <a:rPr lang="en-US" altLang="zh-CN" sz="2400" dirty="0"/>
              <a:t>AMH</a:t>
            </a:r>
            <a:r>
              <a:rPr lang="zh-CN" altLang="en-US" sz="2400" dirty="0"/>
              <a:t>下降的水平与</a:t>
            </a:r>
            <a:r>
              <a:rPr lang="en-US" altLang="zh-CN" sz="2400" dirty="0" err="1"/>
              <a:t>hCG</a:t>
            </a:r>
            <a:r>
              <a:rPr lang="zh-CN" altLang="en-US" sz="2400" dirty="0"/>
              <a:t>日大于</a:t>
            </a:r>
            <a:r>
              <a:rPr lang="en-US" altLang="zh-CN" sz="2400" dirty="0"/>
              <a:t>11mm</a:t>
            </a:r>
            <a:r>
              <a:rPr lang="zh-CN" altLang="en-US" sz="2400" dirty="0"/>
              <a:t>的卵泡数呈正相关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 algn="just"/>
            <a:r>
              <a:rPr lang="en-US" altLang="zh-CN" sz="2400" dirty="0" smtClean="0"/>
              <a:t>AMH</a:t>
            </a:r>
            <a:r>
              <a:rPr lang="zh-CN" altLang="zh-CN" sz="2400" dirty="0"/>
              <a:t>水平与</a:t>
            </a:r>
            <a:r>
              <a:rPr lang="en-US" altLang="zh-CN" sz="2400" dirty="0"/>
              <a:t>COH</a:t>
            </a:r>
            <a:r>
              <a:rPr lang="zh-CN" altLang="zh-CN" sz="2400" dirty="0"/>
              <a:t>卵泡分布改变有关</a:t>
            </a:r>
            <a:endParaRPr lang="zh-CN" altLang="en-US" sz="24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609B-F03E-48D1-9B69-DEED8279EFF6}" type="slidenum">
              <a:rPr lang="en-US" altLang="zh-CN" smtClean="0"/>
              <a:pPr/>
              <a:t>41</a:t>
            </a:fld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t="859"/>
          <a:stretch/>
        </p:blipFill>
        <p:spPr>
          <a:xfrm>
            <a:off x="274400" y="1098290"/>
            <a:ext cx="4735116" cy="502835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436096" y="5636594"/>
            <a:ext cx="305272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zh-CN" altLang="zh-CN" sz="16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所有</a:t>
            </a:r>
            <a:r>
              <a:rPr lang="zh-CN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血清</a:t>
            </a:r>
            <a:r>
              <a:rPr lang="en-US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AMH</a:t>
            </a:r>
            <a:r>
              <a:rPr lang="zh-CN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浓度的纵向变化具有显著性差异（</a:t>
            </a:r>
            <a:r>
              <a:rPr lang="en-US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P&lt;0.001</a:t>
            </a:r>
            <a:r>
              <a:rPr lang="zh-CN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altLang="zh-CN" sz="16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30292" y="6488692"/>
            <a:ext cx="42834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Jung </a:t>
            </a:r>
            <a:r>
              <a:rPr lang="en-US" altLang="zh-CN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Ryeol</a:t>
            </a:r>
            <a:r>
              <a:rPr lang="en-US" altLang="zh-CN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Lee</a:t>
            </a:r>
            <a:r>
              <a:rPr lang="zh-CN" alt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zh-CN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et al. Human Reproduction, 2010</a:t>
            </a:r>
            <a:endParaRPr lang="zh-CN" altLang="en-US" sz="1600" i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01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AMH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与妊娠结局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altLang="zh-CN" dirty="0">
                <a:sym typeface="微软雅黑" panose="020B0503020204020204" pitchFamily="34" charset="-122"/>
              </a:rPr>
              <a:t>AMH</a:t>
            </a:r>
            <a:r>
              <a:rPr lang="zh-CN" altLang="en-US" dirty="0">
                <a:sym typeface="微软雅黑" panose="020B0503020204020204" pitchFamily="34" charset="-122"/>
              </a:rPr>
              <a:t>水平与</a:t>
            </a:r>
            <a:r>
              <a:rPr lang="en-US" altLang="zh-CN" dirty="0">
                <a:sym typeface="微软雅黑" panose="020B0503020204020204" pitchFamily="34" charset="-122"/>
              </a:rPr>
              <a:t>COH</a:t>
            </a:r>
            <a:r>
              <a:rPr lang="zh-CN" altLang="en-US" dirty="0">
                <a:sym typeface="微软雅黑" panose="020B0503020204020204" pitchFamily="34" charset="-122"/>
              </a:rPr>
              <a:t>结果相关，包括成熟卵泡数、获卵数、雌二醇水平和胚胎形态学评分，但</a:t>
            </a:r>
            <a:r>
              <a:rPr lang="zh-CN" altLang="en-US" dirty="0" smtClean="0">
                <a:sym typeface="微软雅黑" panose="020B0503020204020204" pitchFamily="34" charset="-122"/>
              </a:rPr>
              <a:t>有争议</a:t>
            </a:r>
            <a:endParaRPr lang="en-US" altLang="zh-CN" dirty="0" smtClean="0">
              <a:sym typeface="微软雅黑" panose="020B0503020204020204" pitchFamily="34" charset="-122"/>
            </a:endParaRPr>
          </a:p>
          <a:p>
            <a:pPr algn="just"/>
            <a:endParaRPr lang="en-US" altLang="zh-CN" dirty="0">
              <a:sym typeface="微软雅黑" panose="020B0503020204020204" pitchFamily="34" charset="-122"/>
            </a:endParaRPr>
          </a:p>
          <a:p>
            <a:pPr algn="just"/>
            <a:endParaRPr lang="zh-CN" altLang="en-US" dirty="0"/>
          </a:p>
          <a:p>
            <a:pPr algn="just">
              <a:lnSpc>
                <a:spcPct val="150000"/>
              </a:lnSpc>
            </a:pPr>
            <a:r>
              <a:rPr lang="zh-CN" altLang="en-US" dirty="0">
                <a:sym typeface="微软雅黑" panose="020B0503020204020204" pitchFamily="34" charset="-122"/>
              </a:rPr>
              <a:t>随着卵泡液中的</a:t>
            </a:r>
            <a:r>
              <a:rPr lang="en-US" altLang="zh-CN" dirty="0">
                <a:sym typeface="微软雅黑" panose="020B0503020204020204" pitchFamily="34" charset="-122"/>
              </a:rPr>
              <a:t>AMH</a:t>
            </a:r>
            <a:r>
              <a:rPr lang="zh-CN" altLang="en-US" dirty="0">
                <a:sym typeface="微软雅黑" panose="020B0503020204020204" pitchFamily="34" charset="-122"/>
              </a:rPr>
              <a:t>水平升高，胚胎种植率、临床妊娠率均有显著升高</a:t>
            </a:r>
            <a:endParaRPr lang="en-US" altLang="zh-CN" dirty="0">
              <a:sym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ym typeface="微软雅黑" panose="020B0503020204020204" pitchFamily="34" charset="-122"/>
              </a:rPr>
              <a:t>检测卵泡液中</a:t>
            </a:r>
            <a:r>
              <a:rPr lang="en-US" altLang="zh-CN" dirty="0">
                <a:sym typeface="微软雅黑" panose="020B0503020204020204" pitchFamily="34" charset="-122"/>
              </a:rPr>
              <a:t>AMH</a:t>
            </a:r>
            <a:r>
              <a:rPr lang="zh-CN" altLang="en-US" dirty="0">
                <a:sym typeface="微软雅黑" panose="020B0503020204020204" pitchFamily="34" charset="-122"/>
              </a:rPr>
              <a:t>水平为探讨</a:t>
            </a:r>
            <a:r>
              <a:rPr lang="en-US" altLang="zh-CN" dirty="0">
                <a:sym typeface="微软雅黑" panose="020B0503020204020204" pitchFamily="34" charset="-122"/>
              </a:rPr>
              <a:t>AMH</a:t>
            </a:r>
            <a:r>
              <a:rPr lang="zh-CN" altLang="en-US" dirty="0">
                <a:sym typeface="微软雅黑" panose="020B0503020204020204" pitchFamily="34" charset="-122"/>
              </a:rPr>
              <a:t>与妊娠结局的关系提供了新思路</a:t>
            </a:r>
          </a:p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609B-F03E-48D1-9B69-DEED8279EFF6}" type="slidenum">
              <a:rPr lang="en-US" altLang="zh-CN" smtClean="0"/>
              <a:pPr/>
              <a:t>42</a:t>
            </a:fld>
            <a:endParaRPr lang="en-US" altLang="zh-CN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220072" y="5742111"/>
            <a:ext cx="4500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b="1" i="1" dirty="0" err="1">
                <a:solidFill>
                  <a:srgbClr val="015CA7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Fanchin</a:t>
            </a:r>
            <a:r>
              <a:rPr lang="en-US" b="1" i="1" dirty="0">
                <a:solidFill>
                  <a:srgbClr val="015CA7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15CA7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R,et</a:t>
            </a:r>
            <a:r>
              <a:rPr lang="en-US" b="1" i="1" dirty="0">
                <a:solidFill>
                  <a:srgbClr val="015CA7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al. </a:t>
            </a:r>
            <a:r>
              <a:rPr lang="en-US" b="1" i="1" dirty="0" err="1">
                <a:solidFill>
                  <a:srgbClr val="015CA7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Fertil</a:t>
            </a:r>
            <a:r>
              <a:rPr lang="en-US" b="1" i="1" dirty="0">
                <a:solidFill>
                  <a:srgbClr val="015CA7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15CA7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Steril</a:t>
            </a:r>
            <a:r>
              <a:rPr lang="en-US" b="1" i="1" dirty="0">
                <a:solidFill>
                  <a:srgbClr val="015CA7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, 2005.</a:t>
            </a:r>
            <a:endParaRPr lang="zh-CN" altLang="en-US" b="1" i="1" dirty="0">
              <a:solidFill>
                <a:srgbClr val="015CA7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r>
              <a:rPr lang="en-US" b="1" i="1" dirty="0" err="1">
                <a:solidFill>
                  <a:srgbClr val="015CA7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Fanchin</a:t>
            </a:r>
            <a:r>
              <a:rPr lang="en-US" b="1" i="1" dirty="0">
                <a:solidFill>
                  <a:srgbClr val="015CA7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R, et al. Hum </a:t>
            </a:r>
            <a:r>
              <a:rPr lang="en-US" b="1" i="1" dirty="0" err="1">
                <a:solidFill>
                  <a:srgbClr val="015CA7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Reprod</a:t>
            </a:r>
            <a:r>
              <a:rPr lang="en-US" b="1" i="1" dirty="0">
                <a:solidFill>
                  <a:srgbClr val="015CA7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, 2005</a:t>
            </a:r>
            <a:endParaRPr lang="zh-CN" alt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11960" y="2011536"/>
            <a:ext cx="59293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b="1" i="1" dirty="0">
                <a:solidFill>
                  <a:srgbClr val="015CA7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Silberstein T, et al. Hum </a:t>
            </a:r>
            <a:r>
              <a:rPr lang="en-US" b="1" i="1" dirty="0" err="1">
                <a:solidFill>
                  <a:srgbClr val="015CA7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Reprod</a:t>
            </a:r>
            <a:r>
              <a:rPr lang="en-US" b="1" i="1" dirty="0">
                <a:solidFill>
                  <a:srgbClr val="015CA7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, 2006</a:t>
            </a:r>
            <a:endParaRPr lang="zh-CN" altLang="en-US" b="1" i="1" dirty="0">
              <a:solidFill>
                <a:srgbClr val="015CA7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r>
              <a:rPr lang="en-US" b="1" i="1" dirty="0" err="1">
                <a:solidFill>
                  <a:srgbClr val="015CA7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Fanchin</a:t>
            </a:r>
            <a:r>
              <a:rPr lang="en-US" b="1" i="1" dirty="0">
                <a:solidFill>
                  <a:srgbClr val="015CA7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R, et al. J </a:t>
            </a:r>
            <a:r>
              <a:rPr lang="en-US" b="1" i="1" dirty="0" err="1">
                <a:solidFill>
                  <a:srgbClr val="015CA7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Clin</a:t>
            </a:r>
            <a:r>
              <a:rPr lang="en-US" b="1" i="1" dirty="0">
                <a:solidFill>
                  <a:srgbClr val="015CA7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15CA7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Endocrinol</a:t>
            </a:r>
            <a:r>
              <a:rPr lang="en-US" b="1" i="1" dirty="0">
                <a:solidFill>
                  <a:srgbClr val="015CA7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15CA7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Metab</a:t>
            </a:r>
            <a:r>
              <a:rPr lang="en-US" b="1" i="1" dirty="0">
                <a:solidFill>
                  <a:srgbClr val="015CA7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, 2007</a:t>
            </a:r>
            <a:endParaRPr lang="zh-CN" altLang="en-US" b="1" i="1" dirty="0">
              <a:solidFill>
                <a:srgbClr val="015CA7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r>
              <a:rPr lang="en-US" b="1" i="1" dirty="0" err="1">
                <a:solidFill>
                  <a:srgbClr val="015CA7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Ebner</a:t>
            </a:r>
            <a:r>
              <a:rPr lang="en-US" b="1" i="1" dirty="0">
                <a:solidFill>
                  <a:srgbClr val="015CA7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T, et al. Hum </a:t>
            </a:r>
            <a:r>
              <a:rPr lang="en-US" b="1" i="1" dirty="0" err="1">
                <a:solidFill>
                  <a:srgbClr val="015CA7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Reprod</a:t>
            </a:r>
            <a:r>
              <a:rPr lang="en-US" b="1" i="1" dirty="0">
                <a:solidFill>
                  <a:srgbClr val="015CA7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, 2006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669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AMH</a:t>
            </a:r>
            <a:r>
              <a:rPr lang="zh-CN" altLang="en-US" dirty="0"/>
              <a:t>的参考范围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761441" y="6499492"/>
            <a:ext cx="3621119" cy="338554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/>
              <a:t>Kelsey TW, Wright P et.al </a:t>
            </a:r>
            <a:r>
              <a:rPr lang="en-US" altLang="zh-CN" dirty="0" err="1"/>
              <a:t>PLoS</a:t>
            </a:r>
            <a:r>
              <a:rPr lang="en-US" altLang="zh-CN" dirty="0"/>
              <a:t> ONE 6(7)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609B-F03E-48D1-9B69-DEED8279EFF6}" type="slidenum">
              <a:rPr lang="en-US" altLang="zh-CN" smtClean="0"/>
              <a:pPr/>
              <a:t>43</a:t>
            </a:fld>
            <a:endParaRPr lang="en-US" altLang="zh-CN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805" y="2544403"/>
            <a:ext cx="1419180" cy="103100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716016" y="5877272"/>
            <a:ext cx="864096" cy="33855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/>
              <a:t>Age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743912" y="1258931"/>
            <a:ext cx="8400088" cy="5222347"/>
            <a:chOff x="743912" y="798941"/>
            <a:chExt cx="8400088" cy="5222347"/>
          </a:xfrm>
        </p:grpSpPr>
        <p:grpSp>
          <p:nvGrpSpPr>
            <p:cNvPr id="12" name="组合 11"/>
            <p:cNvGrpSpPr/>
            <p:nvPr/>
          </p:nvGrpSpPr>
          <p:grpSpPr>
            <a:xfrm>
              <a:off x="743912" y="798941"/>
              <a:ext cx="8332073" cy="5222347"/>
              <a:chOff x="755451" y="832046"/>
              <a:chExt cx="8332073" cy="5222347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4"/>
              <a:srcRect b="7568"/>
              <a:stretch/>
            </p:blipFill>
            <p:spPr>
              <a:xfrm>
                <a:off x="755451" y="832046"/>
                <a:ext cx="8332073" cy="5222347"/>
              </a:xfrm>
              <a:prstGeom prst="rect">
                <a:avLst/>
              </a:prstGeom>
            </p:spPr>
          </p:pic>
          <p:sp>
            <p:nvSpPr>
              <p:cNvPr id="11" name="文本框 10"/>
              <p:cNvSpPr txBox="1"/>
              <p:nvPr/>
            </p:nvSpPr>
            <p:spPr>
              <a:xfrm>
                <a:off x="917653" y="870166"/>
                <a:ext cx="503303" cy="500444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rtlCol="0">
                <a:spAutoFit/>
              </a:bodyPr>
              <a:lstStyle/>
              <a:p>
                <a:pPr algn="r">
                  <a:lnSpc>
                    <a:spcPct val="140000"/>
                  </a:lnSpc>
                </a:pPr>
                <a:r>
                  <a:rPr lang="en-US" altLang="zh-CN" sz="1200" spc="300" dirty="0" smtClean="0"/>
                  <a:t>18</a:t>
                </a:r>
              </a:p>
              <a:p>
                <a:pPr algn="r">
                  <a:lnSpc>
                    <a:spcPct val="140000"/>
                  </a:lnSpc>
                </a:pPr>
                <a:r>
                  <a:rPr lang="en-US" altLang="zh-CN" sz="1200" spc="300" dirty="0" smtClean="0"/>
                  <a:t>17</a:t>
                </a:r>
              </a:p>
              <a:p>
                <a:pPr algn="r">
                  <a:lnSpc>
                    <a:spcPct val="140000"/>
                  </a:lnSpc>
                </a:pPr>
                <a:r>
                  <a:rPr lang="en-US" altLang="zh-CN" sz="1200" spc="300" dirty="0" smtClean="0"/>
                  <a:t>16</a:t>
                </a:r>
              </a:p>
              <a:p>
                <a:pPr algn="r">
                  <a:lnSpc>
                    <a:spcPct val="140000"/>
                  </a:lnSpc>
                </a:pPr>
                <a:r>
                  <a:rPr lang="en-US" altLang="zh-CN" sz="1200" spc="300" dirty="0" smtClean="0"/>
                  <a:t>15</a:t>
                </a:r>
              </a:p>
              <a:p>
                <a:pPr algn="r">
                  <a:lnSpc>
                    <a:spcPct val="140000"/>
                  </a:lnSpc>
                </a:pPr>
                <a:r>
                  <a:rPr lang="en-US" altLang="zh-CN" sz="1200" spc="300" dirty="0" smtClean="0"/>
                  <a:t>14</a:t>
                </a:r>
              </a:p>
              <a:p>
                <a:pPr algn="r">
                  <a:lnSpc>
                    <a:spcPct val="140000"/>
                  </a:lnSpc>
                </a:pPr>
                <a:r>
                  <a:rPr lang="en-US" altLang="zh-CN" sz="1200" spc="300" dirty="0" smtClean="0"/>
                  <a:t>13</a:t>
                </a:r>
              </a:p>
              <a:p>
                <a:pPr algn="r">
                  <a:lnSpc>
                    <a:spcPct val="140000"/>
                  </a:lnSpc>
                </a:pPr>
                <a:r>
                  <a:rPr lang="en-US" altLang="zh-CN" sz="1200" spc="300" dirty="0" smtClean="0"/>
                  <a:t>12</a:t>
                </a:r>
              </a:p>
              <a:p>
                <a:pPr algn="r">
                  <a:lnSpc>
                    <a:spcPct val="140000"/>
                  </a:lnSpc>
                </a:pPr>
                <a:r>
                  <a:rPr lang="en-US" altLang="zh-CN" sz="1200" spc="300" dirty="0" smtClean="0"/>
                  <a:t>11</a:t>
                </a:r>
              </a:p>
              <a:p>
                <a:pPr algn="r">
                  <a:lnSpc>
                    <a:spcPct val="140000"/>
                  </a:lnSpc>
                </a:pPr>
                <a:r>
                  <a:rPr lang="en-US" altLang="zh-CN" sz="1200" spc="300" dirty="0" smtClean="0"/>
                  <a:t>10</a:t>
                </a:r>
              </a:p>
              <a:p>
                <a:pPr algn="r">
                  <a:lnSpc>
                    <a:spcPct val="140000"/>
                  </a:lnSpc>
                </a:pPr>
                <a:r>
                  <a:rPr lang="en-US" altLang="zh-CN" sz="1200" spc="300" dirty="0" smtClean="0"/>
                  <a:t>9</a:t>
                </a:r>
              </a:p>
              <a:p>
                <a:pPr algn="r">
                  <a:lnSpc>
                    <a:spcPct val="140000"/>
                  </a:lnSpc>
                </a:pPr>
                <a:r>
                  <a:rPr lang="en-US" altLang="zh-CN" sz="1200" spc="300" dirty="0" smtClean="0"/>
                  <a:t>8</a:t>
                </a:r>
              </a:p>
              <a:p>
                <a:pPr algn="r">
                  <a:lnSpc>
                    <a:spcPct val="140000"/>
                  </a:lnSpc>
                </a:pPr>
                <a:r>
                  <a:rPr lang="en-US" altLang="zh-CN" sz="1200" spc="300" dirty="0" smtClean="0"/>
                  <a:t>7</a:t>
                </a:r>
              </a:p>
              <a:p>
                <a:pPr algn="r">
                  <a:lnSpc>
                    <a:spcPct val="140000"/>
                  </a:lnSpc>
                </a:pPr>
                <a:r>
                  <a:rPr lang="en-US" altLang="zh-CN" sz="1200" spc="300" dirty="0" smtClean="0"/>
                  <a:t>6</a:t>
                </a:r>
              </a:p>
              <a:p>
                <a:pPr algn="r">
                  <a:lnSpc>
                    <a:spcPct val="140000"/>
                  </a:lnSpc>
                </a:pPr>
                <a:r>
                  <a:rPr lang="en-US" altLang="zh-CN" sz="1200" spc="300" dirty="0" smtClean="0"/>
                  <a:t>5</a:t>
                </a:r>
              </a:p>
              <a:p>
                <a:pPr algn="r">
                  <a:lnSpc>
                    <a:spcPct val="140000"/>
                  </a:lnSpc>
                </a:pPr>
                <a:r>
                  <a:rPr lang="en-US" altLang="zh-CN" sz="1200" spc="300" dirty="0" smtClean="0"/>
                  <a:t>4</a:t>
                </a:r>
              </a:p>
              <a:p>
                <a:pPr algn="r">
                  <a:lnSpc>
                    <a:spcPct val="140000"/>
                  </a:lnSpc>
                </a:pPr>
                <a:r>
                  <a:rPr lang="en-US" altLang="zh-CN" sz="1200" spc="300" dirty="0" smtClean="0"/>
                  <a:t>3</a:t>
                </a:r>
              </a:p>
              <a:p>
                <a:pPr algn="r">
                  <a:lnSpc>
                    <a:spcPct val="140000"/>
                  </a:lnSpc>
                </a:pPr>
                <a:r>
                  <a:rPr lang="en-US" altLang="zh-CN" sz="1200" spc="300" dirty="0" smtClean="0"/>
                  <a:t>2</a:t>
                </a:r>
              </a:p>
              <a:p>
                <a:pPr algn="r">
                  <a:lnSpc>
                    <a:spcPct val="140000"/>
                  </a:lnSpc>
                </a:pPr>
                <a:r>
                  <a:rPr lang="en-US" altLang="zh-CN" sz="1200" spc="300" dirty="0" smtClean="0"/>
                  <a:t>1</a:t>
                </a:r>
              </a:p>
              <a:p>
                <a:pPr algn="r">
                  <a:lnSpc>
                    <a:spcPct val="140000"/>
                  </a:lnSpc>
                </a:pPr>
                <a:r>
                  <a:rPr lang="en-US" altLang="zh-CN" sz="1200" spc="300" dirty="0" smtClean="0"/>
                  <a:t>0</a:t>
                </a: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1298959" y="5703009"/>
              <a:ext cx="7845041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rtlCol="0">
              <a:spAutoFit/>
            </a:bodyPr>
            <a:lstStyle/>
            <a:p>
              <a:r>
                <a:rPr lang="en-US" altLang="zh-CN" sz="1200" dirty="0" smtClean="0"/>
                <a:t>0     2</a:t>
              </a:r>
              <a:r>
                <a:rPr lang="en-US" altLang="zh-CN" sz="1200" dirty="0"/>
                <a:t>     </a:t>
              </a:r>
              <a:r>
                <a:rPr lang="en-US" altLang="zh-CN" sz="1200" dirty="0" smtClean="0"/>
                <a:t>4     6     8    10   12   14   16   18   20   22   24   26   28   30   32   34    36   38   40   42   44   46   48   50  </a:t>
              </a:r>
              <a:endParaRPr lang="zh-CN" altLang="en-US" sz="1200" dirty="0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75124" y="3105835"/>
            <a:ext cx="868484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AMH</a:t>
            </a:r>
          </a:p>
          <a:p>
            <a:r>
              <a:rPr lang="en-US" altLang="zh-CN" dirty="0" smtClean="0"/>
              <a:t>(</a:t>
            </a:r>
            <a:r>
              <a:rPr lang="en-US" altLang="zh-CN" dirty="0" err="1" smtClean="0"/>
              <a:t>ng</a:t>
            </a:r>
            <a:r>
              <a:rPr lang="en-US" altLang="zh-CN" dirty="0" smtClean="0"/>
              <a:t>/ml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1672328" y="917375"/>
            <a:ext cx="6822702" cy="46166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dirty="0">
                <a:latin typeface="Arial" charset="0"/>
                <a:ea typeface="宋体" charset="-122"/>
              </a:rPr>
              <a:t>正常</a:t>
            </a:r>
            <a:r>
              <a:rPr lang="zh-CN" altLang="en-US" sz="2400" dirty="0" smtClean="0">
                <a:latin typeface="Arial" charset="0"/>
                <a:ea typeface="宋体" charset="-122"/>
              </a:rPr>
              <a:t>女性</a:t>
            </a:r>
            <a:r>
              <a:rPr lang="zh-CN" altLang="en-US" sz="2400" dirty="0">
                <a:latin typeface="Arial" charset="0"/>
                <a:ea typeface="宋体" charset="-122"/>
              </a:rPr>
              <a:t>的</a:t>
            </a:r>
            <a:r>
              <a:rPr lang="en-US" altLang="zh-CN" sz="2400" dirty="0">
                <a:latin typeface="Arial" charset="0"/>
                <a:ea typeface="宋体" charset="-122"/>
              </a:rPr>
              <a:t>AMH</a:t>
            </a:r>
            <a:r>
              <a:rPr lang="zh-CN" altLang="en-US" sz="2400" dirty="0" smtClean="0">
                <a:latin typeface="Arial" charset="0"/>
                <a:ea typeface="宋体" charset="-122"/>
              </a:rPr>
              <a:t>水平（</a:t>
            </a:r>
            <a:r>
              <a:rPr lang="en-US" altLang="zh-CN" sz="2400" dirty="0" smtClean="0">
                <a:latin typeface="Arial" charset="0"/>
                <a:ea typeface="宋体" charset="-122"/>
              </a:rPr>
              <a:t>20</a:t>
            </a:r>
            <a:r>
              <a:rPr lang="zh-CN" altLang="en-US" sz="2400" dirty="0">
                <a:latin typeface="Arial" charset="0"/>
                <a:ea typeface="宋体" charset="-122"/>
              </a:rPr>
              <a:t>个研究的</a:t>
            </a:r>
            <a:r>
              <a:rPr lang="en-US" altLang="zh-CN" sz="2400" dirty="0">
                <a:latin typeface="Arial" charset="0"/>
                <a:ea typeface="宋体" charset="-122"/>
              </a:rPr>
              <a:t>3260</a:t>
            </a:r>
            <a:r>
              <a:rPr lang="zh-CN" altLang="en-US" sz="2400" dirty="0">
                <a:latin typeface="Arial" charset="0"/>
                <a:ea typeface="宋体" charset="-122"/>
              </a:rPr>
              <a:t>个</a:t>
            </a:r>
            <a:r>
              <a:rPr lang="zh-CN" altLang="en-US" sz="2400" dirty="0" smtClean="0">
                <a:latin typeface="Arial" charset="0"/>
                <a:ea typeface="宋体" charset="-122"/>
              </a:rPr>
              <a:t>样本）</a:t>
            </a:r>
            <a:endParaRPr lang="zh-CN" altLang="en-US" sz="2400" dirty="0"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172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AMH</a:t>
            </a:r>
            <a:r>
              <a:rPr lang="zh-CN" altLang="en-US" dirty="0" smtClean="0"/>
              <a:t>的参考范围</a:t>
            </a:r>
          </a:p>
        </p:txBody>
      </p:sp>
      <p:pic>
        <p:nvPicPr>
          <p:cNvPr id="1812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78" y="1668968"/>
            <a:ext cx="9081222" cy="346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2175414" y="6490602"/>
            <a:ext cx="47931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Reproductive </a:t>
            </a:r>
            <a:r>
              <a:rPr lang="en-US" altLang="zh-CN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BioMedicine</a:t>
            </a:r>
            <a:r>
              <a:rPr lang="en-US" altLang="zh-CN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Online (2010) 21, 463– 469</a:t>
            </a:r>
            <a:endParaRPr lang="zh-CN" altLang="en-US" sz="1600" i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2771800" y="1196752"/>
            <a:ext cx="3845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dirty="0"/>
              <a:t>277</a:t>
            </a:r>
            <a:r>
              <a:rPr lang="zh-CN" altLang="en-US" sz="2400" dirty="0"/>
              <a:t>名健康女性的</a:t>
            </a:r>
            <a:r>
              <a:rPr lang="en-US" altLang="zh-CN" sz="2400" dirty="0"/>
              <a:t>AMH</a:t>
            </a:r>
            <a:r>
              <a:rPr lang="zh-CN" altLang="en-US" sz="2400" dirty="0"/>
              <a:t>水平</a:t>
            </a:r>
          </a:p>
        </p:txBody>
      </p:sp>
      <p:sp>
        <p:nvSpPr>
          <p:cNvPr id="3" name="矩形 2"/>
          <p:cNvSpPr/>
          <p:nvPr/>
        </p:nvSpPr>
        <p:spPr>
          <a:xfrm>
            <a:off x="1259632" y="3645024"/>
            <a:ext cx="7776864" cy="216024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543096" y="5305023"/>
            <a:ext cx="6120586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/>
              <a:t>月经正常</a:t>
            </a:r>
            <a:r>
              <a:rPr lang="zh-CN" altLang="en-US" sz="2000" b="1" dirty="0" smtClean="0"/>
              <a:t>且未行任何卵巢手术，无已知内分泌疾病，</a:t>
            </a:r>
            <a:endParaRPr lang="en-US" altLang="zh-CN" sz="2000" b="1" dirty="0" smtClean="0"/>
          </a:p>
          <a:p>
            <a:pPr>
              <a:lnSpc>
                <a:spcPct val="150000"/>
              </a:lnSpc>
            </a:pPr>
            <a:r>
              <a:rPr lang="zh-CN" altLang="en-US" sz="2000" b="1" dirty="0" smtClean="0"/>
              <a:t>尤其无</a:t>
            </a:r>
            <a:r>
              <a:rPr lang="zh-CN" altLang="en-US" sz="2000" b="1" dirty="0"/>
              <a:t>高</a:t>
            </a:r>
            <a:r>
              <a:rPr lang="zh-CN" altLang="en-US" sz="2000" b="1" dirty="0" smtClean="0"/>
              <a:t>雄激素血症、多毛症者纳入研究。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685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9953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71" name="Rectangle 199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AMH</a:t>
            </a:r>
            <a:r>
              <a:rPr lang="zh-CN" altLang="en-US" dirty="0" smtClean="0"/>
              <a:t>的参考范围</a:t>
            </a:r>
          </a:p>
        </p:txBody>
      </p:sp>
      <p:graphicFrame>
        <p:nvGraphicFramePr>
          <p:cNvPr id="182481" name="Group 20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323718"/>
              </p:ext>
            </p:extLst>
          </p:nvPr>
        </p:nvGraphicFramePr>
        <p:xfrm>
          <a:off x="827584" y="1808089"/>
          <a:ext cx="7543800" cy="439320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791362"/>
                <a:gridCol w="1121965"/>
                <a:gridCol w="924058"/>
                <a:gridCol w="1254662"/>
                <a:gridCol w="2451753"/>
              </a:tblGrid>
              <a:tr h="1120542">
                <a:tc>
                  <a:txBody>
                    <a:bodyPr/>
                    <a:lstStyle/>
                    <a:p>
                      <a:pPr marL="182563" marR="0" lvl="0" indent="-1825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样本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83820" marR="83820" anchor="ctr" horzOverflow="overflow"/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样本数量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83820" marR="83820" anchor="ctr" horzOverflow="overflow"/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中值年龄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83820" marR="83820" anchor="ctr" horzOverflow="overflow"/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中值浓度（</a:t>
                      </a:r>
                      <a:r>
                        <a:rPr kumimoji="0" lang="en-US" altLang="zh-CN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ng/mL</a:t>
                      </a:r>
                      <a:r>
                        <a:rPr kumimoji="0" lang="zh-CN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）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83820" marR="83820" anchor="ctr" horzOverflow="overflow"/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参考值范围（</a:t>
                      </a:r>
                      <a:r>
                        <a:rPr kumimoji="0" lang="en-US" altLang="zh-CN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5.0-95.0%</a:t>
                      </a:r>
                      <a:r>
                        <a:rPr kumimoji="0" lang="zh-CN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）（</a:t>
                      </a:r>
                      <a:r>
                        <a:rPr kumimoji="0" lang="en-US" altLang="zh-CN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ng/mL</a:t>
                      </a:r>
                      <a:r>
                        <a:rPr kumimoji="0" lang="zh-CN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）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83820" marR="83820" anchor="ctr" horzOverflow="overflow"/>
                </a:tc>
              </a:tr>
              <a:tr h="654533">
                <a:tc>
                  <a:txBody>
                    <a:bodyPr/>
                    <a:lstStyle/>
                    <a:p>
                      <a:pPr marL="182563" marR="0" lvl="0" indent="-1825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女性：</a:t>
                      </a:r>
                      <a:r>
                        <a:rPr kumimoji="0" lang="en-US" altLang="zh-CN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20-40</a:t>
                      </a:r>
                      <a:r>
                        <a:rPr kumimoji="0" lang="zh-CN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周岁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83820" marR="83820" anchor="ctr" horzOverflow="overflow"/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47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83820" marR="83820" anchor="ctr" horzOverflow="overflow"/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36</a:t>
                      </a:r>
                      <a:r>
                        <a:rPr kumimoji="0" lang="zh-CN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周岁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83820" marR="83820" anchor="ctr" horzOverflow="overflow"/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3.58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83820" marR="83820" anchor="ctr" horzOverflow="overflow"/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0.24-11.78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83820" marR="83820" anchor="ctr" horzOverflow="overflow"/>
                </a:tc>
              </a:tr>
              <a:tr h="654533">
                <a:tc>
                  <a:txBody>
                    <a:bodyPr/>
                    <a:lstStyle/>
                    <a:p>
                      <a:pPr marL="182563" marR="0" lvl="0" indent="-1825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女性：</a:t>
                      </a:r>
                      <a:r>
                        <a:rPr kumimoji="0" lang="en-US" altLang="zh-CN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41-50</a:t>
                      </a:r>
                      <a:r>
                        <a:rPr kumimoji="0" lang="zh-CN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周岁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83820" marR="83820" anchor="ctr" horzOverflow="overflow"/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83820" marR="83820" anchor="ctr" horzOverflow="overflow"/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45</a:t>
                      </a:r>
                      <a:r>
                        <a:rPr kumimoji="0" lang="zh-CN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周岁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83820" marR="83820" anchor="ctr" horzOverflow="overflow"/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0.24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83820" marR="83820" anchor="ctr" horzOverflow="overflow"/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低于检测限</a:t>
                      </a:r>
                      <a:r>
                        <a:rPr kumimoji="0" lang="en-US" altLang="zh-C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-1.22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83820" marR="83820" anchor="ctr" horzOverflow="overflow"/>
                </a:tc>
              </a:tr>
              <a:tr h="654533">
                <a:tc>
                  <a:txBody>
                    <a:bodyPr/>
                    <a:lstStyle/>
                    <a:p>
                      <a:pPr marL="182563" marR="0" lvl="0" indent="-1825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女性：＞</a:t>
                      </a:r>
                      <a:r>
                        <a:rPr kumimoji="0" lang="en-US" altLang="zh-CN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51</a:t>
                      </a:r>
                      <a:r>
                        <a:rPr kumimoji="0" lang="zh-CN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周岁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83820" marR="83820" anchor="ctr" horzOverflow="overflow"/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45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83820" marR="83820" anchor="ctr" horzOverflow="overflow"/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57</a:t>
                      </a:r>
                      <a:r>
                        <a:rPr kumimoji="0" lang="zh-CN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周岁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83820" marR="83820" anchor="ctr" horzOverflow="overflow"/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低于检测限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83820" marR="83820" anchor="ctr" horzOverflow="overflow"/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低于检测限</a:t>
                      </a:r>
                      <a:r>
                        <a:rPr kumimoji="0" lang="en-US" altLang="zh-CN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-0.36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83820" marR="83820" anchor="ctr" horzOverflow="overflow"/>
                </a:tc>
              </a:tr>
              <a:tr h="654533">
                <a:tc>
                  <a:txBody>
                    <a:bodyPr/>
                    <a:lstStyle/>
                    <a:p>
                      <a:pPr marL="182563" marR="0" lvl="0" indent="-1825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男性：</a:t>
                      </a:r>
                      <a:r>
                        <a:rPr kumimoji="0" lang="en-US" altLang="zh-CN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20-60</a:t>
                      </a:r>
                      <a:r>
                        <a:rPr kumimoji="0" lang="zh-CN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周岁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83820" marR="83820" anchor="ctr" horzOverflow="overflow"/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75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83820" marR="83820" anchor="ctr" horzOverflow="overflow"/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r>
                        <a:rPr kumimoji="0" lang="zh-CN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周岁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83820" marR="83820" anchor="ctr" horzOverflow="overflow"/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4.57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83820" marR="83820" anchor="ctr" horzOverflow="overflow"/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1.45-18.77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83820" marR="83820" anchor="ctr" horzOverflow="overflow"/>
                </a:tc>
              </a:tr>
              <a:tr h="654533">
                <a:tc>
                  <a:txBody>
                    <a:bodyPr/>
                    <a:lstStyle/>
                    <a:p>
                      <a:pPr marL="182563" marR="0" lvl="0" indent="-1825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男性：＞</a:t>
                      </a:r>
                      <a:r>
                        <a:rPr kumimoji="0" lang="en-US" altLang="zh-C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</a:t>
                      </a: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周岁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83820" marR="83820" anchor="ctr" horzOverflow="overflow"/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83820" marR="83820" anchor="ctr" horzOverflow="overflow"/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65</a:t>
                      </a:r>
                      <a:r>
                        <a:rPr kumimoji="0" lang="zh-CN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周岁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83820" marR="83820" anchor="ctr" horzOverflow="overflow"/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3.15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83820" marR="83820" anchor="ctr" horzOverflow="overflow"/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0.34-9.38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83820" marR="83820" anchor="ctr" horzOverflow="overflow"/>
                </a:tc>
              </a:tr>
            </a:tbl>
          </a:graphicData>
        </a:graphic>
      </p:graphicFrame>
      <p:sp>
        <p:nvSpPr>
          <p:cNvPr id="182482" name="Text Box 210"/>
          <p:cNvSpPr txBox="1">
            <a:spLocks noChangeArrowheads="1"/>
          </p:cNvSpPr>
          <p:nvPr/>
        </p:nvSpPr>
        <p:spPr bwMode="auto">
          <a:xfrm>
            <a:off x="1691680" y="1196752"/>
            <a:ext cx="57356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dirty="0"/>
              <a:t>康润科技迈康准</a:t>
            </a:r>
            <a:r>
              <a:rPr lang="en-US" altLang="zh-CN" sz="2400" dirty="0"/>
              <a:t>TM AMH</a:t>
            </a:r>
            <a:r>
              <a:rPr lang="zh-CN" altLang="en-US" sz="2400" dirty="0"/>
              <a:t>试剂盒检测范围</a:t>
            </a:r>
          </a:p>
        </p:txBody>
      </p:sp>
    </p:spTree>
    <p:extLst>
      <p:ext uri="{BB962C8B-B14F-4D97-AF65-F5344CB8AC3E}">
        <p14:creationId xmlns:p14="http://schemas.microsoft.com/office/powerpoint/2010/main" val="2386979386"/>
      </p:ext>
    </p:extLst>
  </p:cSld>
  <p:clrMapOvr>
    <a:masterClrMapping/>
  </p:clrMapOvr>
  <p:transition spd="med" advTm="4515">
    <p:pul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AMH</a:t>
            </a:r>
            <a:r>
              <a:rPr lang="zh-CN" altLang="en-US" dirty="0" smtClean="0"/>
              <a:t>参考范围的使用</a:t>
            </a:r>
          </a:p>
        </p:txBody>
      </p:sp>
      <p:sp>
        <p:nvSpPr>
          <p:cNvPr id="184323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ea typeface="宋体" charset="-122"/>
              </a:rPr>
              <a:t>AMH</a:t>
            </a:r>
            <a:r>
              <a:rPr lang="zh-CN" altLang="en-US" dirty="0" smtClean="0">
                <a:ea typeface="宋体" charset="-122"/>
              </a:rPr>
              <a:t>的参考范围反应的是卵巢储备功能的状况，研究对象是各年龄段月经正常的女性，并且排除</a:t>
            </a:r>
            <a:r>
              <a:rPr lang="en-US" altLang="zh-CN" dirty="0" smtClean="0">
                <a:ea typeface="宋体" charset="-122"/>
              </a:rPr>
              <a:t>PCOS</a:t>
            </a:r>
            <a:r>
              <a:rPr lang="zh-CN" altLang="en-US" dirty="0" smtClean="0">
                <a:ea typeface="宋体" charset="-122"/>
              </a:rPr>
              <a:t>的患者。</a:t>
            </a:r>
            <a:endParaRPr lang="en-US" altLang="zh-CN" dirty="0" smtClean="0">
              <a:ea typeface="宋体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ea typeface="宋体" charset="-122"/>
              </a:rPr>
              <a:t>AMH</a:t>
            </a:r>
            <a:r>
              <a:rPr lang="zh-CN" altLang="en-US" dirty="0" smtClean="0">
                <a:ea typeface="宋体" charset="-122"/>
              </a:rPr>
              <a:t>水平高于一般水平的</a:t>
            </a:r>
            <a:r>
              <a:rPr lang="en-US" altLang="zh-CN" dirty="0" smtClean="0">
                <a:ea typeface="宋体" charset="-122"/>
              </a:rPr>
              <a:t>2-3</a:t>
            </a:r>
            <a:r>
              <a:rPr lang="zh-CN" altLang="en-US" dirty="0" smtClean="0">
                <a:ea typeface="宋体" charset="-122"/>
              </a:rPr>
              <a:t>倍时，可结合无排卵或高雄激素症状，用于</a:t>
            </a:r>
            <a:r>
              <a:rPr lang="en-US" altLang="zh-CN" dirty="0" smtClean="0">
                <a:ea typeface="宋体" charset="-122"/>
              </a:rPr>
              <a:t>PCOS</a:t>
            </a:r>
            <a:r>
              <a:rPr lang="zh-CN" altLang="en-US" dirty="0" smtClean="0">
                <a:ea typeface="宋体" charset="-122"/>
              </a:rPr>
              <a:t>的诊断；</a:t>
            </a:r>
            <a:endParaRPr lang="en-US" altLang="zh-CN" dirty="0" smtClean="0">
              <a:ea typeface="宋体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ea typeface="宋体" charset="-122"/>
              </a:rPr>
              <a:t>AMH</a:t>
            </a:r>
            <a:r>
              <a:rPr lang="zh-CN" altLang="en-US" dirty="0">
                <a:ea typeface="宋体" charset="-122"/>
              </a:rPr>
              <a:t>水平过低的患者，慎重考虑进行</a:t>
            </a:r>
            <a:r>
              <a:rPr lang="en-US" altLang="zh-CN" dirty="0">
                <a:ea typeface="宋体" charset="-122"/>
              </a:rPr>
              <a:t>IVF</a:t>
            </a:r>
            <a:r>
              <a:rPr lang="zh-CN" altLang="en-US" dirty="0" smtClean="0">
                <a:ea typeface="宋体" charset="-122"/>
              </a:rPr>
              <a:t>。</a:t>
            </a:r>
            <a:endParaRPr lang="en-US" altLang="zh-CN" dirty="0" smtClean="0">
              <a:ea typeface="宋体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ea typeface="宋体" charset="-122"/>
              </a:rPr>
              <a:t>结合</a:t>
            </a:r>
            <a:r>
              <a:rPr lang="en-US" altLang="zh-CN" dirty="0" smtClean="0">
                <a:ea typeface="宋体" charset="-122"/>
              </a:rPr>
              <a:t>AMH</a:t>
            </a:r>
            <a:r>
              <a:rPr lang="zh-CN" altLang="en-US" dirty="0" smtClean="0">
                <a:ea typeface="宋体" charset="-122"/>
              </a:rPr>
              <a:t>水平，制定卵巢刺激方案，提高妊娠率，避免</a:t>
            </a:r>
            <a:r>
              <a:rPr lang="en-US" altLang="zh-CN" dirty="0" smtClean="0">
                <a:ea typeface="宋体" charset="-122"/>
              </a:rPr>
              <a:t>OHSS</a:t>
            </a:r>
            <a:r>
              <a:rPr lang="zh-CN" altLang="en-US" dirty="0" smtClean="0">
                <a:ea typeface="宋体" charset="-122"/>
              </a:rPr>
              <a:t>的发生。</a:t>
            </a:r>
          </a:p>
          <a:p>
            <a:endParaRPr lang="zh-CN" altLang="en-US" dirty="0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439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750">
        <p:fade/>
      </p:transition>
    </mc:Choice>
    <mc:Fallback xmlns="">
      <p:transition spd="med" advTm="37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CN" altLang="en-US" dirty="0" smtClean="0"/>
              <a:t>总结</a:t>
            </a:r>
          </a:p>
        </p:txBody>
      </p:sp>
      <p:sp>
        <p:nvSpPr>
          <p:cNvPr id="184323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 smtClean="0">
                <a:ea typeface="宋体" charset="-122"/>
              </a:rPr>
              <a:t>AMH</a:t>
            </a:r>
            <a:r>
              <a:rPr lang="zh-CN" altLang="en-US" dirty="0" smtClean="0">
                <a:ea typeface="宋体" charset="-122"/>
              </a:rPr>
              <a:t>是评估</a:t>
            </a:r>
            <a:r>
              <a:rPr lang="zh-CN" altLang="en-US" dirty="0" smtClean="0">
                <a:sym typeface="宋体" charset="-122"/>
              </a:rPr>
              <a:t>卵巢储备功能的良好指标；</a:t>
            </a:r>
            <a:endParaRPr lang="en-US" altLang="zh-CN" dirty="0" smtClean="0">
              <a:sym typeface="宋体" charset="-122"/>
            </a:endParaRPr>
          </a:p>
          <a:p>
            <a:endParaRPr lang="en-US" altLang="zh-CN" dirty="0" smtClean="0">
              <a:ea typeface="宋体" charset="-122"/>
              <a:sym typeface="宋体" charset="-122"/>
            </a:endParaRPr>
          </a:p>
          <a:p>
            <a:r>
              <a:rPr lang="en-US" altLang="zh-CN" dirty="0" smtClean="0">
                <a:ea typeface="宋体" charset="-122"/>
                <a:sym typeface="宋体" charset="-122"/>
              </a:rPr>
              <a:t>AMH</a:t>
            </a:r>
            <a:r>
              <a:rPr lang="zh-CN" altLang="en-US" dirty="0" smtClean="0">
                <a:ea typeface="宋体" charset="-122"/>
                <a:sym typeface="宋体" charset="-122"/>
              </a:rPr>
              <a:t>可预测绝经年龄；</a:t>
            </a:r>
            <a:endParaRPr lang="en-US" altLang="zh-CN" dirty="0" smtClean="0">
              <a:ea typeface="宋体" charset="-122"/>
            </a:endParaRPr>
          </a:p>
          <a:p>
            <a:endParaRPr lang="zh-CN" altLang="en-US" dirty="0" smtClean="0">
              <a:ea typeface="宋体" charset="-122"/>
            </a:endParaRPr>
          </a:p>
          <a:p>
            <a:r>
              <a:rPr lang="en-US" altLang="zh-CN" dirty="0" smtClean="0">
                <a:ea typeface="宋体" charset="-122"/>
              </a:rPr>
              <a:t>AMH</a:t>
            </a:r>
            <a:r>
              <a:rPr lang="zh-CN" altLang="en-US" dirty="0" smtClean="0">
                <a:ea typeface="宋体" charset="-122"/>
              </a:rPr>
              <a:t>为</a:t>
            </a:r>
            <a:r>
              <a:rPr lang="en-US" altLang="zh-CN" dirty="0" smtClean="0">
                <a:ea typeface="宋体" charset="-122"/>
              </a:rPr>
              <a:t>PCOS</a:t>
            </a:r>
            <a:r>
              <a:rPr lang="zh-CN" altLang="en-US" dirty="0" smtClean="0">
                <a:ea typeface="宋体" charset="-122"/>
              </a:rPr>
              <a:t>的诊断提供新的选择；</a:t>
            </a:r>
            <a:endParaRPr lang="en-US" altLang="zh-CN" dirty="0" smtClean="0">
              <a:ea typeface="宋体" charset="-122"/>
            </a:endParaRPr>
          </a:p>
          <a:p>
            <a:endParaRPr lang="zh-CN" altLang="en-US" dirty="0" smtClean="0">
              <a:ea typeface="宋体" charset="-122"/>
            </a:endParaRPr>
          </a:p>
          <a:p>
            <a:r>
              <a:rPr lang="en-US" altLang="zh-CN" dirty="0" smtClean="0">
                <a:ea typeface="宋体" charset="-122"/>
              </a:rPr>
              <a:t>AMH</a:t>
            </a:r>
            <a:r>
              <a:rPr lang="zh-CN" altLang="en-US" dirty="0" smtClean="0">
                <a:ea typeface="宋体" charset="-122"/>
              </a:rPr>
              <a:t>对卵巢早衰，卵巢颗粒细胞瘤，</a:t>
            </a:r>
            <a:r>
              <a:rPr lang="zh-CN" altLang="en-US" dirty="0">
                <a:ea typeface="宋体" charset="-122"/>
              </a:rPr>
              <a:t>术前术</a:t>
            </a:r>
            <a:r>
              <a:rPr lang="zh-CN" altLang="en-US" dirty="0" smtClean="0">
                <a:ea typeface="宋体" charset="-122"/>
              </a:rPr>
              <a:t>后卵巢保护、儿童性别发育异常的诊断有重要的意义。</a:t>
            </a:r>
            <a:endParaRPr lang="en-US" altLang="zh-CN" dirty="0" smtClean="0">
              <a:ea typeface="宋体" charset="-122"/>
            </a:endParaRPr>
          </a:p>
          <a:p>
            <a:endParaRPr lang="zh-CN" altLang="en-US" dirty="0">
              <a:ea typeface="宋体" charset="-122"/>
            </a:endParaRPr>
          </a:p>
          <a:p>
            <a:r>
              <a:rPr lang="en-US" altLang="zh-CN" dirty="0" smtClean="0">
                <a:ea typeface="宋体" charset="-122"/>
              </a:rPr>
              <a:t>AMH</a:t>
            </a:r>
            <a:r>
              <a:rPr lang="zh-CN" altLang="en-US" dirty="0" smtClean="0">
                <a:ea typeface="宋体" charset="-122"/>
              </a:rPr>
              <a:t>在</a:t>
            </a:r>
            <a:r>
              <a:rPr lang="en-US" altLang="zh-CN" dirty="0" smtClean="0">
                <a:ea typeface="宋体" charset="-122"/>
              </a:rPr>
              <a:t>ART</a:t>
            </a:r>
            <a:r>
              <a:rPr lang="zh-CN" altLang="en-US" dirty="0" smtClean="0">
                <a:ea typeface="宋体" charset="-122"/>
              </a:rPr>
              <a:t>前能准确的预测卵巢反应，制定个体化刺激方案，一定程度提高妊娠率，降低并发症风险。</a:t>
            </a:r>
          </a:p>
          <a:p>
            <a:endParaRPr lang="zh-CN" altLang="en-US" dirty="0" smtClean="0">
              <a:ea typeface="宋体" charset="-122"/>
            </a:endParaRPr>
          </a:p>
        </p:txBody>
      </p:sp>
    </p:spTree>
  </p:cSld>
  <p:clrMapOvr>
    <a:masterClrMapping/>
  </p:clrMapOvr>
  <p:transition spd="med" advTm="3750">
    <p:pull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8000" dirty="0" smtClean="0">
                <a:solidFill>
                  <a:schemeClr val="accent1"/>
                </a:solidFill>
              </a:rPr>
              <a:t>谢谢！</a:t>
            </a:r>
            <a:endParaRPr lang="zh-CN" altLang="en-US" sz="8000" dirty="0">
              <a:solidFill>
                <a:schemeClr val="accent1"/>
              </a:solidFill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生理基础</a:t>
            </a:r>
          </a:p>
        </p:txBody>
      </p:sp>
      <p:pic>
        <p:nvPicPr>
          <p:cNvPr id="97282" name="Picture 4" descr="无标题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163" y="2066925"/>
            <a:ext cx="810101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7283" name="Group 5"/>
          <p:cNvGrpSpPr>
            <a:grpSpLocks/>
          </p:cNvGrpSpPr>
          <p:nvPr/>
        </p:nvGrpSpPr>
        <p:grpSpPr bwMode="auto">
          <a:xfrm>
            <a:off x="1116013" y="5373688"/>
            <a:ext cx="6572250" cy="668337"/>
            <a:chOff x="698" y="3453"/>
            <a:chExt cx="4140" cy="421"/>
          </a:xfrm>
        </p:grpSpPr>
        <p:sp>
          <p:nvSpPr>
            <p:cNvPr id="97287" name="Text Box 6"/>
            <p:cNvSpPr txBox="1">
              <a:spLocks noChangeArrowheads="1"/>
            </p:cNvSpPr>
            <p:nvPr/>
          </p:nvSpPr>
          <p:spPr bwMode="auto">
            <a:xfrm>
              <a:off x="698" y="3475"/>
              <a:ext cx="658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400" b="1">
                  <a:solidFill>
                    <a:schemeClr val="accent2"/>
                  </a:solidFill>
                </a:rPr>
                <a:t>始基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1400" b="1">
                  <a:solidFill>
                    <a:schemeClr val="accent2"/>
                  </a:solidFill>
                </a:rPr>
                <a:t>卵泡</a:t>
              </a:r>
            </a:p>
          </p:txBody>
        </p:sp>
        <p:sp>
          <p:nvSpPr>
            <p:cNvPr id="97288" name="Text Box 7"/>
            <p:cNvSpPr txBox="1">
              <a:spLocks noChangeArrowheads="1"/>
            </p:cNvSpPr>
            <p:nvPr/>
          </p:nvSpPr>
          <p:spPr bwMode="auto">
            <a:xfrm>
              <a:off x="1100" y="3481"/>
              <a:ext cx="657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400" b="1">
                  <a:solidFill>
                    <a:schemeClr val="accent2"/>
                  </a:solidFill>
                </a:rPr>
                <a:t>小窦前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1400" b="1">
                  <a:solidFill>
                    <a:schemeClr val="accent2"/>
                  </a:solidFill>
                </a:rPr>
                <a:t>  卵泡</a:t>
              </a:r>
            </a:p>
          </p:txBody>
        </p:sp>
        <p:sp>
          <p:nvSpPr>
            <p:cNvPr id="97289" name="Text Box 8"/>
            <p:cNvSpPr txBox="1">
              <a:spLocks noChangeArrowheads="1"/>
            </p:cNvSpPr>
            <p:nvPr/>
          </p:nvSpPr>
          <p:spPr bwMode="auto">
            <a:xfrm>
              <a:off x="1610" y="3481"/>
              <a:ext cx="657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400" b="1">
                  <a:solidFill>
                    <a:schemeClr val="accent2"/>
                  </a:solidFill>
                </a:rPr>
                <a:t>大窦前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1400" b="1">
                  <a:solidFill>
                    <a:schemeClr val="accent2"/>
                  </a:solidFill>
                </a:rPr>
                <a:t>  卵泡</a:t>
              </a:r>
            </a:p>
          </p:txBody>
        </p:sp>
        <p:sp>
          <p:nvSpPr>
            <p:cNvPr id="97290" name="Text Box 9"/>
            <p:cNvSpPr txBox="1">
              <a:spLocks noChangeArrowheads="1"/>
            </p:cNvSpPr>
            <p:nvPr/>
          </p:nvSpPr>
          <p:spPr bwMode="auto">
            <a:xfrm>
              <a:off x="2231" y="3469"/>
              <a:ext cx="658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 b="1">
                  <a:solidFill>
                    <a:schemeClr val="accent2"/>
                  </a:solidFill>
                </a:rPr>
                <a:t>2-7mm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1400" b="1">
                  <a:solidFill>
                    <a:schemeClr val="accent2"/>
                  </a:solidFill>
                </a:rPr>
                <a:t>窦卵泡</a:t>
              </a:r>
            </a:p>
          </p:txBody>
        </p:sp>
        <p:sp>
          <p:nvSpPr>
            <p:cNvPr id="97291" name="Text Box 10"/>
            <p:cNvSpPr txBox="1">
              <a:spLocks noChangeArrowheads="1"/>
            </p:cNvSpPr>
            <p:nvPr/>
          </p:nvSpPr>
          <p:spPr bwMode="auto">
            <a:xfrm>
              <a:off x="3089" y="3465"/>
              <a:ext cx="657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 b="1" dirty="0">
                  <a:solidFill>
                    <a:schemeClr val="accent2"/>
                  </a:solidFill>
                </a:rPr>
                <a:t>8-12mm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1400" b="1" dirty="0">
                  <a:solidFill>
                    <a:schemeClr val="accent2"/>
                  </a:solidFill>
                </a:rPr>
                <a:t> </a:t>
              </a:r>
              <a:r>
                <a:rPr lang="zh-CN" altLang="en-US" sz="1400" b="1" dirty="0" smtClean="0">
                  <a:solidFill>
                    <a:schemeClr val="accent2"/>
                  </a:solidFill>
                </a:rPr>
                <a:t>卵泡</a:t>
              </a:r>
              <a:endParaRPr lang="zh-CN" alt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97292" name="Text Box 11"/>
            <p:cNvSpPr txBox="1">
              <a:spLocks noChangeArrowheads="1"/>
            </p:cNvSpPr>
            <p:nvPr/>
          </p:nvSpPr>
          <p:spPr bwMode="auto">
            <a:xfrm>
              <a:off x="4180" y="3453"/>
              <a:ext cx="658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400" b="1">
                  <a:solidFill>
                    <a:schemeClr val="accent2"/>
                  </a:solidFill>
                </a:rPr>
                <a:t>排卵前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1400" b="1">
                  <a:solidFill>
                    <a:schemeClr val="accent2"/>
                  </a:solidFill>
                </a:rPr>
                <a:t>  卵泡</a:t>
              </a:r>
            </a:p>
          </p:txBody>
        </p:sp>
      </p:grpSp>
      <p:sp>
        <p:nvSpPr>
          <p:cNvPr id="97284" name="Text Box 12"/>
          <p:cNvSpPr txBox="1">
            <a:spLocks noChangeArrowheads="1"/>
          </p:cNvSpPr>
          <p:nvPr/>
        </p:nvSpPr>
        <p:spPr bwMode="auto">
          <a:xfrm>
            <a:off x="1187450" y="1412875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chemeClr val="folHlink"/>
                </a:solidFill>
              </a:rPr>
              <a:t>初级募集</a:t>
            </a:r>
          </a:p>
        </p:txBody>
      </p:sp>
      <p:sp>
        <p:nvSpPr>
          <p:cNvPr id="97285" name="Text Box 13"/>
          <p:cNvSpPr txBox="1">
            <a:spLocks noChangeArrowheads="1"/>
          </p:cNvSpPr>
          <p:nvPr/>
        </p:nvSpPr>
        <p:spPr bwMode="auto">
          <a:xfrm>
            <a:off x="3924300" y="1412875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chemeClr val="accent2"/>
                </a:solidFill>
              </a:rPr>
              <a:t>选择生长</a:t>
            </a:r>
          </a:p>
        </p:txBody>
      </p:sp>
      <p:sp>
        <p:nvSpPr>
          <p:cNvPr id="97286" name="矩形 1"/>
          <p:cNvSpPr>
            <a:spLocks noChangeArrowheads="1"/>
          </p:cNvSpPr>
          <p:nvPr/>
        </p:nvSpPr>
        <p:spPr bwMode="auto">
          <a:xfrm>
            <a:off x="1081963" y="6519446"/>
            <a:ext cx="59479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1600" i="1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Frank J. Broekmans</a:t>
            </a:r>
            <a:r>
              <a:rPr lang="en-US" altLang="zh-CN" sz="1600" i="1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, Trends in Endocrinology and Metabolism, 2008</a:t>
            </a:r>
            <a:endParaRPr lang="zh-CN" altLang="en-US" sz="1600" i="1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48300" y="926817"/>
            <a:ext cx="3408305" cy="13388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dk1"/>
                </a:solidFill>
                <a:latin typeface="+mn-lt"/>
                <a:ea typeface="+mn-ea"/>
              </a:rPr>
              <a:t>抑制</a:t>
            </a:r>
            <a:r>
              <a:rPr lang="zh-CN" altLang="en-US" dirty="0" smtClean="0">
                <a:solidFill>
                  <a:schemeClr val="dk1"/>
                </a:solidFill>
                <a:latin typeface="+mn-lt"/>
                <a:ea typeface="+mn-ea"/>
              </a:rPr>
              <a:t>原始卵泡启动</a:t>
            </a:r>
            <a:endParaRPr lang="en-US" altLang="zh-CN" dirty="0" smtClean="0">
              <a:solidFill>
                <a:schemeClr val="dk1"/>
              </a:solidFill>
              <a:latin typeface="+mn-lt"/>
              <a:ea typeface="+mn-ea"/>
            </a:endParaRPr>
          </a:p>
          <a:p>
            <a:pPr marL="285750" indent="-285750"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u"/>
            </a:pPr>
            <a:r>
              <a:rPr lang="zh-CN" altLang="en-US" dirty="0" smtClean="0">
                <a:solidFill>
                  <a:schemeClr val="dk1"/>
                </a:solidFill>
                <a:latin typeface="+mn-lt"/>
                <a:ea typeface="+mn-ea"/>
              </a:rPr>
              <a:t>抑制</a:t>
            </a:r>
            <a:r>
              <a:rPr lang="zh-CN" altLang="en-US" dirty="0">
                <a:solidFill>
                  <a:schemeClr val="dk1"/>
                </a:solidFill>
                <a:latin typeface="+mn-lt"/>
                <a:ea typeface="+mn-ea"/>
              </a:rPr>
              <a:t>窦卵泡</a:t>
            </a:r>
            <a:r>
              <a:rPr lang="en-US" altLang="zh-CN" dirty="0">
                <a:solidFill>
                  <a:schemeClr val="dk1"/>
                </a:solidFill>
                <a:latin typeface="+mn-lt"/>
                <a:ea typeface="+mn-ea"/>
              </a:rPr>
              <a:t>FSH</a:t>
            </a:r>
            <a:r>
              <a:rPr lang="zh-CN" altLang="en-US" dirty="0">
                <a:solidFill>
                  <a:schemeClr val="dk1"/>
                </a:solidFill>
                <a:latin typeface="+mn-lt"/>
                <a:ea typeface="+mn-ea"/>
              </a:rPr>
              <a:t>依赖性的增长</a:t>
            </a:r>
            <a:endParaRPr lang="en-US" altLang="zh-CN" dirty="0">
              <a:solidFill>
                <a:schemeClr val="dk1"/>
              </a:solidFill>
              <a:latin typeface="+mn-lt"/>
              <a:ea typeface="+mn-ea"/>
            </a:endParaRPr>
          </a:p>
          <a:p>
            <a:pPr marL="285750" indent="-285750"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dk1"/>
                </a:solidFill>
                <a:latin typeface="+mn-lt"/>
                <a:ea typeface="+mn-ea"/>
              </a:rPr>
              <a:t>防止卵泡池过</a:t>
            </a:r>
            <a:r>
              <a:rPr lang="zh-CN" altLang="en-US" dirty="0" smtClean="0">
                <a:solidFill>
                  <a:schemeClr val="dk1"/>
                </a:solidFill>
                <a:latin typeface="+mn-lt"/>
                <a:ea typeface="+mn-ea"/>
              </a:rPr>
              <a:t>快耗竭</a:t>
            </a:r>
            <a:endParaRPr lang="zh-CN" altLang="en-US" dirty="0">
              <a:solidFill>
                <a:schemeClr val="dk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med" advTm="9297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4157" y="0"/>
            <a:ext cx="8229600" cy="77427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主要临床应用领域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8306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36232"/>
          </a:xfrm>
        </p:spPr>
        <p:txBody>
          <a:bodyPr/>
          <a:lstStyle/>
          <a:p>
            <a:r>
              <a:rPr lang="zh-CN" altLang="en-US" sz="3200" dirty="0" smtClean="0"/>
              <a:t> 卵巢储备功能</a:t>
            </a:r>
            <a:endParaRPr lang="en-US" altLang="zh-CN" sz="3200" dirty="0" smtClean="0"/>
          </a:p>
          <a:p>
            <a:endParaRPr lang="en-US" altLang="zh-CN" sz="3200" dirty="0" smtClean="0"/>
          </a:p>
          <a:p>
            <a:r>
              <a:rPr lang="zh-CN" altLang="en-US" sz="3200" dirty="0" smtClean="0"/>
              <a:t>生殖内分泌</a:t>
            </a:r>
            <a:endParaRPr lang="en-US" altLang="zh-CN" sz="3200" dirty="0" smtClean="0"/>
          </a:p>
          <a:p>
            <a:endParaRPr lang="en-US" altLang="zh-CN" sz="3200" dirty="0"/>
          </a:p>
          <a:p>
            <a:r>
              <a:rPr lang="zh-CN" altLang="en-US" sz="3200" dirty="0" smtClean="0"/>
              <a:t>卵巢保护</a:t>
            </a:r>
            <a:endParaRPr lang="en-US" altLang="zh-CN" sz="3200" dirty="0" smtClean="0"/>
          </a:p>
          <a:p>
            <a:endParaRPr lang="en-US" altLang="zh-CN" sz="3200" dirty="0" smtClean="0"/>
          </a:p>
          <a:p>
            <a:r>
              <a:rPr lang="zh-CN" altLang="en-US" sz="3200" dirty="0" smtClean="0"/>
              <a:t>辅助生殖技术（</a:t>
            </a:r>
            <a:r>
              <a:rPr lang="en-US" altLang="zh-CN" sz="3200" dirty="0" smtClean="0"/>
              <a:t>ART</a:t>
            </a:r>
            <a:r>
              <a:rPr lang="zh-CN" altLang="en-US" sz="3200" dirty="0" smtClean="0"/>
              <a:t>）</a:t>
            </a:r>
            <a:endParaRPr lang="en-US" altLang="zh-CN" sz="3200" dirty="0" smtClean="0"/>
          </a:p>
          <a:p>
            <a:endParaRPr lang="en-US" altLang="zh-CN" sz="3200" dirty="0" smtClean="0"/>
          </a:p>
          <a:p>
            <a:pPr>
              <a:buFont typeface="Wingdings" pitchFamily="2" charset="2"/>
              <a:buNone/>
            </a:pPr>
            <a:endParaRPr lang="en-US" altLang="zh-CN" dirty="0" smtClean="0"/>
          </a:p>
          <a:p>
            <a:endParaRPr lang="zh-CN" altLang="en-US" dirty="0" smtClean="0"/>
          </a:p>
        </p:txBody>
      </p:sp>
      <p:pic>
        <p:nvPicPr>
          <p:cNvPr id="98307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6238" y="1700808"/>
            <a:ext cx="3687762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9547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AMH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与卵巢储备</a:t>
            </a:r>
            <a:endParaRPr lang="zh-CN" altLang="en-US" dirty="0"/>
          </a:p>
        </p:txBody>
      </p:sp>
      <p:pic>
        <p:nvPicPr>
          <p:cNvPr id="107526" name="Picture 5"/>
          <p:cNvPicPr>
            <a:picLocks noChangeAspect="1" noChangeArrowheads="1"/>
          </p:cNvPicPr>
          <p:nvPr/>
        </p:nvPicPr>
        <p:blipFill rotWithShape="1">
          <a:blip r:embed="rId4"/>
          <a:srcRect r="53020"/>
          <a:stretch/>
        </p:blipFill>
        <p:spPr bwMode="auto">
          <a:xfrm>
            <a:off x="5444894" y="1206136"/>
            <a:ext cx="3314852" cy="280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44894" y="3822921"/>
            <a:ext cx="3241906" cy="255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4" name="TextBox 10"/>
          <p:cNvSpPr txBox="1">
            <a:spLocks noChangeArrowheads="1"/>
          </p:cNvSpPr>
          <p:nvPr/>
        </p:nvSpPr>
        <p:spPr bwMode="auto">
          <a:xfrm>
            <a:off x="5567362" y="974015"/>
            <a:ext cx="311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u="sng" dirty="0">
                <a:latin typeface="Cambria" pitchFamily="18" charset="0"/>
                <a:ea typeface="黑体" pitchFamily="2" charset="-122"/>
              </a:rPr>
              <a:t>正常月经周期</a:t>
            </a:r>
            <a:r>
              <a:rPr lang="en-US" altLang="zh-CN" u="sng" dirty="0">
                <a:latin typeface="Cambria" pitchFamily="18" charset="0"/>
                <a:ea typeface="黑体" pitchFamily="2" charset="-122"/>
              </a:rPr>
              <a:t>FSH</a:t>
            </a:r>
            <a:r>
              <a:rPr lang="zh-CN" altLang="en-US" u="sng" dirty="0">
                <a:latin typeface="Cambria" pitchFamily="18" charset="0"/>
                <a:ea typeface="黑体" pitchFamily="2" charset="-122"/>
              </a:rPr>
              <a:t>和</a:t>
            </a:r>
            <a:r>
              <a:rPr lang="en-US" altLang="zh-CN" u="sng" dirty="0">
                <a:latin typeface="Cambria" pitchFamily="18" charset="0"/>
                <a:ea typeface="黑体" pitchFamily="2" charset="-122"/>
              </a:rPr>
              <a:t>AMH</a:t>
            </a:r>
            <a:r>
              <a:rPr lang="zh-CN" altLang="en-US" u="sng" dirty="0">
                <a:latin typeface="Cambria" pitchFamily="18" charset="0"/>
                <a:ea typeface="黑体" pitchFamily="2" charset="-122"/>
              </a:rPr>
              <a:t>水平</a:t>
            </a:r>
          </a:p>
        </p:txBody>
      </p:sp>
      <p:sp>
        <p:nvSpPr>
          <p:cNvPr id="107525" name="Text Box 9"/>
          <p:cNvSpPr txBox="1">
            <a:spLocks noChangeArrowheads="1"/>
          </p:cNvSpPr>
          <p:nvPr/>
        </p:nvSpPr>
        <p:spPr bwMode="auto">
          <a:xfrm>
            <a:off x="2539935" y="6528012"/>
            <a:ext cx="36179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 eaLnBrk="0" hangingPunct="0">
              <a:defRPr sz="1600" i="1">
                <a:latin typeface="Cambria" pitchFamily="18" charset="0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Marca</a:t>
            </a:r>
            <a:r>
              <a:rPr lang="fr-FR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al. Human Reprod, 12: 2006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77" y="1891747"/>
            <a:ext cx="5294185" cy="386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 advTm="16093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AMH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与卵巢储备</a:t>
            </a:r>
            <a:endParaRPr lang="zh-CN" altLang="en-US" dirty="0"/>
          </a:p>
        </p:txBody>
      </p:sp>
      <p:sp>
        <p:nvSpPr>
          <p:cNvPr id="109570" name="内容占位符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628650"/>
          </a:xfrm>
        </p:spPr>
        <p:txBody>
          <a:bodyPr/>
          <a:lstStyle/>
          <a:p>
            <a:r>
              <a:rPr lang="en-US" altLang="zh-CN" smtClean="0"/>
              <a:t> AMH</a:t>
            </a:r>
            <a:r>
              <a:rPr lang="zh-CN" altLang="en-US" smtClean="0"/>
              <a:t>水平在不同的周期保持稳定。</a:t>
            </a:r>
          </a:p>
        </p:txBody>
      </p:sp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143125"/>
            <a:ext cx="4953000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152" y="2298364"/>
            <a:ext cx="1888496" cy="285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3" name="矩形 9"/>
          <p:cNvSpPr>
            <a:spLocks noChangeArrowheads="1"/>
          </p:cNvSpPr>
          <p:nvPr/>
        </p:nvSpPr>
        <p:spPr bwMode="auto">
          <a:xfrm>
            <a:off x="1628775" y="5507038"/>
            <a:ext cx="542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>
                <a:solidFill>
                  <a:srgbClr val="000000"/>
                </a:solidFill>
                <a:latin typeface="Cambria" pitchFamily="18" charset="0"/>
              </a:rPr>
              <a:t>ICC = </a:t>
            </a:r>
            <a:r>
              <a:rPr lang="zh-CN" altLang="en-US">
                <a:solidFill>
                  <a:srgbClr val="000000"/>
                </a:solidFill>
                <a:latin typeface="Cambria" pitchFamily="18" charset="0"/>
                <a:ea typeface="黑体" pitchFamily="2" charset="-122"/>
              </a:rPr>
              <a:t>组内相关系数    </a:t>
            </a:r>
            <a:r>
              <a:rPr lang="en-US" altLang="zh-CN" b="1">
                <a:solidFill>
                  <a:srgbClr val="000000"/>
                </a:solidFill>
                <a:latin typeface="Cambria" pitchFamily="18" charset="0"/>
                <a:ea typeface="黑体" pitchFamily="2" charset="-122"/>
              </a:rPr>
              <a:t>ICC</a:t>
            </a:r>
            <a:r>
              <a:rPr lang="en-US" altLang="zh-CN" b="1">
                <a:solidFill>
                  <a:srgbClr val="000000"/>
                </a:solidFill>
                <a:latin typeface="Cambria" pitchFamily="18" charset="0"/>
              </a:rPr>
              <a:t>&gt; 0.80 </a:t>
            </a:r>
            <a:r>
              <a:rPr lang="zh-CN" altLang="en-US" b="1">
                <a:solidFill>
                  <a:srgbClr val="000000"/>
                </a:solidFill>
                <a:latin typeface="Cambria" pitchFamily="18" charset="0"/>
                <a:ea typeface="黑体" pitchFamily="2" charset="-122"/>
              </a:rPr>
              <a:t>表示具有重复性</a:t>
            </a:r>
            <a:r>
              <a:rPr lang="zh-CN" altLang="en-US">
                <a:solidFill>
                  <a:srgbClr val="000000"/>
                </a:solidFill>
                <a:latin typeface="Cambria" pitchFamily="18" charset="0"/>
                <a:ea typeface="黑体" pitchFamily="2" charset="-122"/>
              </a:rPr>
              <a:t>。</a:t>
            </a:r>
            <a:endParaRPr lang="zh-CN" altLang="en-US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09574" name="矩形 10"/>
          <p:cNvSpPr>
            <a:spLocks noChangeArrowheads="1"/>
          </p:cNvSpPr>
          <p:nvPr/>
        </p:nvSpPr>
        <p:spPr bwMode="auto">
          <a:xfrm>
            <a:off x="3069666" y="6474822"/>
            <a:ext cx="30046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Fanchin</a:t>
            </a:r>
            <a:r>
              <a:rPr lang="en-US" altLang="zh-CN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et al., Hum </a:t>
            </a:r>
            <a:r>
              <a:rPr lang="en-US" altLang="zh-CN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Reprod</a:t>
            </a:r>
            <a:r>
              <a:rPr lang="en-US" altLang="zh-CN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2005</a:t>
            </a:r>
          </a:p>
        </p:txBody>
      </p:sp>
    </p:spTree>
  </p:cSld>
  <p:clrMapOvr>
    <a:masterClrMapping/>
  </p:clrMapOvr>
  <p:transition spd="med" advTm="1325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AMH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与卵巢储备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8525" y="1340769"/>
            <a:ext cx="7510463" cy="501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3" name="Text Box 9"/>
          <p:cNvSpPr txBox="1">
            <a:spLocks noChangeArrowheads="1"/>
          </p:cNvSpPr>
          <p:nvPr/>
        </p:nvSpPr>
        <p:spPr bwMode="auto">
          <a:xfrm>
            <a:off x="2546894" y="6519446"/>
            <a:ext cx="40502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 eaLnBrk="0" hangingPunct="0">
              <a:defRPr sz="1600" i="1">
                <a:latin typeface="Cambria" pitchFamily="18" charset="0"/>
              </a:defRPr>
            </a:lvl1pPr>
          </a:lstStyle>
          <a:p>
            <a:r>
              <a:rPr lang="fr-FR" altLang="zh-CN" dirty="0"/>
              <a:t>Fanchin et al. Human Reprod, 2003 ,18 : 323</a:t>
            </a:r>
          </a:p>
        </p:txBody>
      </p:sp>
    </p:spTree>
  </p:cSld>
  <p:clrMapOvr>
    <a:masterClrMapping/>
  </p:clrMapOvr>
  <p:transition spd="med" advTm="8063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heme/theme1.xml><?xml version="1.0" encoding="utf-8"?>
<a:theme xmlns:a="http://schemas.openxmlformats.org/drawingml/2006/main" name="busine1_p">
  <a:themeElements>
    <a:clrScheme name="busine1_p 2">
      <a:dk1>
        <a:srgbClr val="000000"/>
      </a:dk1>
      <a:lt1>
        <a:srgbClr val="FFFFFF"/>
      </a:lt1>
      <a:dk2>
        <a:srgbClr val="1C4372"/>
      </a:dk2>
      <a:lt2>
        <a:srgbClr val="969696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9BBB59"/>
      </a:hlink>
      <a:folHlink>
        <a:srgbClr val="8064A2"/>
      </a:folHlink>
    </a:clrScheme>
    <a:fontScheme name="busine1_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usine1_p 1">
        <a:dk1>
          <a:srgbClr val="000000"/>
        </a:dk1>
        <a:lt1>
          <a:srgbClr val="FFFFFF"/>
        </a:lt1>
        <a:dk2>
          <a:srgbClr val="04617B"/>
        </a:dk2>
        <a:lt2>
          <a:srgbClr val="969696"/>
        </a:lt2>
        <a:accent1>
          <a:srgbClr val="F79646"/>
        </a:accent1>
        <a:accent2>
          <a:srgbClr val="4BACC6"/>
        </a:accent2>
        <a:accent3>
          <a:srgbClr val="FFFFFF"/>
        </a:accent3>
        <a:accent4>
          <a:srgbClr val="000000"/>
        </a:accent4>
        <a:accent5>
          <a:srgbClr val="FAC9B0"/>
        </a:accent5>
        <a:accent6>
          <a:srgbClr val="439BB3"/>
        </a:accent6>
        <a:hlink>
          <a:srgbClr val="7E6BC9"/>
        </a:hlink>
        <a:folHlink>
          <a:srgbClr val="A5C2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1_p 2">
        <a:dk1>
          <a:srgbClr val="000000"/>
        </a:dk1>
        <a:lt1>
          <a:srgbClr val="FFFFFF"/>
        </a:lt1>
        <a:dk2>
          <a:srgbClr val="1C4372"/>
        </a:dk2>
        <a:lt2>
          <a:srgbClr val="969696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9BBB59"/>
        </a:hlink>
        <a:folHlink>
          <a:srgbClr val="806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1_p 3">
        <a:dk1>
          <a:srgbClr val="000000"/>
        </a:dk1>
        <a:lt1>
          <a:srgbClr val="FFFFFF"/>
        </a:lt1>
        <a:dk2>
          <a:srgbClr val="4F271C"/>
        </a:dk2>
        <a:lt2>
          <a:srgbClr val="969696"/>
        </a:lt2>
        <a:accent1>
          <a:srgbClr val="3891A7"/>
        </a:accent1>
        <a:accent2>
          <a:srgbClr val="EDAA01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D79A01"/>
        </a:accent6>
        <a:hlink>
          <a:srgbClr val="C32D2E"/>
        </a:hlink>
        <a:folHlink>
          <a:srgbClr val="84AA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cademic Science 16x9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科学项目标题" id="{26A9B9B1-0E7B-4FCF-8451-7F19FFAE7599}" vid="{55405DB5-316D-4759-9E5E-9FB35FF4531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20333</TotalTime>
  <Words>3651</Words>
  <Application>Microsoft Office PowerPoint</Application>
  <PresentationFormat>全屏显示(4:3)</PresentationFormat>
  <Paragraphs>533</Paragraphs>
  <Slides>48</Slides>
  <Notes>32</Notes>
  <HiddenSlides>3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48</vt:i4>
      </vt:variant>
    </vt:vector>
  </HeadingPairs>
  <TitlesOfParts>
    <vt:vector size="62" baseType="lpstr">
      <vt:lpstr>Microsoft YaHei UI</vt:lpstr>
      <vt:lpstr>黑体</vt:lpstr>
      <vt:lpstr>华文中宋</vt:lpstr>
      <vt:lpstr>宋体</vt:lpstr>
      <vt:lpstr>微软雅黑</vt:lpstr>
      <vt:lpstr>幼圆</vt:lpstr>
      <vt:lpstr>Arial</vt:lpstr>
      <vt:lpstr>Calibri</vt:lpstr>
      <vt:lpstr>Cambria</vt:lpstr>
      <vt:lpstr>Times New Roman</vt:lpstr>
      <vt:lpstr>Verdana</vt:lpstr>
      <vt:lpstr>Wingdings</vt:lpstr>
      <vt:lpstr>busine1_p</vt:lpstr>
      <vt:lpstr>Academic Science 16x9</vt:lpstr>
      <vt:lpstr>抗缪勒氏管激素（AMH） 生理基础及临床应用</vt:lpstr>
      <vt:lpstr>目录</vt:lpstr>
      <vt:lpstr>生理基础</vt:lpstr>
      <vt:lpstr>生理基础</vt:lpstr>
      <vt:lpstr>生理基础</vt:lpstr>
      <vt:lpstr>主要临床应用领域</vt:lpstr>
      <vt:lpstr>AMH与卵巢储备</vt:lpstr>
      <vt:lpstr>AMH与卵巢储备</vt:lpstr>
      <vt:lpstr>AMH与卵巢储备</vt:lpstr>
      <vt:lpstr>AMH与卵巢储备</vt:lpstr>
      <vt:lpstr>AMH与卵巢储备</vt:lpstr>
      <vt:lpstr>AMH与卵巢储备</vt:lpstr>
      <vt:lpstr>AMH评估卵巢储备功能的优势</vt:lpstr>
      <vt:lpstr>AMH与绝经的预测</vt:lpstr>
      <vt:lpstr>AMH与绝经的预测</vt:lpstr>
      <vt:lpstr>AMH与绝经的预测</vt:lpstr>
      <vt:lpstr>AMH与生殖内分泌</vt:lpstr>
      <vt:lpstr>AMH与卵巢功能早衰（POF)</vt:lpstr>
      <vt:lpstr>AMH与卵巢功能早衰（POF)</vt:lpstr>
      <vt:lpstr>AMH与多囊卵巢综合征 (PCOS)</vt:lpstr>
      <vt:lpstr>AMH与多囊卵巢综合征 (PCOS)</vt:lpstr>
      <vt:lpstr>AMH与多囊卵巢综合征 (PCOS)</vt:lpstr>
      <vt:lpstr>AMH与多囊卵巢综合征 (PCOS)</vt:lpstr>
      <vt:lpstr>AMH与卵巢颗粒细胞瘤 (GCT)</vt:lpstr>
      <vt:lpstr>AMH与卵巢颗粒细胞瘤 (GCT)</vt:lpstr>
      <vt:lpstr>AMH与卵巢保护</vt:lpstr>
      <vt:lpstr>AMH与卵巢保护</vt:lpstr>
      <vt:lpstr>AMH与卵巢保护</vt:lpstr>
      <vt:lpstr>AMH与卵巢保护</vt:lpstr>
      <vt:lpstr>AMH与卵巢保护</vt:lpstr>
      <vt:lpstr>AMH与辅助生殖技术 (ART)</vt:lpstr>
      <vt:lpstr>AMH预测卵巢反应性</vt:lpstr>
      <vt:lpstr>AMH预测卵巢反应性</vt:lpstr>
      <vt:lpstr>PowerPoint 演示文稿</vt:lpstr>
      <vt:lpstr>AMH预测卵巢反应性</vt:lpstr>
      <vt:lpstr>AMH预测卵巢反应性</vt:lpstr>
      <vt:lpstr>AMH预测卵巢反应性</vt:lpstr>
      <vt:lpstr>AMH预测患者进行ART可能性</vt:lpstr>
      <vt:lpstr>卵巢刺激方案和FSH剂量个体化</vt:lpstr>
      <vt:lpstr>卵巢刺激方案和FSH剂量个体化</vt:lpstr>
      <vt:lpstr>COH期间AMH的变化</vt:lpstr>
      <vt:lpstr>AMH与妊娠结局</vt:lpstr>
      <vt:lpstr>AMH的参考范围</vt:lpstr>
      <vt:lpstr>AMH的参考范围</vt:lpstr>
      <vt:lpstr>AMH的参考范围</vt:lpstr>
      <vt:lpstr>AMH参考范围的使用</vt:lpstr>
      <vt:lpstr>总结</vt:lpstr>
      <vt:lpstr>谢谢！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Ethelyn Tang</dc:creator>
  <cp:lastModifiedBy>Ethelyn Tang</cp:lastModifiedBy>
  <cp:revision>696</cp:revision>
  <cp:lastPrinted>2013-07-26T11:24:26Z</cp:lastPrinted>
  <dcterms:created xsi:type="dcterms:W3CDTF">2011-04-27T15:14:26Z</dcterms:created>
  <dcterms:modified xsi:type="dcterms:W3CDTF">2014-01-12T07:41:48Z</dcterms:modified>
</cp:coreProperties>
</file>