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4BD1-BA7F-44C6-AD0C-29AE7158DC48}" type="datetimeFigureOut">
              <a:rPr lang="zh-CN" altLang="en-US"/>
              <a:pPr>
                <a:defRPr/>
              </a:pPr>
              <a:t>2015-03-31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DF16F-E194-4B41-9FFB-3C8AC433A65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59D3E-8AAF-490C-95DC-4B226FA4A20B}" type="datetimeFigureOut">
              <a:rPr lang="zh-CN" altLang="en-US"/>
              <a:pPr>
                <a:defRPr/>
              </a:pPr>
              <a:t>2015-03-31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8B87-B673-422A-899F-22C9995CBDC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861F6-53A6-4837-96C6-90B0700E8C3A}" type="datetimeFigureOut">
              <a:rPr lang="zh-CN" altLang="en-US"/>
              <a:pPr>
                <a:defRPr/>
              </a:pPr>
              <a:t>2015-03-31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D9E13-050E-42E5-809D-FFF35D331B1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543F0-D6FD-45B1-B1C9-0FB806D9274B}" type="datetimeFigureOut">
              <a:rPr lang="zh-CN" altLang="en-US"/>
              <a:pPr>
                <a:defRPr/>
              </a:pPr>
              <a:t>2015-03-31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111F4-D5F6-432A-B94F-65C9223DD2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D21E7-C2B6-4ECF-8846-7155E39C3F5B}" type="datetimeFigureOut">
              <a:rPr lang="zh-CN" altLang="en-US"/>
              <a:pPr>
                <a:defRPr/>
              </a:pPr>
              <a:t>2015-03-31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8B8CE-9A6B-45BF-9815-836BB405373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7F9F7-9005-4F63-ABF2-6CA4FD58BCBD}" type="datetimeFigureOut">
              <a:rPr lang="zh-CN" altLang="en-US"/>
              <a:pPr>
                <a:defRPr/>
              </a:pPr>
              <a:t>2015-03-31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BD3D0-9E7B-4CE3-B852-A2A95EE073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6CAF7-13DA-41CC-9A25-4C7E479345AA}" type="datetimeFigureOut">
              <a:rPr lang="zh-CN" altLang="en-US"/>
              <a:pPr>
                <a:defRPr/>
              </a:pPr>
              <a:t>2015-03-31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F0210-A4CB-482C-9BC7-B021AE2AD40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7828A-AD03-4625-8825-669C3980CF19}" type="datetimeFigureOut">
              <a:rPr lang="zh-CN" altLang="en-US"/>
              <a:pPr>
                <a:defRPr/>
              </a:pPr>
              <a:t>2015-03-31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CE9E7-2B8A-4E7A-A7C8-549953A328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437CB-BD97-4373-AE87-769ABB65573D}" type="datetimeFigureOut">
              <a:rPr lang="zh-CN" altLang="en-US"/>
              <a:pPr>
                <a:defRPr/>
              </a:pPr>
              <a:t>2015-03-31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17B60-627D-4018-92C3-B10C0D8D9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8B3CA-C07E-4973-977A-62CEA90979A7}" type="datetimeFigureOut">
              <a:rPr lang="zh-CN" altLang="en-US"/>
              <a:pPr>
                <a:defRPr/>
              </a:pPr>
              <a:t>2015-03-31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06423-03F3-4491-B403-85B92FF4FEF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EC314-B9EC-4A40-B202-3E4E3F0F87AC}" type="datetimeFigureOut">
              <a:rPr lang="zh-CN" altLang="en-US"/>
              <a:pPr>
                <a:defRPr/>
              </a:pPr>
              <a:t>2015-03-31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FCC6E-F965-48A5-A735-386834DF857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0031DC8-3841-4ED9-A78F-209B9624C2E6}" type="datetimeFigureOut">
              <a:rPr lang="zh-CN" altLang="en-US"/>
              <a:pPr>
                <a:defRPr/>
              </a:pPr>
              <a:t>2015-03-31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0526796-4877-45C6-A921-F6B4D86A738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mtClean="0">
                <a:solidFill>
                  <a:schemeClr val="hlink"/>
                </a:solidFill>
              </a:rPr>
              <a:t>ERP</a:t>
            </a:r>
            <a:r>
              <a:rPr lang="zh-CN" altLang="en-US" smtClean="0">
                <a:solidFill>
                  <a:schemeClr val="hlink"/>
                </a:solidFill>
              </a:rPr>
              <a:t>人事工资操作教程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润衡软件客服中心</a:t>
            </a:r>
          </a:p>
          <a:p>
            <a:r>
              <a:rPr lang="zh-CN" altLang="en-US" smtClean="0">
                <a:solidFill>
                  <a:schemeClr val="tx1"/>
                </a:solidFill>
              </a:rPr>
              <a:t>客服</a:t>
            </a:r>
            <a:r>
              <a:rPr lang="en-US" altLang="zh-CN" smtClean="0">
                <a:solidFill>
                  <a:schemeClr val="tx1"/>
                </a:solidFill>
              </a:rPr>
              <a:t>QQ</a:t>
            </a:r>
            <a:r>
              <a:rPr lang="zh-CN" altLang="en-US" smtClean="0">
                <a:solidFill>
                  <a:schemeClr val="tx1"/>
                </a:solidFill>
              </a:rPr>
              <a:t>：</a:t>
            </a:r>
            <a:r>
              <a:rPr lang="en-US" altLang="zh-CN" smtClean="0">
                <a:solidFill>
                  <a:schemeClr val="tx1"/>
                </a:solidFill>
              </a:rPr>
              <a:t>800003004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工资管理</a:t>
            </a:r>
          </a:p>
        </p:txBody>
      </p:sp>
      <p:pic>
        <p:nvPicPr>
          <p:cNvPr id="22530" name="内容占位符 3" descr="QQ截图20150327093135.png"/>
          <p:cNvPicPr>
            <a:picLocks noGrp="1" noChangeAspect="1"/>
          </p:cNvPicPr>
          <p:nvPr>
            <p:ph idx="1"/>
          </p:nvPr>
        </p:nvPicPr>
        <p:blipFill>
          <a:blip r:embed="rId2"/>
          <a:srcRect r="28406" b="69771"/>
          <a:stretch>
            <a:fillRect/>
          </a:stretch>
        </p:blipFill>
        <p:spPr>
          <a:xfrm>
            <a:off x="684213" y="2205038"/>
            <a:ext cx="7958137" cy="2016125"/>
          </a:xfrm>
        </p:spPr>
      </p:pic>
      <p:sp>
        <p:nvSpPr>
          <p:cNvPr id="5" name="椭圆 4"/>
          <p:cNvSpPr/>
          <p:nvPr/>
        </p:nvSpPr>
        <p:spPr>
          <a:xfrm>
            <a:off x="2124075" y="2565400"/>
            <a:ext cx="431800" cy="50323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7" name="直接箭头连接符 6"/>
          <p:cNvCxnSpPr>
            <a:stCxn id="5" idx="5"/>
            <a:endCxn id="22533" idx="1"/>
          </p:cNvCxnSpPr>
          <p:nvPr/>
        </p:nvCxnSpPr>
        <p:spPr>
          <a:xfrm>
            <a:off x="2492375" y="2995613"/>
            <a:ext cx="1574800" cy="277812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4067175" y="5589588"/>
            <a:ext cx="3457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Calibri" pitchFamily="34" charset="0"/>
              </a:rPr>
              <a:t>根据公式自动计算出其他项目</a:t>
            </a:r>
          </a:p>
        </p:txBody>
      </p:sp>
      <p:sp>
        <p:nvSpPr>
          <p:cNvPr id="22534" name="TextBox 10"/>
          <p:cNvSpPr txBox="1">
            <a:spLocks noChangeArrowheads="1"/>
          </p:cNvSpPr>
          <p:nvPr/>
        </p:nvSpPr>
        <p:spPr bwMode="auto">
          <a:xfrm>
            <a:off x="2339975" y="1484313"/>
            <a:ext cx="48244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Calibri" pitchFamily="34" charset="0"/>
              </a:rPr>
              <a:t>在进入工资管理时，我们需要先输入没有设置公式的项目，如：房补，基本工资等</a:t>
            </a:r>
          </a:p>
        </p:txBody>
      </p:sp>
      <p:sp>
        <p:nvSpPr>
          <p:cNvPr id="12" name="椭圆 11"/>
          <p:cNvSpPr/>
          <p:nvPr/>
        </p:nvSpPr>
        <p:spPr>
          <a:xfrm>
            <a:off x="1763713" y="2565400"/>
            <a:ext cx="431800" cy="50323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14" name="直接箭头连接符 13"/>
          <p:cNvCxnSpPr>
            <a:stCxn id="12" idx="4"/>
          </p:cNvCxnSpPr>
          <p:nvPr/>
        </p:nvCxnSpPr>
        <p:spPr>
          <a:xfrm>
            <a:off x="1979613" y="3068638"/>
            <a:ext cx="0" cy="151288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7" name="TextBox 14"/>
          <p:cNvSpPr txBox="1">
            <a:spLocks noChangeArrowheads="1"/>
          </p:cNvSpPr>
          <p:nvPr/>
        </p:nvSpPr>
        <p:spPr bwMode="auto">
          <a:xfrm>
            <a:off x="827088" y="4581525"/>
            <a:ext cx="309721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Calibri" pitchFamily="34" charset="0"/>
              </a:rPr>
              <a:t>将统一的项目进行修改时使用，一般用于数据一样的项目，如图中的房补。</a:t>
            </a:r>
          </a:p>
        </p:txBody>
      </p:sp>
      <p:sp>
        <p:nvSpPr>
          <p:cNvPr id="16" name="椭圆 15"/>
          <p:cNvSpPr/>
          <p:nvPr/>
        </p:nvSpPr>
        <p:spPr>
          <a:xfrm>
            <a:off x="3492500" y="2565400"/>
            <a:ext cx="1223963" cy="50323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18" name="直接箭头连接符 17"/>
          <p:cNvCxnSpPr>
            <a:stCxn id="16" idx="4"/>
          </p:cNvCxnSpPr>
          <p:nvPr/>
        </p:nvCxnSpPr>
        <p:spPr>
          <a:xfrm>
            <a:off x="4103688" y="3068638"/>
            <a:ext cx="973137" cy="165576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0" name="TextBox 22"/>
          <p:cNvSpPr txBox="1">
            <a:spLocks noChangeArrowheads="1"/>
          </p:cNvSpPr>
          <p:nvPr/>
        </p:nvSpPr>
        <p:spPr bwMode="auto">
          <a:xfrm>
            <a:off x="4859338" y="4724400"/>
            <a:ext cx="3457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Calibri" pitchFamily="34" charset="0"/>
              </a:rPr>
              <a:t>这三个项目在需要打印时使用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凭证生成</a:t>
            </a:r>
          </a:p>
        </p:txBody>
      </p:sp>
      <p:pic>
        <p:nvPicPr>
          <p:cNvPr id="23554" name="图片 4" descr="QQ截图20150327093759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12875"/>
            <a:ext cx="551497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图片 5" descr="QQ截图20150327093807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2852738"/>
            <a:ext cx="5513388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内容占位符 3" descr="QQ截图20150327093813.png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611188" y="4581525"/>
            <a:ext cx="3095625" cy="1666875"/>
          </a:xfrm>
        </p:spPr>
      </p:pic>
      <p:sp>
        <p:nvSpPr>
          <p:cNvPr id="7" name="椭圆 6"/>
          <p:cNvSpPr/>
          <p:nvPr/>
        </p:nvSpPr>
        <p:spPr>
          <a:xfrm>
            <a:off x="3708400" y="2276475"/>
            <a:ext cx="1079500" cy="5762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572000" y="5157788"/>
            <a:ext cx="1439863" cy="57467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10" name="直接箭头连接符 9"/>
          <p:cNvCxnSpPr>
            <a:stCxn id="7" idx="4"/>
            <a:endCxn id="8" idx="0"/>
          </p:cNvCxnSpPr>
          <p:nvPr/>
        </p:nvCxnSpPr>
        <p:spPr>
          <a:xfrm>
            <a:off x="4248150" y="2852738"/>
            <a:ext cx="1044575" cy="230505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1476375" y="5732463"/>
            <a:ext cx="2303463" cy="43338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13" name="直接箭头连接符 12"/>
          <p:cNvCxnSpPr>
            <a:stCxn id="8" idx="2"/>
            <a:endCxn id="11" idx="7"/>
          </p:cNvCxnSpPr>
          <p:nvPr/>
        </p:nvCxnSpPr>
        <p:spPr>
          <a:xfrm flipH="1">
            <a:off x="3441700" y="5445125"/>
            <a:ext cx="1130300" cy="35083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2" name="TextBox 15"/>
          <p:cNvSpPr txBox="1">
            <a:spLocks noChangeArrowheads="1"/>
          </p:cNvSpPr>
          <p:nvPr/>
        </p:nvSpPr>
        <p:spPr bwMode="auto">
          <a:xfrm>
            <a:off x="5148263" y="4005263"/>
            <a:ext cx="3095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Calibri" pitchFamily="34" charset="0"/>
              </a:rPr>
              <a:t>数据无误的话继续操作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结账</a:t>
            </a:r>
          </a:p>
        </p:txBody>
      </p:sp>
      <p:pic>
        <p:nvPicPr>
          <p:cNvPr id="24578" name="内容占位符 3" descr="QQ截图20150327094124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16238" y="2420938"/>
            <a:ext cx="3546475" cy="241617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92557" y="2967335"/>
            <a:ext cx="43588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ea typeface="+mn-ea"/>
              </a:rPr>
              <a:t>感谢您的观看</a:t>
            </a:r>
            <a:endParaRPr lang="zh-CN" alt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系统初始化</a:t>
            </a:r>
          </a:p>
        </p:txBody>
      </p:sp>
      <p:pic>
        <p:nvPicPr>
          <p:cNvPr id="14338" name="内容占位符 3" descr="QQ截图20150327100118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565400"/>
            <a:ext cx="3876675" cy="2105025"/>
          </a:xfrm>
        </p:spPr>
      </p:pic>
      <p:pic>
        <p:nvPicPr>
          <p:cNvPr id="14339" name="图片 4" descr="QQ截图2015032710173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2636838"/>
            <a:ext cx="320992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椭圆 5"/>
          <p:cNvSpPr/>
          <p:nvPr/>
        </p:nvSpPr>
        <p:spPr>
          <a:xfrm>
            <a:off x="1258888" y="4076700"/>
            <a:ext cx="1296987" cy="5762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6443663" y="4076700"/>
            <a:ext cx="1441450" cy="5762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右箭头 7"/>
          <p:cNvSpPr/>
          <p:nvPr/>
        </p:nvSpPr>
        <p:spPr>
          <a:xfrm>
            <a:off x="4140200" y="1989138"/>
            <a:ext cx="1655763" cy="431800"/>
          </a:xfrm>
          <a:prstGeom prst="rightArrow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工资结构</a:t>
            </a:r>
          </a:p>
        </p:txBody>
      </p:sp>
      <p:pic>
        <p:nvPicPr>
          <p:cNvPr id="15362" name="内容占位符 3" descr="QQ截图20150327100344.png"/>
          <p:cNvPicPr>
            <a:picLocks noGrp="1" noChangeAspect="1"/>
          </p:cNvPicPr>
          <p:nvPr>
            <p:ph idx="1"/>
          </p:nvPr>
        </p:nvPicPr>
        <p:blipFill>
          <a:blip r:embed="rId2"/>
          <a:srcRect l="1768" t="49953" r="7797" b="11864"/>
          <a:stretch>
            <a:fillRect/>
          </a:stretch>
        </p:blipFill>
        <p:spPr>
          <a:xfrm>
            <a:off x="900113" y="4149725"/>
            <a:ext cx="3240087" cy="1727200"/>
          </a:xfrm>
        </p:spPr>
      </p:pic>
      <p:pic>
        <p:nvPicPr>
          <p:cNvPr id="15363" name="内容占位符 3" descr="QQ截图20150327100344.png"/>
          <p:cNvPicPr>
            <a:picLocks noChangeAspect="1"/>
          </p:cNvPicPr>
          <p:nvPr/>
        </p:nvPicPr>
        <p:blipFill>
          <a:blip r:embed="rId2"/>
          <a:srcRect l="2010" t="41367" r="5545" b="50679"/>
          <a:stretch>
            <a:fillRect/>
          </a:stretch>
        </p:blipFill>
        <p:spPr bwMode="auto">
          <a:xfrm>
            <a:off x="900113" y="3429000"/>
            <a:ext cx="33115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内容占位符 3" descr="QQ截图20150327100344.png"/>
          <p:cNvPicPr>
            <a:picLocks noChangeAspect="1"/>
          </p:cNvPicPr>
          <p:nvPr/>
        </p:nvPicPr>
        <p:blipFill>
          <a:blip r:embed="rId2"/>
          <a:srcRect l="2010" t="6364" r="7555" b="77727"/>
          <a:stretch>
            <a:fillRect/>
          </a:stretch>
        </p:blipFill>
        <p:spPr bwMode="auto">
          <a:xfrm>
            <a:off x="827088" y="2276475"/>
            <a:ext cx="32400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827088" y="1557338"/>
            <a:ext cx="39608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Calibri" pitchFamily="34" charset="0"/>
              </a:rPr>
              <a:t>该模块可以自行修改，完成后按存盘</a:t>
            </a:r>
          </a:p>
        </p:txBody>
      </p:sp>
      <p:sp>
        <p:nvSpPr>
          <p:cNvPr id="15366" name="TextBox 8"/>
          <p:cNvSpPr txBox="1">
            <a:spLocks noChangeArrowheads="1"/>
          </p:cNvSpPr>
          <p:nvPr/>
        </p:nvSpPr>
        <p:spPr bwMode="auto">
          <a:xfrm>
            <a:off x="5724525" y="2565400"/>
            <a:ext cx="2303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Calibri" pitchFamily="34" charset="0"/>
              </a:rPr>
              <a:t>前三项不可改动，第四项开始可自己编辑。</a:t>
            </a:r>
          </a:p>
        </p:txBody>
      </p:sp>
      <p:sp>
        <p:nvSpPr>
          <p:cNvPr id="15367" name="TextBox 9"/>
          <p:cNvSpPr txBox="1">
            <a:spLocks noChangeArrowheads="1"/>
          </p:cNvSpPr>
          <p:nvPr/>
        </p:nvSpPr>
        <p:spPr bwMode="auto">
          <a:xfrm>
            <a:off x="5724525" y="3500438"/>
            <a:ext cx="2160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Calibri" pitchFamily="34" charset="0"/>
              </a:rPr>
              <a:t>此两项均不可编辑</a:t>
            </a:r>
          </a:p>
        </p:txBody>
      </p:sp>
      <p:sp>
        <p:nvSpPr>
          <p:cNvPr id="15368" name="TextBox 10"/>
          <p:cNvSpPr txBox="1">
            <a:spLocks noChangeArrowheads="1"/>
          </p:cNvSpPr>
          <p:nvPr/>
        </p:nvSpPr>
        <p:spPr bwMode="auto">
          <a:xfrm>
            <a:off x="5724525" y="4508500"/>
            <a:ext cx="20875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Calibri" pitchFamily="34" charset="0"/>
              </a:rPr>
              <a:t>工资项可根据公司实际情况编写</a:t>
            </a:r>
          </a:p>
        </p:txBody>
      </p:sp>
      <p:sp>
        <p:nvSpPr>
          <p:cNvPr id="12" name="右箭头 11"/>
          <p:cNvSpPr/>
          <p:nvPr/>
        </p:nvSpPr>
        <p:spPr>
          <a:xfrm>
            <a:off x="4356100" y="2781300"/>
            <a:ext cx="1079500" cy="215900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右箭头 12"/>
          <p:cNvSpPr/>
          <p:nvPr/>
        </p:nvSpPr>
        <p:spPr>
          <a:xfrm>
            <a:off x="4356100" y="4581525"/>
            <a:ext cx="1079500" cy="215900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右箭头 13"/>
          <p:cNvSpPr/>
          <p:nvPr/>
        </p:nvSpPr>
        <p:spPr>
          <a:xfrm>
            <a:off x="4356100" y="3500438"/>
            <a:ext cx="1079500" cy="215900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部门维护</a:t>
            </a:r>
          </a:p>
        </p:txBody>
      </p:sp>
      <p:pic>
        <p:nvPicPr>
          <p:cNvPr id="16386" name="内容占位符 3" descr="QQ截图20150327100414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2060575"/>
            <a:ext cx="3529012" cy="3694113"/>
          </a:xfrm>
        </p:spPr>
      </p:pic>
      <p:cxnSp>
        <p:nvCxnSpPr>
          <p:cNvPr id="6" name="直接箭头连接符 5"/>
          <p:cNvCxnSpPr/>
          <p:nvPr/>
        </p:nvCxnSpPr>
        <p:spPr>
          <a:xfrm>
            <a:off x="4067175" y="4292600"/>
            <a:ext cx="230505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6443663" y="3500438"/>
            <a:ext cx="2160587" cy="115252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6659563" y="3716338"/>
            <a:ext cx="15843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Calibri" pitchFamily="34" charset="0"/>
              </a:rPr>
              <a:t>增加一个部门时使用</a:t>
            </a:r>
          </a:p>
        </p:txBody>
      </p:sp>
      <p:cxnSp>
        <p:nvCxnSpPr>
          <p:cNvPr id="13" name="直接箭头连接符 12"/>
          <p:cNvCxnSpPr/>
          <p:nvPr/>
        </p:nvCxnSpPr>
        <p:spPr>
          <a:xfrm flipV="1">
            <a:off x="2987675" y="2924175"/>
            <a:ext cx="1871663" cy="7302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4859338" y="2420938"/>
            <a:ext cx="1944687" cy="115252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392" name="TextBox 14"/>
          <p:cNvSpPr txBox="1">
            <a:spLocks noChangeArrowheads="1"/>
          </p:cNvSpPr>
          <p:nvPr/>
        </p:nvSpPr>
        <p:spPr bwMode="auto">
          <a:xfrm>
            <a:off x="5148263" y="2636838"/>
            <a:ext cx="1368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Calibri" pitchFamily="34" charset="0"/>
              </a:rPr>
              <a:t>可以直接修改</a:t>
            </a:r>
          </a:p>
        </p:txBody>
      </p:sp>
      <p:cxnSp>
        <p:nvCxnSpPr>
          <p:cNvPr id="19" name="直接箭头连接符 18"/>
          <p:cNvCxnSpPr/>
          <p:nvPr/>
        </p:nvCxnSpPr>
        <p:spPr>
          <a:xfrm>
            <a:off x="4067175" y="5084763"/>
            <a:ext cx="187325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椭圆 23"/>
          <p:cNvSpPr/>
          <p:nvPr/>
        </p:nvSpPr>
        <p:spPr>
          <a:xfrm>
            <a:off x="6156325" y="4868863"/>
            <a:ext cx="2087563" cy="100806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395" name="TextBox 24"/>
          <p:cNvSpPr txBox="1">
            <a:spLocks noChangeArrowheads="1"/>
          </p:cNvSpPr>
          <p:nvPr/>
        </p:nvSpPr>
        <p:spPr bwMode="auto">
          <a:xfrm>
            <a:off x="6516688" y="5084763"/>
            <a:ext cx="1368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Calibri" pitchFamily="34" charset="0"/>
              </a:rPr>
              <a:t>编辑完后使用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人事管理</a:t>
            </a:r>
          </a:p>
        </p:txBody>
      </p:sp>
      <p:pic>
        <p:nvPicPr>
          <p:cNvPr id="17410" name="图片 4" descr="QQ截图20150327092843.png"/>
          <p:cNvPicPr>
            <a:picLocks noChangeAspect="1"/>
          </p:cNvPicPr>
          <p:nvPr/>
        </p:nvPicPr>
        <p:blipFill>
          <a:blip r:embed="rId2"/>
          <a:srcRect r="2666" b="29990"/>
          <a:stretch>
            <a:fillRect/>
          </a:stretch>
        </p:blipFill>
        <p:spPr bwMode="auto">
          <a:xfrm>
            <a:off x="755650" y="3716338"/>
            <a:ext cx="403225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内容占位符 3" descr="QQ截图20150327092833.pn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11188" y="1484313"/>
            <a:ext cx="4343400" cy="2162175"/>
          </a:xfrm>
        </p:spPr>
      </p:pic>
      <p:cxnSp>
        <p:nvCxnSpPr>
          <p:cNvPr id="8" name="直接箭头连接符 7"/>
          <p:cNvCxnSpPr/>
          <p:nvPr/>
        </p:nvCxnSpPr>
        <p:spPr>
          <a:xfrm>
            <a:off x="2051050" y="2420938"/>
            <a:ext cx="0" cy="172878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椭圆 5"/>
          <p:cNvSpPr/>
          <p:nvPr/>
        </p:nvSpPr>
        <p:spPr>
          <a:xfrm>
            <a:off x="1835150" y="1844675"/>
            <a:ext cx="433388" cy="50482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042988" y="4941888"/>
            <a:ext cx="2592387" cy="50323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</a:rPr>
              <a:t>直接填写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195513" y="1844675"/>
            <a:ext cx="504825" cy="50482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18" name="直接箭头连接符 17"/>
          <p:cNvCxnSpPr/>
          <p:nvPr/>
        </p:nvCxnSpPr>
        <p:spPr>
          <a:xfrm>
            <a:off x="2627313" y="2276475"/>
            <a:ext cx="3243262" cy="1154113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TextBox 18"/>
          <p:cNvSpPr txBox="1">
            <a:spLocks noChangeArrowheads="1"/>
          </p:cNvSpPr>
          <p:nvPr/>
        </p:nvSpPr>
        <p:spPr bwMode="auto">
          <a:xfrm>
            <a:off x="5724525" y="2924175"/>
            <a:ext cx="27352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Calibri" pitchFamily="34" charset="0"/>
              </a:rPr>
              <a:t>在增加完员工后要改编号时使用，其他项目可以直接删改。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计算公式</a:t>
            </a:r>
          </a:p>
        </p:txBody>
      </p:sp>
      <p:pic>
        <p:nvPicPr>
          <p:cNvPr id="18434" name="内容占位符 3" descr="QQ截图20150327093443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95738" y="1196975"/>
            <a:ext cx="5148262" cy="4071938"/>
          </a:xfrm>
        </p:spPr>
      </p:pic>
      <p:pic>
        <p:nvPicPr>
          <p:cNvPr id="18435" name="图片 4" descr="QQ截图2015032709395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2565400"/>
            <a:ext cx="4722812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椭圆 5"/>
          <p:cNvSpPr/>
          <p:nvPr/>
        </p:nvSpPr>
        <p:spPr>
          <a:xfrm>
            <a:off x="8316913" y="3357563"/>
            <a:ext cx="827087" cy="431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7056438" y="2565400"/>
            <a:ext cx="2087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Calibri" pitchFamily="34" charset="0"/>
              </a:rPr>
              <a:t>再插入新公式时使用</a:t>
            </a:r>
          </a:p>
        </p:txBody>
      </p:sp>
      <p:sp>
        <p:nvSpPr>
          <p:cNvPr id="18438" name="TextBox 7"/>
          <p:cNvSpPr txBox="1">
            <a:spLocks noChangeArrowheads="1"/>
          </p:cNvSpPr>
          <p:nvPr/>
        </p:nvSpPr>
        <p:spPr bwMode="auto">
          <a:xfrm>
            <a:off x="395288" y="1268413"/>
            <a:ext cx="2520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itchFamily="34" charset="0"/>
              </a:rPr>
              <a:t>1</a:t>
            </a:r>
            <a:r>
              <a:rPr lang="zh-CN" altLang="en-US">
                <a:latin typeface="Calibri" pitchFamily="34" charset="0"/>
              </a:rPr>
              <a:t>、选中公式</a:t>
            </a:r>
          </a:p>
        </p:txBody>
      </p:sp>
      <p:sp>
        <p:nvSpPr>
          <p:cNvPr id="18439" name="TextBox 10"/>
          <p:cNvSpPr txBox="1">
            <a:spLocks noChangeArrowheads="1"/>
          </p:cNvSpPr>
          <p:nvPr/>
        </p:nvSpPr>
        <p:spPr bwMode="auto">
          <a:xfrm>
            <a:off x="395288" y="1700213"/>
            <a:ext cx="21605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itchFamily="34" charset="0"/>
              </a:rPr>
              <a:t>2</a:t>
            </a:r>
            <a:r>
              <a:rPr lang="zh-CN" altLang="en-US">
                <a:latin typeface="Calibri" pitchFamily="34" charset="0"/>
              </a:rPr>
              <a:t>、单机修改按钮（增加下的第二个）</a:t>
            </a:r>
          </a:p>
        </p:txBody>
      </p:sp>
      <p:sp>
        <p:nvSpPr>
          <p:cNvPr id="12" name="椭圆 11"/>
          <p:cNvSpPr/>
          <p:nvPr/>
        </p:nvSpPr>
        <p:spPr>
          <a:xfrm>
            <a:off x="8388350" y="4076700"/>
            <a:ext cx="755650" cy="431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441" name="TextBox 12"/>
          <p:cNvSpPr txBox="1">
            <a:spLocks noChangeArrowheads="1"/>
          </p:cNvSpPr>
          <p:nvPr/>
        </p:nvSpPr>
        <p:spPr bwMode="auto">
          <a:xfrm>
            <a:off x="323850" y="2420938"/>
            <a:ext cx="23034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itchFamily="34" charset="0"/>
              </a:rPr>
              <a:t>3</a:t>
            </a:r>
            <a:r>
              <a:rPr lang="zh-CN" altLang="en-US">
                <a:latin typeface="Calibri" pitchFamily="34" charset="0"/>
              </a:rPr>
              <a:t>、序号公式名一般条件下自定义，条件项可不写。</a:t>
            </a:r>
          </a:p>
        </p:txBody>
      </p:sp>
      <p:sp>
        <p:nvSpPr>
          <p:cNvPr id="18442" name="TextBox 13"/>
          <p:cNvSpPr txBox="1">
            <a:spLocks noChangeArrowheads="1"/>
          </p:cNvSpPr>
          <p:nvPr/>
        </p:nvSpPr>
        <p:spPr bwMode="auto">
          <a:xfrm>
            <a:off x="323850" y="3357563"/>
            <a:ext cx="22320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itchFamily="34" charset="0"/>
              </a:rPr>
              <a:t>4</a:t>
            </a:r>
            <a:r>
              <a:rPr lang="zh-CN" altLang="en-US">
                <a:latin typeface="Calibri" pitchFamily="34" charset="0"/>
              </a:rPr>
              <a:t>、来源项即是公式：计税是通过应发工资计税的，故来源项为应发工资。</a:t>
            </a:r>
          </a:p>
        </p:txBody>
      </p:sp>
      <p:sp>
        <p:nvSpPr>
          <p:cNvPr id="18443" name="TextBox 14"/>
          <p:cNvSpPr txBox="1">
            <a:spLocks noChangeArrowheads="1"/>
          </p:cNvSpPr>
          <p:nvPr/>
        </p:nvSpPr>
        <p:spPr bwMode="auto">
          <a:xfrm>
            <a:off x="323850" y="4581525"/>
            <a:ext cx="23034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itchFamily="34" charset="0"/>
              </a:rPr>
              <a:t>5</a:t>
            </a:r>
            <a:r>
              <a:rPr lang="zh-CN" altLang="en-US">
                <a:latin typeface="Calibri" pitchFamily="34" charset="0"/>
              </a:rPr>
              <a:t>、扣税项目需要计算所得税，而且该公式需要使用，所以两项均打钩。</a:t>
            </a:r>
          </a:p>
        </p:txBody>
      </p:sp>
      <p:sp>
        <p:nvSpPr>
          <p:cNvPr id="18444" name="TextBox 15"/>
          <p:cNvSpPr txBox="1">
            <a:spLocks noChangeArrowheads="1"/>
          </p:cNvSpPr>
          <p:nvPr/>
        </p:nvSpPr>
        <p:spPr bwMode="auto">
          <a:xfrm>
            <a:off x="3635375" y="2133600"/>
            <a:ext cx="576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Calibri" pitchFamily="34" charset="0"/>
              </a:rPr>
              <a:t>①</a:t>
            </a:r>
          </a:p>
        </p:txBody>
      </p:sp>
      <p:sp>
        <p:nvSpPr>
          <p:cNvPr id="18445" name="TextBox 16"/>
          <p:cNvSpPr txBox="1">
            <a:spLocks noChangeArrowheads="1"/>
          </p:cNvSpPr>
          <p:nvPr/>
        </p:nvSpPr>
        <p:spPr bwMode="auto">
          <a:xfrm>
            <a:off x="7885113" y="4149725"/>
            <a:ext cx="5032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Calibri" pitchFamily="34" charset="0"/>
              </a:rPr>
              <a:t>②</a:t>
            </a:r>
          </a:p>
        </p:txBody>
      </p:sp>
      <p:sp>
        <p:nvSpPr>
          <p:cNvPr id="18446" name="TextBox 17"/>
          <p:cNvSpPr txBox="1">
            <a:spLocks noChangeArrowheads="1"/>
          </p:cNvSpPr>
          <p:nvPr/>
        </p:nvSpPr>
        <p:spPr bwMode="auto">
          <a:xfrm>
            <a:off x="5435600" y="2997200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Calibri" pitchFamily="34" charset="0"/>
              </a:rPr>
              <a:t>③</a:t>
            </a:r>
          </a:p>
        </p:txBody>
      </p:sp>
      <p:sp>
        <p:nvSpPr>
          <p:cNvPr id="18447" name="TextBox 18"/>
          <p:cNvSpPr txBox="1">
            <a:spLocks noChangeArrowheads="1"/>
          </p:cNvSpPr>
          <p:nvPr/>
        </p:nvSpPr>
        <p:spPr bwMode="auto">
          <a:xfrm>
            <a:off x="5508625" y="3789363"/>
            <a:ext cx="576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Calibri" pitchFamily="34" charset="0"/>
              </a:rPr>
              <a:t>④</a:t>
            </a:r>
          </a:p>
        </p:txBody>
      </p:sp>
      <p:sp>
        <p:nvSpPr>
          <p:cNvPr id="18448" name="TextBox 19"/>
          <p:cNvSpPr txBox="1">
            <a:spLocks noChangeArrowheads="1"/>
          </p:cNvSpPr>
          <p:nvPr/>
        </p:nvSpPr>
        <p:spPr bwMode="auto">
          <a:xfrm>
            <a:off x="5651500" y="4149725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Calibri" pitchFamily="34" charset="0"/>
              </a:rPr>
              <a:t>⑤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个税起征点</a:t>
            </a:r>
          </a:p>
        </p:txBody>
      </p:sp>
      <p:pic>
        <p:nvPicPr>
          <p:cNvPr id="19458" name="内容占位符 3" descr="QQ截图20150327101114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356100" y="2133600"/>
            <a:ext cx="3802063" cy="2519363"/>
          </a:xfrm>
        </p:spPr>
      </p:pic>
      <p:cxnSp>
        <p:nvCxnSpPr>
          <p:cNvPr id="6" name="直接箭头连接符 5"/>
          <p:cNvCxnSpPr/>
          <p:nvPr/>
        </p:nvCxnSpPr>
        <p:spPr>
          <a:xfrm flipV="1">
            <a:off x="3563938" y="3789363"/>
            <a:ext cx="2016125" cy="431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755650" y="3933825"/>
            <a:ext cx="25923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itchFamily="34" charset="0"/>
              </a:rPr>
              <a:t>2015</a:t>
            </a:r>
            <a:r>
              <a:rPr lang="zh-CN" altLang="en-US">
                <a:latin typeface="Calibri" pitchFamily="34" charset="0"/>
              </a:rPr>
              <a:t>年初国家规定的数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凭证设置</a:t>
            </a:r>
          </a:p>
        </p:txBody>
      </p:sp>
      <p:pic>
        <p:nvPicPr>
          <p:cNvPr id="20482" name="内容占位符 3" descr="QQ截图20150327101715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39975" y="1916113"/>
            <a:ext cx="4864100" cy="3690937"/>
          </a:xfrm>
        </p:spPr>
      </p:pic>
      <p:sp>
        <p:nvSpPr>
          <p:cNvPr id="5" name="椭圆 4"/>
          <p:cNvSpPr/>
          <p:nvPr/>
        </p:nvSpPr>
        <p:spPr>
          <a:xfrm>
            <a:off x="6156325" y="3500438"/>
            <a:ext cx="1079500" cy="50482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7" name="直接箭头连接符 6"/>
          <p:cNvCxnSpPr/>
          <p:nvPr/>
        </p:nvCxnSpPr>
        <p:spPr>
          <a:xfrm flipV="1">
            <a:off x="6948488" y="2852738"/>
            <a:ext cx="647700" cy="79216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5" name="TextBox 7"/>
          <p:cNvSpPr txBox="1">
            <a:spLocks noChangeArrowheads="1"/>
          </p:cNvSpPr>
          <p:nvPr/>
        </p:nvSpPr>
        <p:spPr bwMode="auto">
          <a:xfrm>
            <a:off x="7164388" y="1844675"/>
            <a:ext cx="1800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Calibri" pitchFamily="34" charset="0"/>
              </a:rPr>
              <a:t>需要增加银行存款的可以点击此按钮</a:t>
            </a:r>
          </a:p>
        </p:txBody>
      </p:sp>
      <p:sp>
        <p:nvSpPr>
          <p:cNvPr id="9" name="矩形 8"/>
          <p:cNvSpPr/>
          <p:nvPr/>
        </p:nvSpPr>
        <p:spPr>
          <a:xfrm>
            <a:off x="2411413" y="2565400"/>
            <a:ext cx="4176712" cy="5762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487" name="TextBox 13"/>
          <p:cNvSpPr txBox="1">
            <a:spLocks noChangeArrowheads="1"/>
          </p:cNvSpPr>
          <p:nvPr/>
        </p:nvSpPr>
        <p:spPr bwMode="auto">
          <a:xfrm>
            <a:off x="179388" y="2565400"/>
            <a:ext cx="2089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Calibri" pitchFamily="34" charset="0"/>
              </a:rPr>
              <a:t>具体情况具体决定</a:t>
            </a:r>
          </a:p>
        </p:txBody>
      </p:sp>
      <p:sp>
        <p:nvSpPr>
          <p:cNvPr id="15" name="椭圆 14"/>
          <p:cNvSpPr/>
          <p:nvPr/>
        </p:nvSpPr>
        <p:spPr>
          <a:xfrm>
            <a:off x="3995738" y="4508500"/>
            <a:ext cx="2520950" cy="3603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17" name="直接箭头连接符 16"/>
          <p:cNvCxnSpPr/>
          <p:nvPr/>
        </p:nvCxnSpPr>
        <p:spPr>
          <a:xfrm>
            <a:off x="6443663" y="4868863"/>
            <a:ext cx="1081087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0" name="TextBox 17"/>
          <p:cNvSpPr txBox="1">
            <a:spLocks noChangeArrowheads="1"/>
          </p:cNvSpPr>
          <p:nvPr/>
        </p:nvSpPr>
        <p:spPr bwMode="auto">
          <a:xfrm>
            <a:off x="7524750" y="4508500"/>
            <a:ext cx="1619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Calibri" pitchFamily="34" charset="0"/>
              </a:rPr>
              <a:t>分配科目要在工资结构中设置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打印设置</a:t>
            </a:r>
          </a:p>
        </p:txBody>
      </p:sp>
      <p:pic>
        <p:nvPicPr>
          <p:cNvPr id="21506" name="内容占位符 3" descr="QQ截图20150327092837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55875" y="1628775"/>
            <a:ext cx="4932363" cy="4525963"/>
          </a:xfrm>
        </p:spPr>
      </p:pic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611188" y="2349500"/>
            <a:ext cx="1728787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Calibri" pitchFamily="34" charset="0"/>
              </a:rPr>
              <a:t>一般情况下该表不用做特别处理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00206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432</Words>
  <Application>Microsoft Office PowerPoint</Application>
  <PresentationFormat>全屏显示(4:3)</PresentationFormat>
  <Paragraphs>44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Calibri</vt:lpstr>
      <vt:lpstr>宋体</vt:lpstr>
      <vt:lpstr>Arial</vt:lpstr>
      <vt:lpstr>Office 主题</vt:lpstr>
      <vt:lpstr>ERP人事工资操作教程</vt:lpstr>
      <vt:lpstr>系统初始化</vt:lpstr>
      <vt:lpstr>工资结构</vt:lpstr>
      <vt:lpstr>部门维护</vt:lpstr>
      <vt:lpstr>人事管理</vt:lpstr>
      <vt:lpstr>计算公式</vt:lpstr>
      <vt:lpstr>个税起征点</vt:lpstr>
      <vt:lpstr>凭证设置</vt:lpstr>
      <vt:lpstr>打印设置</vt:lpstr>
      <vt:lpstr>工资管理</vt:lpstr>
      <vt:lpstr>凭证生成</vt:lpstr>
      <vt:lpstr>结账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ERP人事工资</dc:title>
  <dc:creator>Administrator</dc:creator>
  <cp:lastModifiedBy>微软用户</cp:lastModifiedBy>
  <cp:revision>21</cp:revision>
  <dcterms:created xsi:type="dcterms:W3CDTF">2015-03-27T02:12:01Z</dcterms:created>
  <dcterms:modified xsi:type="dcterms:W3CDTF">2015-03-31T09:41:05Z</dcterms:modified>
</cp:coreProperties>
</file>